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52" r:id="rId2"/>
  </p:sldMasterIdLst>
  <p:notesMasterIdLst>
    <p:notesMasterId r:id="rId21"/>
  </p:notesMasterIdLst>
  <p:sldIdLst>
    <p:sldId id="272" r:id="rId3"/>
    <p:sldId id="286" r:id="rId4"/>
    <p:sldId id="265" r:id="rId5"/>
    <p:sldId id="258" r:id="rId6"/>
    <p:sldId id="259" r:id="rId7"/>
    <p:sldId id="266" r:id="rId8"/>
    <p:sldId id="267" r:id="rId9"/>
    <p:sldId id="269" r:id="rId10"/>
    <p:sldId id="268" r:id="rId11"/>
    <p:sldId id="275" r:id="rId12"/>
    <p:sldId id="281" r:id="rId13"/>
    <p:sldId id="274" r:id="rId14"/>
    <p:sldId id="271" r:id="rId15"/>
    <p:sldId id="279" r:id="rId16"/>
    <p:sldId id="280" r:id="rId17"/>
    <p:sldId id="273" r:id="rId18"/>
    <p:sldId id="277" r:id="rId19"/>
    <p:sldId id="284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40" d="100"/>
          <a:sy n="40" d="100"/>
        </p:scale>
        <p:origin x="138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91657055740258"/>
          <c:y val="5.2929625984251993E-2"/>
          <c:w val="0.63940725677869192"/>
          <c:h val="0.8006823326771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 Air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45000"/>
                    <a:satMod val="155000"/>
                  </a:schemeClr>
                </a:gs>
                <a:gs pos="60000">
                  <a:schemeClr val="accent3">
                    <a:shade val="95000"/>
                    <a:satMod val="150000"/>
                  </a:schemeClr>
                </a:gs>
                <a:gs pos="100000">
                  <a:schemeClr val="accent3">
                    <a:tint val="87000"/>
                    <a:satMod val="2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atMod val="15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2142749</c:v>
                </c:pt>
                <c:pt idx="1">
                  <c:v>2540841</c:v>
                </c:pt>
                <c:pt idx="2">
                  <c:v>2157731</c:v>
                </c:pt>
                <c:pt idx="3">
                  <c:v>2929614</c:v>
                </c:pt>
                <c:pt idx="4">
                  <c:v>751236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A-4222-B845-B0CCE7DA01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 Land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45000"/>
                    <a:satMod val="155000"/>
                  </a:schemeClr>
                </a:gs>
                <a:gs pos="60000">
                  <a:schemeClr val="accent2">
                    <a:shade val="95000"/>
                    <a:satMod val="150000"/>
                  </a:schemeClr>
                </a:gs>
                <a:gs pos="100000">
                  <a:schemeClr val="accent2">
                    <a:tint val="87000"/>
                    <a:satMod val="2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atMod val="15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606325</c:v>
                </c:pt>
                <c:pt idx="1">
                  <c:v>706143</c:v>
                </c:pt>
                <c:pt idx="2">
                  <c:v>844001</c:v>
                </c:pt>
                <c:pt idx="3">
                  <c:v>780017</c:v>
                </c:pt>
                <c:pt idx="4">
                  <c:v>49570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FA-4222-B845-B0CCE7DA0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263168"/>
        <c:axId val="70264704"/>
        <c:axId val="0"/>
      </c:bar3DChart>
      <c:catAx>
        <c:axId val="7026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es-ES"/>
          </a:p>
        </c:txPr>
        <c:crossAx val="70264704"/>
        <c:crosses val="autoZero"/>
        <c:auto val="1"/>
        <c:lblAlgn val="ctr"/>
        <c:lblOffset val="100"/>
        <c:noMultiLvlLbl val="0"/>
      </c:catAx>
      <c:valAx>
        <c:axId val="7026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es-ES"/>
          </a:p>
        </c:txPr>
        <c:crossAx val="7026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56186801524016"/>
          <c:y val="0.23027362204724408"/>
          <c:w val="0.23704432833047975"/>
          <c:h val="0.22695275590551184"/>
        </c:manualLayout>
      </c:layout>
      <c:overlay val="0"/>
      <c:txPr>
        <a:bodyPr/>
        <a:lstStyle/>
        <a:p>
          <a:pPr>
            <a:defRPr lang="ru-RU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90073-BA1D-4ECC-863D-C7C8D8FEB933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9713B-7ABD-48B5-AECB-4231B9B554F0}" type="slidenum">
              <a:rPr lang="ru-RU" smtClean="0"/>
              <a:pPr/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9713B-7ABD-48B5-AECB-4231B9B554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4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9" y="434163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7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5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4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9" y="434163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7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4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9" y="434165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7"/>
            <a:ext cx="3931920" cy="792163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7"/>
            <a:ext cx="3931920" cy="792163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4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6" y="930145"/>
            <a:ext cx="4626159" cy="47244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4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2" y="434163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p:transition advClick="0"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5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4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9" y="434165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7"/>
            <a:ext cx="3931920" cy="792163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7"/>
            <a:ext cx="3931920" cy="792163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4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6" y="930145"/>
            <a:ext cx="4626159" cy="47244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4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2" y="434163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5000">
              <a:schemeClr val="bg1">
                <a:shade val="68000"/>
                <a:satMod val="155000"/>
              </a:schemeClr>
            </a:gs>
            <a:gs pos="100000">
              <a:schemeClr val="bg1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4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9" y="434163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1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5000">
              <a:schemeClr val="bg1">
                <a:shade val="68000"/>
                <a:satMod val="155000"/>
              </a:schemeClr>
            </a:gs>
            <a:gs pos="100000">
              <a:schemeClr val="bg1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4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9" y="434163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1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BCCEBA-B760-48EA-9BC2-9D446405637B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ABA4CE-4E0E-4652-AD9F-2646C76B985B}" type="slidenum">
              <a:rPr lang="ru-RU" smtClean="0"/>
              <a:pPr/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57826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AVIA-GIT GROUP LLC</a:t>
            </a:r>
          </a:p>
          <a:p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Freight Forwarding Company                                                  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	   </a:t>
            </a:r>
          </a:p>
        </p:txBody>
      </p:sp>
      <p:pic>
        <p:nvPicPr>
          <p:cNvPr id="6" name="Picture 5" descr="fb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2339752" cy="23397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_freight_and_cargo_shipp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1"/>
            <a:ext cx="8802748" cy="407196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142844" y="285728"/>
            <a:ext cx="8786874" cy="650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bg1"/>
              </a:buClr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Airfreight Forwarding </a:t>
            </a: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4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4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4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4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4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4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4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4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6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500" b="1" dirty="0"/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500" b="1" dirty="0"/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1500" b="1" dirty="0"/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r>
              <a:rPr lang="en-US" sz="1500" b="1" dirty="0"/>
              <a:t>We provide a wide range of freight forwarding services which include transportation of the following types of cargo from and to Armenia:</a:t>
            </a: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endParaRPr lang="en-US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cargo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dangerous cargo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valuable cargo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perishable goods, such as chilled/frozen fish, 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live crawfish and amphibians, 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live animals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agricultural products, food, etc. 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fb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Dangerous Goods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1571612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Avia-Git</a:t>
            </a:r>
            <a:r>
              <a:rPr lang="en-US" sz="1600" dirty="0"/>
              <a:t> Group is a leading Armenian carrier of dangerous goods by air.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Supported by our team of certified Dangerous Goods specialists, we have an exemplary safety and compliance record.</a:t>
            </a:r>
            <a:endParaRPr lang="ru-RU" sz="1600" dirty="0"/>
          </a:p>
        </p:txBody>
      </p:sp>
      <p:pic>
        <p:nvPicPr>
          <p:cNvPr id="9" name="Picture 8" descr="PURO_WEB_673_220_DangerGoods_E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786058"/>
            <a:ext cx="7572428" cy="30003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 descr="dg_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3071810"/>
            <a:ext cx="857256" cy="7858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fb-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2462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-Road-Freight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429684" cy="5621258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285720" y="5572140"/>
            <a:ext cx="8429684" cy="11430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285720" y="4929198"/>
            <a:ext cx="8429684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Freight Forwarding </a:t>
            </a:r>
          </a:p>
          <a:p>
            <a:pPr algn="just">
              <a:lnSpc>
                <a:spcPct val="120000"/>
              </a:lnSpc>
              <a:buClr>
                <a:schemeClr val="tx1"/>
              </a:buClr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(TBS-EVN-TBS Multimodal Transport)</a:t>
            </a:r>
          </a:p>
          <a:p>
            <a:pPr algn="just">
              <a:buClr>
                <a:schemeClr val="tx1"/>
              </a:buClr>
            </a:pP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tx1"/>
              </a:buClr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project was launched in 2013 in cooperation with </a:t>
            </a:r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Cargolux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our Georgian partners to service the TBS-EVN-TBS route. To date, we provide regular road freight transfers from TBS to EVN twice a week, transporting Armenia-bound airfreight shipments through Georgia</a:t>
            </a:r>
          </a:p>
        </p:txBody>
      </p:sp>
      <p:pic>
        <p:nvPicPr>
          <p:cNvPr id="6" name="Picture 5" descr="fb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4c97e68f578f7f29b664f5ebfbfa7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8429684" cy="55721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282" y="428606"/>
            <a:ext cx="878687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dirty="0"/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pPr algn="just"/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4214818"/>
            <a:ext cx="61436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Logistics</a:t>
            </a:r>
          </a:p>
          <a:p>
            <a:pPr algn="just"/>
            <a:endParaRPr lang="en-US" sz="1200" b="1" dirty="0">
              <a:solidFill>
                <a:schemeClr val="bg1"/>
              </a:solidFill>
            </a:endParaRPr>
          </a:p>
          <a:p>
            <a:pPr algn="just"/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</a:rPr>
              <a:t>Avia-Git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Group provides solutions to ensure the </a:t>
            </a:r>
          </a:p>
          <a:p>
            <a:pPr algn="just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entire supply chain of products and shipments:</a:t>
            </a:r>
          </a:p>
          <a:p>
            <a:pPr algn="just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cargo storage and warehousing, </a:t>
            </a:r>
          </a:p>
          <a:p>
            <a:pPr marL="180975" indent="-180975" algn="just">
              <a:buFont typeface="Wingdings" pitchFamily="2" charset="2"/>
              <a:buChar char="v"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trucking service on a door-to-door basis.</a:t>
            </a:r>
          </a:p>
        </p:txBody>
      </p:sp>
      <p:pic>
        <p:nvPicPr>
          <p:cNvPr id="6" name="Picture 5" descr="fb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ckaging-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878687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5" name="Rectangle 4"/>
          <p:cNvSpPr/>
          <p:nvPr/>
        </p:nvSpPr>
        <p:spPr>
          <a:xfrm>
            <a:off x="214282" y="3714752"/>
            <a:ext cx="4572032" cy="135732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Warehousing</a:t>
            </a:r>
          </a:p>
          <a:p>
            <a:endParaRPr lang="en-US" sz="500" b="1" dirty="0">
              <a:solidFill>
                <a:schemeClr val="accent1"/>
              </a:solidFill>
            </a:endParaRPr>
          </a:p>
          <a:p>
            <a:pPr algn="just"/>
            <a:r>
              <a:rPr lang="en-US" sz="1400" b="1" dirty="0"/>
              <a:t>We offer a full range of warehousing services for all types of cargo: general, perishable, dangerous and valuable among others.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5357826"/>
            <a:ext cx="550072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Packing Solutions</a:t>
            </a:r>
          </a:p>
          <a:p>
            <a:pPr algn="just"/>
            <a:endParaRPr lang="en-US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 provide a range of packing services. Our specialists will suggest the packaging solution that works best for you. 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fb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785794"/>
            <a:ext cx="4714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Customs Clearance </a:t>
            </a:r>
          </a:p>
          <a:p>
            <a:pPr algn="r"/>
            <a:r>
              <a:rPr lang="en-US" sz="2000" b="1" dirty="0">
                <a:solidFill>
                  <a:srgbClr val="0070C0"/>
                </a:solidFill>
              </a:rPr>
              <a:t>and Brokerage</a:t>
            </a:r>
          </a:p>
          <a:p>
            <a:endParaRPr lang="en-US" sz="1000" b="1" dirty="0">
              <a:solidFill>
                <a:schemeClr val="accent2"/>
              </a:solidFill>
            </a:endParaRPr>
          </a:p>
          <a:p>
            <a:pPr algn="just"/>
            <a:endParaRPr lang="en-US" sz="600" b="1" dirty="0">
              <a:solidFill>
                <a:schemeClr val="accent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400" b="1" dirty="0"/>
              <a:t>We have 15 years of experience behind us in customs clearance and brokerage. Our staff regularly participate in qualification courses and certification programs.</a:t>
            </a:r>
          </a:p>
        </p:txBody>
      </p:sp>
      <p:pic>
        <p:nvPicPr>
          <p:cNvPr id="6" name="Picture 5" descr="customs_clearanc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857232"/>
            <a:ext cx="4000528" cy="2428892"/>
          </a:xfrm>
          <a:prstGeom prst="rect">
            <a:avLst/>
          </a:prstGeom>
        </p:spPr>
      </p:pic>
      <p:pic>
        <p:nvPicPr>
          <p:cNvPr id="7" name="Picture 6" descr="10426170_1570654619848208_838381329184340885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857628"/>
            <a:ext cx="4214842" cy="2286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3643314"/>
            <a:ext cx="4357718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</a:rPr>
              <a:t>Aircraft Briefing</a:t>
            </a:r>
          </a:p>
          <a:p>
            <a:pPr algn="just"/>
            <a:endParaRPr lang="en-US" sz="1050" b="1" dirty="0">
              <a:solidFill>
                <a:srgbClr val="0070C0"/>
              </a:solidFill>
            </a:endParaRPr>
          </a:p>
          <a:p>
            <a:pPr algn="just"/>
            <a:r>
              <a:rPr lang="en-US" sz="1400" b="1" dirty="0"/>
              <a:t>Our specially trained and qualified personnel provide the following services:</a:t>
            </a:r>
          </a:p>
          <a:p>
            <a:pPr algn="just"/>
            <a:endParaRPr lang="en-US" sz="1400" b="1" dirty="0"/>
          </a:p>
          <a:p>
            <a:pPr algn="just"/>
            <a:endParaRPr lang="en-US" sz="800" b="1" dirty="0"/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400" b="1" dirty="0"/>
              <a:t> cargo loading/offloading supervision</a:t>
            </a:r>
          </a:p>
          <a:p>
            <a:pPr algn="just">
              <a:buClr>
                <a:srgbClr val="0070C0"/>
              </a:buClr>
            </a:pPr>
            <a:endParaRPr lang="en-US" sz="1400" b="1" dirty="0"/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400" b="1" dirty="0"/>
              <a:t> inspection and coordination of fuel    storage and distribution procedures</a:t>
            </a:r>
          </a:p>
          <a:p>
            <a:pPr algn="just">
              <a:buClr>
                <a:srgbClr val="0070C0"/>
              </a:buClr>
            </a:pPr>
            <a:endParaRPr lang="en-US" sz="1400" b="1" dirty="0"/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400" b="1" dirty="0"/>
              <a:t> provision of meteorological and navigational information to the aircraft crew </a:t>
            </a:r>
            <a:endParaRPr lang="en-US" sz="1400" b="1" dirty="0">
              <a:solidFill>
                <a:srgbClr val="0070C0"/>
              </a:solidFill>
            </a:endParaRPr>
          </a:p>
          <a:p>
            <a:pPr algn="just"/>
            <a:endParaRPr lang="en-US" sz="1600" b="1" dirty="0">
              <a:solidFill>
                <a:srgbClr val="0070C0"/>
              </a:solidFill>
            </a:endParaRPr>
          </a:p>
          <a:p>
            <a:pPr algn="just"/>
            <a:endParaRPr lang="en-US" sz="600" b="1" dirty="0">
              <a:solidFill>
                <a:schemeClr val="accent2"/>
              </a:solidFill>
            </a:endParaRPr>
          </a:p>
        </p:txBody>
      </p:sp>
      <p:pic>
        <p:nvPicPr>
          <p:cNvPr id="9" name="Picture 8" descr="fb-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87154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Data</a:t>
            </a:r>
          </a:p>
          <a:p>
            <a:pPr algn="just"/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/>
              <a:t>The volume of the cargo transported within </a:t>
            </a:r>
          </a:p>
          <a:p>
            <a:pPr algn="ctr"/>
            <a:r>
              <a:rPr lang="en-US" sz="1600" b="1" dirty="0"/>
              <a:t>the past 5 years:</a:t>
            </a:r>
            <a:endParaRPr lang="en-US"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8662" y="1571612"/>
          <a:ext cx="7572428" cy="50006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8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4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By Air (kg)</a:t>
                      </a:r>
                      <a:endParaRPr lang="ru-RU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By Land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(kg)</a:t>
                      </a:r>
                      <a:endParaRPr lang="ru-RU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(kg)</a:t>
                      </a:r>
                      <a:endParaRPr lang="ru-RU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Import 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Export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846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kumimoji="0" lang="en-US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  <a:p>
                      <a:pPr algn="ctr"/>
                      <a:r>
                        <a:rPr kumimoji="0" lang="en-US" sz="11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(JAN,FEB,</a:t>
                      </a:r>
                      <a:r>
                        <a:rPr kumimoji="0" lang="en-US" sz="11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MAR)</a:t>
                      </a:r>
                      <a:endParaRPr kumimoji="0" lang="en-US" sz="1100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31 451</a:t>
                      </a:r>
                      <a:endParaRPr lang="ru-RU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719 785</a:t>
                      </a:r>
                      <a:endParaRPr lang="ru-RU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49 570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800 806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866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n-U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149 363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2 780 251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780 017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3 709 631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988">
                <a:tc>
                  <a:txBody>
                    <a:bodyPr/>
                    <a:lstStyle/>
                    <a:p>
                      <a:pPr algn="ctr"/>
                      <a:r>
                        <a:rPr kumimoji="0" lang="en-US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kumimoji="0" lang="en-US" b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141 465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2 016 266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844 001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3 001 732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98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en-US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94 068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2 446 773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706 143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3 246 984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598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213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108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536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606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325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749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074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 descr="fb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285728"/>
            <a:ext cx="900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The volumes of import and export both by air and </a:t>
            </a:r>
          </a:p>
          <a:p>
            <a:pPr algn="ctr"/>
            <a:r>
              <a:rPr lang="en-US" sz="1600" b="1" dirty="0"/>
              <a:t>land for the past 5 years</a:t>
            </a:r>
            <a:endParaRPr lang="en-US" sz="14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14282" y="1785926"/>
          <a:ext cx="8786874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128586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Cargo shipped (kg)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992" y="61436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Years</a:t>
            </a:r>
            <a:endParaRPr lang="ru-RU" sz="2000" dirty="0"/>
          </a:p>
        </p:txBody>
      </p:sp>
      <p:pic>
        <p:nvPicPr>
          <p:cNvPr id="8" name="Picture 7" descr="fb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0"/>
            <a:ext cx="1071538" cy="1071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5929330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(JAN, FEB, MAR)</a:t>
            </a:r>
            <a:endParaRPr lang="ru-RU" sz="1100" dirty="0"/>
          </a:p>
        </p:txBody>
      </p:sp>
    </p:spTree>
  </p:cSld>
  <p:clrMapOvr>
    <a:masterClrMapping/>
  </p:clrMapOvr>
  <p:transition advClick="0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6314" y="4572008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AVIA-GIT GROUP LLC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44" y="5214950"/>
            <a:ext cx="5429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accent1">
                  <a:lumMod val="75000"/>
                </a:schemeClr>
              </a:buClr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</a:rPr>
              <a:t>Zakian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</a:rPr>
              <a:t>Str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,  Yerevan, 0010 Armenia</a:t>
            </a:r>
          </a:p>
          <a:p>
            <a:pPr algn="r">
              <a:buClr>
                <a:schemeClr val="accent1">
                  <a:lumMod val="75000"/>
                </a:schemeClr>
              </a:buClr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Tel:(+374 10)521546 (+374 10)587132 </a:t>
            </a:r>
          </a:p>
          <a:p>
            <a:pPr algn="r">
              <a:buClr>
                <a:schemeClr val="accent1">
                  <a:lumMod val="75000"/>
                </a:schemeClr>
              </a:buClr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Fax:(+374 10)587129</a:t>
            </a:r>
          </a:p>
          <a:p>
            <a:pPr algn="r">
              <a:buClr>
                <a:schemeClr val="accent1">
                  <a:lumMod val="75000"/>
                </a:schemeClr>
              </a:buClr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Email: i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nfo@aviagit.am</a:t>
            </a:r>
          </a:p>
          <a:p>
            <a:pPr algn="r">
              <a:buClr>
                <a:schemeClr val="accent1">
                  <a:lumMod val="75000"/>
                </a:schemeClr>
              </a:buClr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Website: www.aviagit.am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571480"/>
            <a:ext cx="77867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of the leading freight forwarders in Armenia,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IATA accredited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freight forwarder since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2004,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airfreight and road freight forwarding,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multimodal transport,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logistics, warehousing and customs clearance,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15 years of experience in the market,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innovation, teamwork and quality management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fb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500034" y="357166"/>
            <a:ext cx="8286808" cy="2786082"/>
          </a:xfrm>
        </p:spPr>
        <p:txBody>
          <a:bodyPr>
            <a:noAutofit/>
          </a:bodyPr>
          <a:lstStyle/>
          <a:p>
            <a:pPr marL="0" algn="ctr"/>
            <a:r>
              <a:rPr lang="en-US" b="1" dirty="0">
                <a:solidFill>
                  <a:srgbClr val="0070C0"/>
                </a:solidFill>
                <a:cs typeface="Times New Roman" pitchFamily="18" charset="0"/>
              </a:rPr>
              <a:t>General Facts on Armenia</a:t>
            </a:r>
          </a:p>
          <a:p>
            <a:pPr marL="0" algn="just">
              <a:buClr>
                <a:schemeClr val="accent4"/>
              </a:buClr>
              <a:buSzPct val="90000"/>
            </a:pP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sz="16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algn="just"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Official name:                                                     The Republic of Armenia</a:t>
            </a:r>
          </a:p>
          <a:p>
            <a:pPr marL="0" algn="just"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Area:                                          	           29 743 square kilometers</a:t>
            </a:r>
          </a:p>
          <a:p>
            <a:pPr marL="0" algn="just"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Population:                                                        2 936 350 (2017 census)</a:t>
            </a:r>
          </a:p>
          <a:p>
            <a:pPr marL="0" algn="just"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Capital and largest city:                                                               Yerevan</a:t>
            </a:r>
          </a:p>
          <a:p>
            <a:pPr marL="0" algn="just"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Religion: 	               Christianity (301 AD, Armenian Apostolic Church)</a:t>
            </a:r>
          </a:p>
          <a:p>
            <a:pPr marL="0" algn="just"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Government:                           	                Unitary Parliamentary Republic</a:t>
            </a:r>
          </a:p>
          <a:p>
            <a:pPr marL="0" algn="just"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Legislature:                                                                 National Assembly</a:t>
            </a:r>
          </a:p>
          <a:p>
            <a:pPr marL="0" algn="just"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Currency:                                                                            Dram (AMD)</a:t>
            </a:r>
          </a:p>
          <a:p>
            <a:pPr marL="0" algn="just"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Calling Code:                                                                                  +374</a:t>
            </a:r>
          </a:p>
        </p:txBody>
      </p:sp>
      <p:pic>
        <p:nvPicPr>
          <p:cNvPr id="5" name="Picture 2" descr="C:\Documents and Settings\Administrator\Desktop\Avia Git Group_files\Armenia_(orthographic_projection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86124"/>
            <a:ext cx="3643338" cy="3363081"/>
          </a:xfrm>
          <a:prstGeom prst="rect">
            <a:avLst/>
          </a:prstGeom>
          <a:noFill/>
        </p:spPr>
      </p:pic>
      <p:pic>
        <p:nvPicPr>
          <p:cNvPr id="6" name="Picture 5" descr="45dd3ab079d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286124"/>
            <a:ext cx="2786082" cy="1428760"/>
          </a:xfrm>
          <a:prstGeom prst="rect">
            <a:avLst/>
          </a:prstGeom>
        </p:spPr>
      </p:pic>
      <p:pic>
        <p:nvPicPr>
          <p:cNvPr id="7" name="Picture 6" descr="2000px-Coat_of_arms_of_Armeni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5072074"/>
            <a:ext cx="1607355" cy="142876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___________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929089" cy="2214578"/>
          </a:xfrm>
          <a:prstGeom prst="rect">
            <a:avLst/>
          </a:prstGeom>
        </p:spPr>
      </p:pic>
      <p:pic>
        <p:nvPicPr>
          <p:cNvPr id="12" name="Picture 11" descr="651armen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28604"/>
            <a:ext cx="3714776" cy="2214578"/>
          </a:xfrm>
          <a:prstGeom prst="rect">
            <a:avLst/>
          </a:prstGeom>
        </p:spPr>
      </p:pic>
      <p:pic>
        <p:nvPicPr>
          <p:cNvPr id="5" name="Picture 4" descr="Pictur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572008"/>
            <a:ext cx="3643338" cy="2071701"/>
          </a:xfrm>
          <a:prstGeom prst="rect">
            <a:avLst/>
          </a:prstGeom>
        </p:spPr>
      </p:pic>
      <p:pic>
        <p:nvPicPr>
          <p:cNvPr id="6" name="Picture 5" descr="Tatev_Monastery_from_a_distan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643446"/>
            <a:ext cx="4000528" cy="2071702"/>
          </a:xfrm>
          <a:prstGeom prst="rect">
            <a:avLst/>
          </a:prstGeom>
        </p:spPr>
      </p:pic>
      <p:pic>
        <p:nvPicPr>
          <p:cNvPr id="8" name="Picture 7" descr="2_Lake_Sev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2571744"/>
            <a:ext cx="3929090" cy="2117164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0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429396"/>
          </a:xfrm>
          <a:prstGeom prst="roundRect">
            <a:avLst>
              <a:gd name="adj" fmla="val 2174"/>
            </a:avLst>
          </a:prstGeom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bg1"/>
                </a:solidFill>
                <a:latin typeface="Agg_Courier" pitchFamily="2" charset="0"/>
              </a:rPr>
              <a:t>YEREVAN</a:t>
            </a:r>
            <a:endParaRPr lang="ru-RU" sz="3600" b="1" dirty="0">
              <a:ln/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1" y="214291"/>
            <a:ext cx="7472390" cy="78583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+mn-lt"/>
              </a:rPr>
              <a:t>Avia-Git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Group LLC</a:t>
            </a:r>
            <a:endParaRPr lang="ru-RU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50072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Clr>
                <a:srgbClr val="00B050"/>
              </a:buClr>
              <a:buNone/>
            </a:pPr>
            <a:r>
              <a:rPr lang="en-US" sz="36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Who we are</a:t>
            </a:r>
          </a:p>
          <a:p>
            <a:pPr marL="0" indent="0" algn="just">
              <a:buClr>
                <a:srgbClr val="00B050"/>
              </a:buClr>
              <a:buNone/>
            </a:pPr>
            <a:endParaRPr lang="en-US" sz="36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marL="0" indent="0" algn="just">
              <a:buClr>
                <a:srgbClr val="00B050"/>
              </a:buClr>
              <a:buNone/>
            </a:pPr>
            <a:endParaRPr lang="en-US" sz="2300" dirty="0">
              <a:solidFill>
                <a:schemeClr val="accent4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en-US" sz="2900" dirty="0">
                <a:cs typeface="Times New Roman" pitchFamily="18" charset="0"/>
              </a:rPr>
              <a:t> air and road freight forwarding and logistics company, </a:t>
            </a:r>
          </a:p>
          <a:p>
            <a:pPr marL="0" indent="0" algn="just">
              <a:lnSpc>
                <a:spcPct val="120000"/>
              </a:lnSpc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en-US" sz="2900" dirty="0">
                <a:cs typeface="Times New Roman" pitchFamily="18" charset="0"/>
              </a:rPr>
              <a:t> one of the leading freight forwarding companies in Armenia,</a:t>
            </a:r>
          </a:p>
          <a:p>
            <a:pPr marL="0" indent="0" algn="just">
              <a:lnSpc>
                <a:spcPct val="120000"/>
              </a:lnSpc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en-US" sz="2900" dirty="0">
                <a:cs typeface="Times New Roman" pitchFamily="18" charset="0"/>
              </a:rPr>
              <a:t> </a:t>
            </a:r>
            <a:r>
              <a:rPr lang="en-US" sz="2900" dirty="0" err="1">
                <a:cs typeface="Times New Roman" pitchFamily="18" charset="0"/>
              </a:rPr>
              <a:t>Avia-Git</a:t>
            </a:r>
            <a:r>
              <a:rPr lang="en-US" sz="2900" dirty="0">
                <a:cs typeface="Times New Roman" pitchFamily="18" charset="0"/>
              </a:rPr>
              <a:t> Group was established in 2000, </a:t>
            </a:r>
          </a:p>
          <a:p>
            <a:pPr marL="0" indent="0" algn="just">
              <a:lnSpc>
                <a:spcPct val="120000"/>
              </a:lnSpc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en-US" sz="2900" dirty="0">
                <a:cs typeface="Times New Roman" pitchFamily="18" charset="0"/>
              </a:rPr>
              <a:t> number of employees: 25 </a:t>
            </a:r>
          </a:p>
          <a:p>
            <a:pPr marL="0" indent="0" algn="just">
              <a:lnSpc>
                <a:spcPct val="120000"/>
              </a:lnSpc>
              <a:buClr>
                <a:schemeClr val="accent3">
                  <a:lumMod val="75000"/>
                </a:schemeClr>
              </a:buClr>
              <a:buNone/>
            </a:pPr>
            <a:endParaRPr lang="en-US" sz="2900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2900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itchFamily="2" charset="2"/>
              <a:buChar char="v"/>
            </a:pPr>
            <a:endParaRPr lang="en-US" sz="1400" b="1" dirty="0"/>
          </a:p>
          <a:p>
            <a:pPr marL="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en-US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Address:</a:t>
            </a:r>
          </a:p>
          <a:p>
            <a:pPr marL="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en-US" sz="2900" dirty="0"/>
              <a:t>1 </a:t>
            </a:r>
            <a:r>
              <a:rPr lang="en-US" sz="2900" dirty="0" err="1"/>
              <a:t>Zakian</a:t>
            </a:r>
            <a:r>
              <a:rPr lang="en-US" sz="2900" dirty="0"/>
              <a:t> </a:t>
            </a:r>
            <a:r>
              <a:rPr lang="en-US" sz="2900" dirty="0" err="1"/>
              <a:t>Str</a:t>
            </a:r>
            <a:r>
              <a:rPr lang="en-US" sz="2900" dirty="0"/>
              <a:t>,  Yerevan, 0010 Armenia</a:t>
            </a:r>
          </a:p>
          <a:p>
            <a:pPr marL="0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en-US" sz="2900" dirty="0"/>
              <a:t>Tel:(+374 10)521546 (+374 10)587132 </a:t>
            </a:r>
          </a:p>
          <a:p>
            <a:pPr marL="0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en-US" sz="2900" dirty="0"/>
              <a:t>Fax:(+374 10)587129</a:t>
            </a:r>
          </a:p>
          <a:p>
            <a:pPr marL="0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en-US" sz="2900" dirty="0">
                <a:cs typeface="Times New Roman" pitchFamily="18" charset="0"/>
              </a:rPr>
              <a:t>Email: i</a:t>
            </a:r>
            <a:r>
              <a:rPr lang="en-US" sz="2900" dirty="0"/>
              <a:t>nfo@aviagit.am</a:t>
            </a:r>
          </a:p>
          <a:p>
            <a:pPr marL="0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en-US" sz="2900" dirty="0">
                <a:cs typeface="Times New Roman" pitchFamily="18" charset="0"/>
              </a:rPr>
              <a:t>Website: www.aviagit.am</a:t>
            </a:r>
            <a:endParaRPr lang="en-US" sz="2900" b="1" dirty="0">
              <a:cs typeface="Times New Roman" pitchFamily="18" charset="0"/>
            </a:endParaRPr>
          </a:p>
          <a:p>
            <a:pPr marL="82550" indent="26988" algn="just">
              <a:buClr>
                <a:srgbClr val="00B050"/>
              </a:buClr>
              <a:buNone/>
            </a:pPr>
            <a:endParaRPr lang="en-US" sz="1600" b="1" dirty="0">
              <a:cs typeface="Times New Roman" pitchFamily="18" charset="0"/>
            </a:endParaRPr>
          </a:p>
          <a:p>
            <a:pPr marL="82550" indent="26988" algn="just">
              <a:buClr>
                <a:srgbClr val="00B050"/>
              </a:buClr>
              <a:buNone/>
            </a:pPr>
            <a:endParaRPr lang="en-US" sz="1600" dirty="0"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6" name="Picture 5" descr="fb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ata-log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214421"/>
            <a:ext cx="2786082" cy="1469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158" y="0"/>
            <a:ext cx="857256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</a:pPr>
            <a:endParaRPr lang="en-US" sz="20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just">
              <a:buClr>
                <a:srgbClr val="00B050"/>
              </a:buClr>
            </a:pPr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Who we are</a:t>
            </a:r>
          </a:p>
          <a:p>
            <a:pPr algn="just">
              <a:buClr>
                <a:srgbClr val="00B050"/>
              </a:buClr>
            </a:pPr>
            <a:endParaRPr lang="en-US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just">
              <a:buClr>
                <a:srgbClr val="00B050"/>
              </a:buClr>
              <a:buFontTx/>
              <a:buChar char="-"/>
            </a:pPr>
            <a:r>
              <a:rPr lang="en-US" b="1" dirty="0">
                <a:cs typeface="Times New Roman" pitchFamily="18" charset="0"/>
              </a:rPr>
              <a:t>an IATA accredited freight forwarder since 2004.</a:t>
            </a:r>
          </a:p>
          <a:p>
            <a:pPr algn="just">
              <a:buClr>
                <a:srgbClr val="00B050"/>
              </a:buClr>
              <a:buFontTx/>
              <a:buChar char="-"/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FontTx/>
              <a:buChar char="-"/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FontTx/>
              <a:buChar char="-"/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FontTx/>
              <a:buChar char="-"/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FontTx/>
              <a:buChar char="-"/>
            </a:pPr>
            <a:r>
              <a:rPr lang="en-US" b="1" dirty="0">
                <a:cs typeface="Times New Roman" pitchFamily="18" charset="0"/>
              </a:rPr>
              <a:t> a member of:</a:t>
            </a:r>
          </a:p>
          <a:p>
            <a:pPr algn="just">
              <a:buClr>
                <a:srgbClr val="00B050"/>
              </a:buClr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FontTx/>
              <a:buChar char="-"/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FontTx/>
              <a:buChar char="-"/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FontTx/>
              <a:buChar char="-"/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</a:pPr>
            <a:endParaRPr lang="en-US" b="1" dirty="0"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FontTx/>
              <a:buChar char="-"/>
            </a:pPr>
            <a:r>
              <a:rPr lang="en-US" b="1" dirty="0">
                <a:cs typeface="Times New Roman" pitchFamily="18" charset="0"/>
              </a:rPr>
              <a:t> the official GCSA for S7 Airlines in Armenia</a:t>
            </a:r>
          </a:p>
          <a:p>
            <a:pPr algn="just">
              <a:buClr>
                <a:srgbClr val="00B050"/>
              </a:buClr>
            </a:pPr>
            <a:endParaRPr lang="en-US" b="1" dirty="0"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44" y="2357430"/>
            <a:ext cx="1714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cs typeface="Times New Roman" pitchFamily="18" charset="0"/>
              </a:rPr>
              <a:t>(</a:t>
            </a:r>
            <a:r>
              <a:rPr lang="en-US" sz="1100" i="1" dirty="0"/>
              <a:t>code 60-3 7000</a:t>
            </a:r>
            <a:r>
              <a:rPr lang="en-US" sz="1400" dirty="0"/>
              <a:t>)</a:t>
            </a:r>
            <a:r>
              <a:rPr lang="en-US" sz="1400" dirty="0">
                <a:cs typeface="Times New Roman" pitchFamily="18" charset="0"/>
              </a:rPr>
              <a:t> </a:t>
            </a:r>
            <a:endParaRPr lang="ru-RU" sz="1400" dirty="0"/>
          </a:p>
        </p:txBody>
      </p:sp>
      <p:pic>
        <p:nvPicPr>
          <p:cNvPr id="9" name="Picture 8" descr="image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876"/>
            <a:ext cx="2390986" cy="1190791"/>
          </a:xfrm>
          <a:prstGeom prst="rect">
            <a:avLst/>
          </a:prstGeom>
        </p:spPr>
      </p:pic>
      <p:pic>
        <p:nvPicPr>
          <p:cNvPr id="15" name="Picture 14" descr="Freightnet-Portfolio-Cover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571876"/>
            <a:ext cx="2357454" cy="1214446"/>
          </a:xfrm>
          <a:prstGeom prst="rect">
            <a:avLst/>
          </a:prstGeom>
        </p:spPr>
      </p:pic>
      <p:pic>
        <p:nvPicPr>
          <p:cNvPr id="16" name="Picture 15" descr="vp1k_01CONNECTALOGOORIGINAL1--6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571876"/>
            <a:ext cx="2428892" cy="12144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20" name="Picture 19" descr="s7_airlines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5214926"/>
            <a:ext cx="2500330" cy="1643074"/>
          </a:xfrm>
          <a:prstGeom prst="rect">
            <a:avLst/>
          </a:prstGeom>
        </p:spPr>
      </p:pic>
      <p:pic>
        <p:nvPicPr>
          <p:cNvPr id="21" name="Picture 20" descr="fb-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5" y="500045"/>
            <a:ext cx="82153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Who we are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US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0070C0"/>
                </a:solidFill>
              </a:rPr>
              <a:t>Our Mission:</a:t>
            </a:r>
          </a:p>
          <a:p>
            <a:endParaRPr lang="en-US" sz="1100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en-US" sz="1600" dirty="0"/>
              <a:t>Deliver quality service and personalized approach to our customers through sustainability and constant quality growth.</a:t>
            </a:r>
          </a:p>
          <a:p>
            <a:pPr algn="just"/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just"/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Our Vision:</a:t>
            </a:r>
          </a:p>
          <a:p>
            <a:pPr algn="just"/>
            <a:endParaRPr lang="en-US" sz="1100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just"/>
            <a:r>
              <a:rPr lang="en-US" sz="1600" dirty="0"/>
              <a:t>To be the most trusted, safest and most innovative forwarder in the market.</a:t>
            </a:r>
          </a:p>
          <a:p>
            <a:pPr algn="just"/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just">
              <a:buClr>
                <a:srgbClr val="00B050"/>
              </a:buClr>
            </a:pP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just">
              <a:buClr>
                <a:srgbClr val="00B050"/>
              </a:buClr>
            </a:pPr>
            <a:r>
              <a:rPr lang="en-US" b="1" dirty="0">
                <a:solidFill>
                  <a:srgbClr val="0070C0"/>
                </a:solidFill>
              </a:rPr>
              <a:t>Our Values:</a:t>
            </a:r>
          </a:p>
          <a:p>
            <a:pPr algn="just">
              <a:buClr>
                <a:srgbClr val="0070C0"/>
              </a:buClr>
              <a:buFont typeface="Arial" pitchFamily="34" charset="0"/>
              <a:buChar char="•"/>
            </a:pPr>
            <a:endParaRPr lang="en-US" sz="1100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600" dirty="0"/>
              <a:t>Integrity: we are who we are,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600" dirty="0"/>
              <a:t>Teamwork: we value each and every member of our team,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600" dirty="0"/>
              <a:t>Passion: we love what we do,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600" dirty="0"/>
              <a:t>Quality: what we do, we do it well,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600" dirty="0"/>
              <a:t>Customers: we value our customers as business partners.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600" dirty="0"/>
              <a:t>Innovation: we foster innovation and constant growth.</a:t>
            </a:r>
          </a:p>
          <a:p>
            <a:pPr algn="just">
              <a:buClr>
                <a:srgbClr val="00B050"/>
              </a:buClr>
            </a:pP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" name="Picture 4" descr="fb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5" y="571480"/>
            <a:ext cx="821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Three Keys To Success: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2071670" y="3143248"/>
            <a:ext cx="2143140" cy="1643075"/>
          </a:xfrm>
          <a:prstGeom prst="star6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Competence</a:t>
            </a:r>
            <a:endParaRPr lang="ru-RU" sz="1200" dirty="0"/>
          </a:p>
        </p:txBody>
      </p:sp>
      <p:sp>
        <p:nvSpPr>
          <p:cNvPr id="6" name="6-Point Star 5"/>
          <p:cNvSpPr/>
          <p:nvPr/>
        </p:nvSpPr>
        <p:spPr>
          <a:xfrm>
            <a:off x="3643308" y="1142984"/>
            <a:ext cx="2071703" cy="1643075"/>
          </a:xfrm>
          <a:prstGeom prst="star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Teamwork</a:t>
            </a:r>
            <a:r>
              <a:rPr lang="en-US" sz="1400" dirty="0"/>
              <a:t> </a:t>
            </a:r>
            <a:endParaRPr lang="ru-RU" sz="1400" dirty="0"/>
          </a:p>
        </p:txBody>
      </p:sp>
      <p:sp>
        <p:nvSpPr>
          <p:cNvPr id="7" name="6-Point Star 6"/>
          <p:cNvSpPr/>
          <p:nvPr/>
        </p:nvSpPr>
        <p:spPr>
          <a:xfrm>
            <a:off x="5072066" y="3143248"/>
            <a:ext cx="2000264" cy="1643075"/>
          </a:xfrm>
          <a:prstGeom prst="star6">
            <a:avLst/>
          </a:prstGeom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Innovation</a:t>
            </a:r>
            <a:endParaRPr lang="ru-RU" sz="1400" dirty="0"/>
          </a:p>
        </p:txBody>
      </p:sp>
      <p:pic>
        <p:nvPicPr>
          <p:cNvPr id="8" name="Picture 7" descr="fb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428604"/>
            <a:ext cx="83582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en-US" sz="20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What we do</a:t>
            </a:r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ctr">
              <a:lnSpc>
                <a:spcPct val="150000"/>
              </a:lnSpc>
            </a:pPr>
            <a:r>
              <a:rPr lang="en-US" sz="1600" b="1" dirty="0"/>
              <a:t>We are one of the leading freight forwarders in Armenia, providing the following 5 main service types: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472" y="2786058"/>
            <a:ext cx="1428760" cy="17145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airfreight forwarding (all over the world)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14546" y="2786058"/>
            <a:ext cx="1571636" cy="171451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road freight forwarding    (EVN-TBS-EVN Multimodal transport)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00496" y="2786058"/>
            <a:ext cx="1571636" cy="17145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logistics, </a:t>
            </a:r>
          </a:p>
          <a:p>
            <a:pPr algn="ctr"/>
            <a:r>
              <a:rPr lang="en-US" sz="1200" b="1" dirty="0"/>
              <a:t>warehousing and packaging</a:t>
            </a:r>
            <a:endParaRPr lang="ru-RU" sz="1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715008" y="2786058"/>
            <a:ext cx="1571636" cy="171451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customs clearance </a:t>
            </a:r>
          </a:p>
          <a:p>
            <a:pPr algn="ctr"/>
            <a:r>
              <a:rPr lang="en-US" sz="1200" b="1" dirty="0"/>
              <a:t>and brokerage</a:t>
            </a:r>
            <a:endParaRPr lang="ru-RU" sz="1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358082" y="2786058"/>
            <a:ext cx="1571636" cy="17145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aircraft briefing</a:t>
            </a:r>
            <a:endParaRPr lang="ru-RU" sz="1200" b="1" dirty="0"/>
          </a:p>
        </p:txBody>
      </p:sp>
      <p:pic>
        <p:nvPicPr>
          <p:cNvPr id="11" name="Picture 10" descr="fb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0"/>
            <a:ext cx="1071538" cy="10715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</TotalTime>
  <Words>624</Words>
  <Application>Microsoft Office PowerPoint</Application>
  <PresentationFormat>Presentación en pantalla (4:3)</PresentationFormat>
  <Paragraphs>232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Agg_Courier</vt:lpstr>
      <vt:lpstr>Arial</vt:lpstr>
      <vt:lpstr>Calibri</vt:lpstr>
      <vt:lpstr>Verdana</vt:lpstr>
      <vt:lpstr>Wingdings</vt:lpstr>
      <vt:lpstr>Wingdings 2</vt:lpstr>
      <vt:lpstr>Aspect</vt:lpstr>
      <vt:lpstr>1_Aspect</vt:lpstr>
      <vt:lpstr>Presentación de PowerPoint</vt:lpstr>
      <vt:lpstr>Presentación de PowerPoint</vt:lpstr>
      <vt:lpstr>Presentación de PowerPoint</vt:lpstr>
      <vt:lpstr>Presentación de PowerPoint</vt:lpstr>
      <vt:lpstr>Avia-Git Group LLC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ARMENIA</dc:title>
  <dc:creator>User</dc:creator>
  <cp:lastModifiedBy>Sophie Mancebo</cp:lastModifiedBy>
  <cp:revision>535</cp:revision>
  <dcterms:created xsi:type="dcterms:W3CDTF">2016-04-01T10:10:11Z</dcterms:created>
  <dcterms:modified xsi:type="dcterms:W3CDTF">2019-05-08T17:41:39Z</dcterms:modified>
</cp:coreProperties>
</file>