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2"/>
  </p:notesMasterIdLst>
  <p:handoutMasterIdLst>
    <p:handoutMasterId r:id="rId23"/>
  </p:handoutMasterIdLst>
  <p:sldIdLst>
    <p:sldId id="321" r:id="rId2"/>
    <p:sldId id="316" r:id="rId3"/>
    <p:sldId id="325" r:id="rId4"/>
    <p:sldId id="331" r:id="rId5"/>
    <p:sldId id="333" r:id="rId6"/>
    <p:sldId id="368" r:id="rId7"/>
    <p:sldId id="340" r:id="rId8"/>
    <p:sldId id="369" r:id="rId9"/>
    <p:sldId id="345" r:id="rId10"/>
    <p:sldId id="371" r:id="rId11"/>
    <p:sldId id="354" r:id="rId12"/>
    <p:sldId id="341" r:id="rId13"/>
    <p:sldId id="356" r:id="rId14"/>
    <p:sldId id="348" r:id="rId15"/>
    <p:sldId id="347" r:id="rId16"/>
    <p:sldId id="372" r:id="rId17"/>
    <p:sldId id="350" r:id="rId18"/>
    <p:sldId id="370" r:id="rId19"/>
    <p:sldId id="366" r:id="rId20"/>
    <p:sldId id="373" r:id="rId21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F28"/>
    <a:srgbClr val="FF8F28"/>
    <a:srgbClr val="FFA028"/>
    <a:srgbClr val="EEB500"/>
    <a:srgbClr val="CC0000"/>
    <a:srgbClr val="2D448F"/>
    <a:srgbClr val="375FAF"/>
    <a:srgbClr val="2D55A5"/>
    <a:srgbClr val="23356F"/>
    <a:srgbClr val="2A5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3" autoAdjust="0"/>
    <p:restoredTop sz="94725" autoAdjust="0"/>
  </p:normalViewPr>
  <p:slideViewPr>
    <p:cSldViewPr>
      <p:cViewPr varScale="1">
        <p:scale>
          <a:sx n="142" d="100"/>
          <a:sy n="142" d="100"/>
        </p:scale>
        <p:origin x="100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BA16-888A-4B1C-B19F-826B8D1A8E08}" type="datetimeFigureOut">
              <a:rPr lang="zh-HK" altLang="en-US" smtClean="0"/>
              <a:t>21/04/21</a:t>
            </a:fld>
            <a:endParaRPr lang="zh-HK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15792-C5D1-429E-A88C-D5E62DFEA812}" type="slidenum">
              <a:rPr lang="zh-HK" altLang="en-US" smtClean="0"/>
              <a:t>‹Nº›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4978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A4F09-C816-46EA-8643-332589F14E06}" type="datetimeFigureOut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6CE9B-81DC-4E2A-9C67-CE0D35C83AA2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1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57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315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26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787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855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557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12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315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87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315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93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9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57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31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55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8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31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68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68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70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28355ED-AFCD-4BC8-B14C-148F2CF87EFB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90"/>
            <a:ext cx="1224136" cy="30467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35" name="矩形 2"/>
          <p:cNvSpPr/>
          <p:nvPr userDrawn="1"/>
        </p:nvSpPr>
        <p:spPr>
          <a:xfrm>
            <a:off x="1" y="386357"/>
            <a:ext cx="5076055" cy="427673"/>
          </a:xfrm>
          <a:custGeom>
            <a:avLst/>
            <a:gdLst>
              <a:gd name="connsiteX0" fmla="*/ 0 w 7683879"/>
              <a:gd name="connsiteY0" fmla="*/ 0 h 426825"/>
              <a:gd name="connsiteX1" fmla="*/ 7683879 w 7683879"/>
              <a:gd name="connsiteY1" fmla="*/ 0 h 426825"/>
              <a:gd name="connsiteX2" fmla="*/ 7683879 w 7683879"/>
              <a:gd name="connsiteY2" fmla="*/ 426825 h 426825"/>
              <a:gd name="connsiteX3" fmla="*/ 0 w 7683879"/>
              <a:gd name="connsiteY3" fmla="*/ 426825 h 426825"/>
              <a:gd name="connsiteX4" fmla="*/ 0 w 7683879"/>
              <a:gd name="connsiteY4" fmla="*/ 0 h 426825"/>
              <a:gd name="connsiteX0" fmla="*/ 0 w 7683879"/>
              <a:gd name="connsiteY0" fmla="*/ 848 h 427673"/>
              <a:gd name="connsiteX1" fmla="*/ 7526215 w 7683879"/>
              <a:gd name="connsiteY1" fmla="*/ 0 h 427673"/>
              <a:gd name="connsiteX2" fmla="*/ 7683879 w 7683879"/>
              <a:gd name="connsiteY2" fmla="*/ 848 h 427673"/>
              <a:gd name="connsiteX3" fmla="*/ 7683879 w 7683879"/>
              <a:gd name="connsiteY3" fmla="*/ 427673 h 427673"/>
              <a:gd name="connsiteX4" fmla="*/ 0 w 7683879"/>
              <a:gd name="connsiteY4" fmla="*/ 427673 h 427673"/>
              <a:gd name="connsiteX5" fmla="*/ 0 w 7683879"/>
              <a:gd name="connsiteY5" fmla="*/ 848 h 427673"/>
              <a:gd name="connsiteX0" fmla="*/ 0 w 7683879"/>
              <a:gd name="connsiteY0" fmla="*/ 848 h 427673"/>
              <a:gd name="connsiteX1" fmla="*/ 7526215 w 7683879"/>
              <a:gd name="connsiteY1" fmla="*/ 0 h 427673"/>
              <a:gd name="connsiteX2" fmla="*/ 7683879 w 7683879"/>
              <a:gd name="connsiteY2" fmla="*/ 427673 h 427673"/>
              <a:gd name="connsiteX3" fmla="*/ 0 w 7683879"/>
              <a:gd name="connsiteY3" fmla="*/ 427673 h 427673"/>
              <a:gd name="connsiteX4" fmla="*/ 0 w 7683879"/>
              <a:gd name="connsiteY4" fmla="*/ 848 h 42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879" h="427673">
                <a:moveTo>
                  <a:pt x="0" y="848"/>
                </a:moveTo>
                <a:lnTo>
                  <a:pt x="7526215" y="0"/>
                </a:lnTo>
                <a:lnTo>
                  <a:pt x="7683879" y="427673"/>
                </a:lnTo>
                <a:lnTo>
                  <a:pt x="0" y="427673"/>
                </a:lnTo>
                <a:lnTo>
                  <a:pt x="0" y="848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A028"/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37" name="菱形 36"/>
          <p:cNvSpPr/>
          <p:nvPr userDrawn="1"/>
        </p:nvSpPr>
        <p:spPr>
          <a:xfrm>
            <a:off x="326632" y="501231"/>
            <a:ext cx="226997" cy="223219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8" name="菱形 37"/>
          <p:cNvSpPr/>
          <p:nvPr userDrawn="1"/>
        </p:nvSpPr>
        <p:spPr>
          <a:xfrm>
            <a:off x="251520" y="483518"/>
            <a:ext cx="176643" cy="173702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84" y="339759"/>
            <a:ext cx="1282540" cy="6349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93" y="414902"/>
            <a:ext cx="1000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0330"/>
      </p:ext>
    </p:extLst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5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5" grpId="0" animBg="1"/>
          <p:bldP spid="37" grpId="0" animBg="1"/>
          <p:bldP spid="38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  <a:prstGeom prst="rect">
            <a:avLst/>
          </a:prstGeom>
        </p:spPr>
        <p:txBody>
          <a:bodyPr/>
          <a:lstStyle/>
          <a:p>
            <a:fld id="{7B3C9061-281F-4869-B420-67157BD16B10}" type="datetime1">
              <a:rPr lang="zh-CN" altLang="en-US" smtClean="0"/>
              <a:t>2021/4/21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  <a:prstGeom prst="rect">
            <a:avLst/>
          </a:prstGeo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417815"/>
      </p:ext>
    </p:extLst>
  </p:cSld>
  <p:clrMapOvr>
    <a:masterClrMapping/>
  </p:clrMapOvr>
  <p:transition spd="slow" advClick="0" advTm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100000">
              <a:schemeClr val="bg1">
                <a:lumMod val="9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3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</p:sldLayoutIdLst>
  <p:transition spd="slow" advClick="0" advTm="0">
    <p:push/>
  </p:transition>
  <p:hf hdr="0" ftr="0" dt="0"/>
  <p:txStyles>
    <p:titleStyle>
      <a:lvl1pPr algn="ctr" defTabSz="102325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717" indent="-383717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392" indent="-319759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62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68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31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940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564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188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819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2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2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879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50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128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7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37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003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ycargonetwork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3306">
            <a:extLst>
              <a:ext uri="{FF2B5EF4-FFF2-40B4-BE49-F238E27FC236}">
                <a16:creationId xmlns:a16="http://schemas.microsoft.com/office/drawing/2014/main" id="{8C88874B-5B0E-4248-8C46-A6A2AF6346B1}"/>
              </a:ext>
            </a:extLst>
          </p:cNvPr>
          <p:cNvSpPr>
            <a:spLocks/>
          </p:cNvSpPr>
          <p:nvPr/>
        </p:nvSpPr>
        <p:spPr bwMode="auto">
          <a:xfrm>
            <a:off x="39493" y="-158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733169" y="281861"/>
            <a:ext cx="2229488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733169" y="2514106"/>
            <a:ext cx="2229488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1821002" y="1397297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EB500"/>
              </a:solidFill>
            </a:endParaRPr>
          </a:p>
        </p:txBody>
      </p: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4051867" y="2427734"/>
            <a:ext cx="54166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FA028"/>
                </a:solidFill>
                <a:cs typeface="+mn-ea"/>
                <a:sym typeface="微软雅黑"/>
              </a:rPr>
              <a:t>-- Integrated Logistics Division of China Resources Logistics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A028"/>
              </a:solidFill>
              <a:cs typeface="+mn-ea"/>
              <a:sym typeface="微软雅黑"/>
            </a:endParaRPr>
          </a:p>
        </p:txBody>
      </p:sp>
      <p:sp>
        <p:nvSpPr>
          <p:cNvPr id="51" name="文本框 3"/>
          <p:cNvSpPr txBox="1"/>
          <p:nvPr/>
        </p:nvSpPr>
        <p:spPr>
          <a:xfrm>
            <a:off x="3813606" y="1799593"/>
            <a:ext cx="53285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FFA028"/>
                </a:solidFill>
                <a:cs typeface="+mn-ea"/>
                <a:sym typeface="微软雅黑"/>
              </a:rPr>
              <a:t>Farenco</a:t>
            </a:r>
            <a:r>
              <a:rPr lang="en-US" altLang="zh-CN" sz="2400" b="1" dirty="0">
                <a:solidFill>
                  <a:srgbClr val="FFA028"/>
                </a:solidFill>
                <a:cs typeface="+mn-ea"/>
                <a:sym typeface="微软雅黑"/>
              </a:rPr>
              <a:t> Freight Services Limited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76" y="157231"/>
            <a:ext cx="957359" cy="473940"/>
          </a:xfrm>
          <a:prstGeom prst="rect">
            <a:avLst/>
          </a:prstGeom>
        </p:spPr>
      </p:pic>
      <p:pic>
        <p:nvPicPr>
          <p:cNvPr id="1026" name="Picture 2" descr="C:\Users\jerry.zhou\Desktop\hr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35" y="155486"/>
            <a:ext cx="1000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3297">
            <a:extLst>
              <a:ext uri="{FF2B5EF4-FFF2-40B4-BE49-F238E27FC236}">
                <a16:creationId xmlns:a16="http://schemas.microsoft.com/office/drawing/2014/main" id="{5ED01EE8-8BBD-47ED-A993-C8549BAFB3E6}"/>
              </a:ext>
            </a:extLst>
          </p:cNvPr>
          <p:cNvSpPr>
            <a:spLocks/>
          </p:cNvSpPr>
          <p:nvPr/>
        </p:nvSpPr>
        <p:spPr bwMode="auto">
          <a:xfrm>
            <a:off x="-108520" y="928485"/>
            <a:ext cx="3169286" cy="3171243"/>
          </a:xfrm>
          <a:custGeom>
            <a:avLst/>
            <a:gdLst>
              <a:gd name="T0" fmla="*/ 1619 w 3239"/>
              <a:gd name="T1" fmla="*/ 3241 h 3241"/>
              <a:gd name="T2" fmla="*/ 0 w 3239"/>
              <a:gd name="T3" fmla="*/ 1620 h 3241"/>
              <a:gd name="T4" fmla="*/ 1619 w 3239"/>
              <a:gd name="T5" fmla="*/ 0 h 3241"/>
              <a:gd name="T6" fmla="*/ 3239 w 3239"/>
              <a:gd name="T7" fmla="*/ 1620 h 3241"/>
              <a:gd name="T8" fmla="*/ 1619 w 3239"/>
              <a:gd name="T9" fmla="*/ 3241 h 3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9" h="3241">
                <a:moveTo>
                  <a:pt x="1619" y="3241"/>
                </a:moveTo>
                <a:lnTo>
                  <a:pt x="0" y="1620"/>
                </a:lnTo>
                <a:lnTo>
                  <a:pt x="1619" y="0"/>
                </a:lnTo>
                <a:lnTo>
                  <a:pt x="3239" y="1620"/>
                </a:lnTo>
                <a:lnTo>
                  <a:pt x="1619" y="3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44500" dist="63500" dir="2700000" algn="l" rotWithShape="0">
              <a:prstClr val="black">
                <a:alpha val="3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418"/>
            <a:ext cx="2952000" cy="2952000"/>
          </a:xfrm>
          <a:prstGeom prst="diamond">
            <a:avLst/>
          </a:prstGeom>
        </p:spPr>
      </p:pic>
      <p:pic>
        <p:nvPicPr>
          <p:cNvPr id="25" name="图片 24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7"/>
          <a:stretch/>
        </p:blipFill>
        <p:spPr>
          <a:xfrm>
            <a:off x="2337606" y="659982"/>
            <a:ext cx="1476000" cy="1476000"/>
          </a:xfrm>
          <a:prstGeom prst="diamond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247" r="37996" b="-247"/>
          <a:stretch/>
        </p:blipFill>
        <p:spPr>
          <a:xfrm>
            <a:off x="1995606" y="2787774"/>
            <a:ext cx="2160000" cy="2160000"/>
          </a:xfrm>
          <a:prstGeom prst="diamond">
            <a:avLst/>
          </a:prstGeom>
        </p:spPr>
      </p:pic>
      <p:sp>
        <p:nvSpPr>
          <p:cNvPr id="1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25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>
                <a:solidFill>
                  <a:srgbClr val="FFA028"/>
                </a:solidFill>
                <a:cs typeface="+mn-ea"/>
                <a:sym typeface="微软雅黑"/>
              </a:rPr>
              <a:t>Core Business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1529220" y="2507787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A028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2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03</a:t>
            </a: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10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00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0"/>
          <p:cNvSpPr>
            <a:spLocks noChangeAspect="1"/>
          </p:cNvSpPr>
          <p:nvPr/>
        </p:nvSpPr>
        <p:spPr>
          <a:xfrm>
            <a:off x="6873074" y="1274550"/>
            <a:ext cx="1376900" cy="1367800"/>
          </a:xfrm>
          <a:prstGeom prst="ellipse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lang="zh-CN" altLang="en-US" sz="32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" name="Freeform 7"/>
          <p:cNvSpPr/>
          <p:nvPr/>
        </p:nvSpPr>
        <p:spPr>
          <a:xfrm>
            <a:off x="0" y="1917843"/>
            <a:ext cx="6038850" cy="122549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2D448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4461" y="2337230"/>
            <a:ext cx="849821" cy="635481"/>
            <a:chOff x="6054436" y="2405136"/>
            <a:chExt cx="849821" cy="635481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" name="Freeform 133"/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7" name="Freeform 134"/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" name="Freeform 135"/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9" name="Freeform 107"/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42" name="MH_Other_2"/>
          <p:cNvSpPr/>
          <p:nvPr>
            <p:custDataLst>
              <p:tags r:id="rId1"/>
            </p:custDataLst>
          </p:nvPr>
        </p:nvSpPr>
        <p:spPr>
          <a:xfrm>
            <a:off x="4499108" y="2492790"/>
            <a:ext cx="900000" cy="900000"/>
          </a:xfrm>
          <a:prstGeom prst="ellipse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732"/>
            <a:r>
              <a:rPr lang="en-US" altLang="zh-CN" sz="28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5" name="MH_Other_2"/>
          <p:cNvSpPr/>
          <p:nvPr>
            <p:custDataLst>
              <p:tags r:id="rId2"/>
            </p:custDataLst>
          </p:nvPr>
        </p:nvSpPr>
        <p:spPr>
          <a:xfrm>
            <a:off x="805296" y="1596538"/>
            <a:ext cx="900000" cy="900000"/>
          </a:xfrm>
          <a:prstGeom prst="ellipse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732"/>
            <a:r>
              <a:rPr lang="en-US" altLang="zh-CN" sz="28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55896" y="1546533"/>
            <a:ext cx="1080000" cy="1080000"/>
            <a:chOff x="304800" y="673100"/>
            <a:chExt cx="4000500" cy="4000500"/>
          </a:xfr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732"/>
              <a:endParaRPr lang="zh-CN" altLang="en-US" sz="11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5" y="760414"/>
              <a:ext cx="3825871" cy="382587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732"/>
              <a:r>
                <a:rPr lang="en-US" altLang="zh-CN" sz="32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49" name="矩形 10"/>
          <p:cNvSpPr>
            <a:spLocks noChangeAspect="1"/>
          </p:cNvSpPr>
          <p:nvPr/>
        </p:nvSpPr>
        <p:spPr>
          <a:xfrm>
            <a:off x="7003158" y="1056513"/>
            <a:ext cx="1576398" cy="15659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732"/>
            <a:endParaRPr lang="zh-CN" altLang="en-US" sz="3200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25562" y="1596538"/>
            <a:ext cx="1332934" cy="407301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endParaRPr lang="en-US" altLang="zh-CN" sz="2000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9556" y="427071"/>
            <a:ext cx="291451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Core Business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107504" y="3503337"/>
            <a:ext cx="223224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zh-CN" sz="1600" b="1" kern="0" dirty="0">
                <a:solidFill>
                  <a:srgbClr val="FF8F28"/>
                </a:solidFill>
                <a:latin typeface="微软雅黑"/>
                <a:ea typeface="微软雅黑"/>
                <a:cs typeface="+mn-ea"/>
                <a:sym typeface="微软雅黑"/>
              </a:rPr>
              <a:t>Third-party Logistics</a:t>
            </a: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2270891" y="3766611"/>
            <a:ext cx="162877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zh-CN" sz="1600" b="1" kern="0" dirty="0">
                <a:solidFill>
                  <a:srgbClr val="FF8F28"/>
                </a:solidFill>
                <a:latin typeface="微软雅黑"/>
                <a:ea typeface="微软雅黑"/>
                <a:cs typeface="+mn-ea"/>
                <a:sym typeface="微软雅黑"/>
              </a:rPr>
              <a:t> Freight Forwarding</a:t>
            </a:r>
            <a:endParaRPr lang="zh-CN" altLang="en-US" sz="1600" b="1" kern="0" dirty="0">
              <a:solidFill>
                <a:srgbClr val="FF8F2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 flipH="1">
            <a:off x="4134720" y="4180709"/>
            <a:ext cx="1628775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altLang="zh-CN" sz="1600" b="1" kern="0" dirty="0">
                <a:solidFill>
                  <a:srgbClr val="FF8F28"/>
                </a:solidFill>
                <a:latin typeface="微软雅黑"/>
                <a:ea typeface="微软雅黑"/>
                <a:cs typeface="+mn-ea"/>
                <a:sym typeface="微软雅黑"/>
              </a:rPr>
              <a:t> Ship Agency Service</a:t>
            </a: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6444208" y="2886125"/>
            <a:ext cx="2781622" cy="5355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0" algn="just" eaLnBrk="1" hangingPunct="1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EF8F28"/>
                </a:solidFill>
                <a:latin typeface="微软雅黑"/>
                <a:ea typeface="微软雅黑"/>
                <a:cs typeface="+mn-ea"/>
                <a:sym typeface="微软雅黑"/>
              </a:rPr>
              <a:t>High-quality, efficient and low-cost one-stop logistics services.</a:t>
            </a:r>
          </a:p>
        </p:txBody>
      </p:sp>
      <p:sp>
        <p:nvSpPr>
          <p:cNvPr id="48" name="圆角矩形 47"/>
          <p:cNvSpPr>
            <a:spLocks noChangeAspect="1"/>
          </p:cNvSpPr>
          <p:nvPr/>
        </p:nvSpPr>
        <p:spPr>
          <a:xfrm>
            <a:off x="734149" y="2700085"/>
            <a:ext cx="1042293" cy="720000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圆角矩形 50"/>
          <p:cNvSpPr>
            <a:spLocks noChangeAspect="1"/>
          </p:cNvSpPr>
          <p:nvPr/>
        </p:nvSpPr>
        <p:spPr>
          <a:xfrm>
            <a:off x="2564135" y="2783337"/>
            <a:ext cx="1042288" cy="720000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43209"/>
              <a:satOff val="-1625"/>
              <a:lumOff val="55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圆角矩形 51"/>
          <p:cNvSpPr>
            <a:spLocks noChangeAspect="1"/>
          </p:cNvSpPr>
          <p:nvPr/>
        </p:nvSpPr>
        <p:spPr>
          <a:xfrm>
            <a:off x="4427964" y="3457287"/>
            <a:ext cx="1042288" cy="720000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86418"/>
              <a:satOff val="-3250"/>
              <a:lumOff val="1106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11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98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3197818" y="1790346"/>
            <a:ext cx="1499148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070654" y="1790347"/>
            <a:ext cx="626312" cy="1779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696973" y="1790374"/>
            <a:ext cx="670571" cy="17171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4696966" y="1790346"/>
            <a:ext cx="1465240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2998423" y="2446868"/>
            <a:ext cx="660132" cy="660132"/>
          </a:xfrm>
          <a:prstGeom prst="ellipse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01</a:t>
            </a:r>
            <a:endParaRPr lang="zh-CN" altLang="en-US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79912" y="3177428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02</a:t>
            </a:r>
            <a:endParaRPr lang="zh-CN" altLang="en-US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032252" y="3143689"/>
            <a:ext cx="660132" cy="660132"/>
          </a:xfrm>
          <a:prstGeom prst="ellipse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03</a:t>
            </a:r>
            <a:endParaRPr lang="zh-CN" altLang="en-US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785694" y="2350009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微软雅黑"/>
              </a:rPr>
              <a:t>04</a:t>
            </a:r>
            <a:endParaRPr lang="zh-CN" altLang="en-US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0" y="2634533"/>
            <a:ext cx="3124475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FFB601"/>
              </a:buClr>
              <a:buNone/>
            </a:pPr>
            <a:r>
              <a:rPr lang="en-US" altLang="zh-CN" sz="1600" dirty="0">
                <a:solidFill>
                  <a:srgbClr val="FF8F28"/>
                </a:solidFill>
                <a:sym typeface="微软雅黑"/>
              </a:rPr>
              <a:t>Storage ,Haulage ,Delivery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1403648" y="3329755"/>
            <a:ext cx="2448272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altLang="zh-CN" sz="1600" dirty="0">
                <a:solidFill>
                  <a:srgbClr val="FF8F28"/>
                </a:solidFill>
                <a:sym typeface="微软雅黑"/>
              </a:rPr>
              <a:t>Value added Services</a:t>
            </a:r>
          </a:p>
        </p:txBody>
      </p:sp>
      <p:sp>
        <p:nvSpPr>
          <p:cNvPr id="19" name="TextBox 38"/>
          <p:cNvSpPr txBox="1"/>
          <p:nvPr/>
        </p:nvSpPr>
        <p:spPr>
          <a:xfrm>
            <a:off x="1562237" y="3579862"/>
            <a:ext cx="22176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Pick and Pack</a:t>
            </a:r>
          </a:p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Repackaging </a:t>
            </a:r>
          </a:p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Palletize/ De-palletize</a:t>
            </a:r>
          </a:p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Labeling</a:t>
            </a:r>
          </a:p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Shrink Wrapping</a:t>
            </a:r>
          </a:p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Documentation Storage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5436096" y="3721941"/>
            <a:ext cx="252028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FFB601"/>
              </a:buClr>
              <a:buNone/>
            </a:pPr>
            <a:r>
              <a:rPr lang="en-US" altLang="zh-CN" sz="1600" dirty="0">
                <a:solidFill>
                  <a:srgbClr val="FF8F28"/>
                </a:solidFill>
                <a:sym typeface="微软雅黑"/>
              </a:rPr>
              <a:t>Tailor-made IT System</a:t>
            </a:r>
          </a:p>
        </p:txBody>
      </p:sp>
      <p:sp>
        <p:nvSpPr>
          <p:cNvPr id="21" name="TextBox 40"/>
          <p:cNvSpPr txBox="1"/>
          <p:nvPr/>
        </p:nvSpPr>
        <p:spPr>
          <a:xfrm>
            <a:off x="5472100" y="3957032"/>
            <a:ext cx="1908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EDI exchange</a:t>
            </a:r>
          </a:p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Inventory checking</a:t>
            </a:r>
          </a:p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Order management </a:t>
            </a:r>
          </a:p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Cost analysis </a:t>
            </a:r>
          </a:p>
          <a:p>
            <a:pPr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Process monitoring</a:t>
            </a:r>
          </a:p>
        </p:txBody>
      </p:sp>
      <p:sp>
        <p:nvSpPr>
          <p:cNvPr id="22" name="TextBox 41"/>
          <p:cNvSpPr txBox="1"/>
          <p:nvPr/>
        </p:nvSpPr>
        <p:spPr>
          <a:xfrm>
            <a:off x="6336196" y="2786974"/>
            <a:ext cx="27003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altLang="zh-TW" sz="1600" dirty="0">
                <a:solidFill>
                  <a:srgbClr val="FF8F28"/>
                </a:solidFill>
                <a:sym typeface="微软雅黑"/>
              </a:rPr>
              <a:t>Total Logistics Solution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976967" y="1051628"/>
            <a:ext cx="1440000" cy="1440000"/>
            <a:chOff x="3832951" y="1054702"/>
            <a:chExt cx="1440000" cy="144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31" name="椭圆 30"/>
            <p:cNvSpPr/>
            <p:nvPr/>
          </p:nvSpPr>
          <p:spPr>
            <a:xfrm>
              <a:off x="3832951" y="1054702"/>
              <a:ext cx="1440000" cy="1440000"/>
            </a:xfrm>
            <a:prstGeom prst="ellipse">
              <a:avLst/>
            </a:prstGeom>
            <a:solidFill>
              <a:srgbClr val="FFA0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8" name="TextBox 21"/>
            <p:cNvSpPr txBox="1"/>
            <p:nvPr/>
          </p:nvSpPr>
          <p:spPr>
            <a:xfrm>
              <a:off x="3860281" y="1419818"/>
              <a:ext cx="1385351" cy="70788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zh-CN"/>
              </a:defPPr>
              <a:lvl1pPr algn="ctr">
                <a:defRPr sz="1400">
                  <a:solidFill>
                    <a:schemeClr val="lt1"/>
                  </a:solidFill>
                  <a:latin typeface="Impact" panose="020B080603090205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000" b="1" dirty="0">
                  <a:latin typeface="微软雅黑"/>
                  <a:ea typeface="微软雅黑"/>
                  <a:cs typeface="+mn-ea"/>
                  <a:sym typeface="微软雅黑"/>
                </a:rPr>
                <a:t>Our Services</a:t>
              </a:r>
              <a:endParaRPr lang="zh-CN" altLang="en-US" sz="2000" b="1" dirty="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539556" y="427071"/>
            <a:ext cx="36830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Third Party Logistics</a:t>
            </a:r>
          </a:p>
        </p:txBody>
      </p:sp>
      <p:pic>
        <p:nvPicPr>
          <p:cNvPr id="33" name="Picture 2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r="18779"/>
          <a:stretch/>
        </p:blipFill>
        <p:spPr bwMode="auto">
          <a:xfrm rot="5400000">
            <a:off x="287592" y="943628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6" descr="D:\Documents and Settings\harry.he\桌面\新建文件夹\货台1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7592" y="943628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96" y="1123628"/>
            <a:ext cx="108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04" y="1123628"/>
            <a:ext cx="1080000" cy="1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12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05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84"/>
          <p:cNvGrpSpPr>
            <a:grpSpLocks noChangeAspect="1"/>
          </p:cNvGrpSpPr>
          <p:nvPr/>
        </p:nvGrpSpPr>
        <p:grpSpPr bwMode="auto">
          <a:xfrm>
            <a:off x="179512" y="1212305"/>
            <a:ext cx="324121" cy="323765"/>
            <a:chOff x="7275513" y="5302250"/>
            <a:chExt cx="1012825" cy="1012825"/>
          </a:xfr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14" name="Freeform 34"/>
            <p:cNvSpPr>
              <a:spLocks/>
            </p:cNvSpPr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5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116" name="Group 92"/>
          <p:cNvGrpSpPr>
            <a:grpSpLocks noChangeAspect="1"/>
          </p:cNvGrpSpPr>
          <p:nvPr/>
        </p:nvGrpSpPr>
        <p:grpSpPr bwMode="auto">
          <a:xfrm>
            <a:off x="179512" y="2914769"/>
            <a:ext cx="324088" cy="324302"/>
            <a:chOff x="4427538" y="3192463"/>
            <a:chExt cx="823913" cy="825500"/>
          </a:xfrm>
          <a:solidFill>
            <a:srgbClr val="FFA028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17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8" name="Rectangle 24"/>
            <p:cNvSpPr>
              <a:spLocks noChangeArrowheads="1"/>
            </p:cNvSpPr>
            <p:nvPr/>
          </p:nvSpPr>
          <p:spPr bwMode="auto">
            <a:xfrm>
              <a:off x="4781552" y="3352799"/>
              <a:ext cx="115889" cy="15876"/>
            </a:xfrm>
            <a:prstGeom prst="rect">
              <a:avLst/>
            </a:pr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9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21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lIns="68580" tIns="34290" rIns="68580" bIns="34290"/>
            <a:lstStyle/>
            <a:p>
              <a:pPr defTabSz="514316">
                <a:defRPr/>
              </a:pPr>
              <a:endParaRPr lang="id-ID" sz="500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122" name="Freeform 31"/>
          <p:cNvSpPr>
            <a:spLocks noChangeAspect="1" noEditPoints="1"/>
          </p:cNvSpPr>
          <p:nvPr/>
        </p:nvSpPr>
        <p:spPr bwMode="auto">
          <a:xfrm>
            <a:off x="2791772" y="1214372"/>
            <a:ext cx="323858" cy="324702"/>
          </a:xfrm>
          <a:custGeom>
            <a:avLst/>
            <a:gdLst>
              <a:gd name="T0" fmla="*/ 2147483647 w 280"/>
              <a:gd name="T1" fmla="*/ 0 h 280"/>
              <a:gd name="T2" fmla="*/ 0 w 280"/>
              <a:gd name="T3" fmla="*/ 2147483647 h 280"/>
              <a:gd name="T4" fmla="*/ 2147483647 w 280"/>
              <a:gd name="T5" fmla="*/ 2147483647 h 280"/>
              <a:gd name="T6" fmla="*/ 2147483647 w 280"/>
              <a:gd name="T7" fmla="*/ 2147483647 h 280"/>
              <a:gd name="T8" fmla="*/ 2147483647 w 280"/>
              <a:gd name="T9" fmla="*/ 0 h 280"/>
              <a:gd name="T10" fmla="*/ 2147483647 w 280"/>
              <a:gd name="T11" fmla="*/ 2147483647 h 280"/>
              <a:gd name="T12" fmla="*/ 2147483647 w 280"/>
              <a:gd name="T13" fmla="*/ 2147483647 h 280"/>
              <a:gd name="T14" fmla="*/ 2147483647 w 280"/>
              <a:gd name="T15" fmla="*/ 2147483647 h 280"/>
              <a:gd name="T16" fmla="*/ 2147483647 w 280"/>
              <a:gd name="T17" fmla="*/ 2147483647 h 280"/>
              <a:gd name="T18" fmla="*/ 2147483647 w 280"/>
              <a:gd name="T19" fmla="*/ 2147483647 h 280"/>
              <a:gd name="T20" fmla="*/ 2147483647 w 280"/>
              <a:gd name="T21" fmla="*/ 2147483647 h 280"/>
              <a:gd name="T22" fmla="*/ 2147483647 w 280"/>
              <a:gd name="T23" fmla="*/ 2147483647 h 280"/>
              <a:gd name="T24" fmla="*/ 2147483647 w 280"/>
              <a:gd name="T25" fmla="*/ 2147483647 h 280"/>
              <a:gd name="T26" fmla="*/ 2147483647 w 280"/>
              <a:gd name="T27" fmla="*/ 2147483647 h 280"/>
              <a:gd name="T28" fmla="*/ 2147483647 w 280"/>
              <a:gd name="T29" fmla="*/ 2147483647 h 280"/>
              <a:gd name="T30" fmla="*/ 2147483647 w 280"/>
              <a:gd name="T31" fmla="*/ 2147483647 h 280"/>
              <a:gd name="T32" fmla="*/ 2147483647 w 280"/>
              <a:gd name="T33" fmla="*/ 2147483647 h 280"/>
              <a:gd name="T34" fmla="*/ 2147483647 w 280"/>
              <a:gd name="T35" fmla="*/ 2147483647 h 280"/>
              <a:gd name="T36" fmla="*/ 2147483647 w 280"/>
              <a:gd name="T37" fmla="*/ 2147483647 h 280"/>
              <a:gd name="T38" fmla="*/ 2147483647 w 280"/>
              <a:gd name="T39" fmla="*/ 2147483647 h 280"/>
              <a:gd name="T40" fmla="*/ 2147483647 w 280"/>
              <a:gd name="T41" fmla="*/ 2147483647 h 280"/>
              <a:gd name="T42" fmla="*/ 2147483647 w 280"/>
              <a:gd name="T43" fmla="*/ 2147483647 h 280"/>
              <a:gd name="T44" fmla="*/ 2147483647 w 280"/>
              <a:gd name="T45" fmla="*/ 2147483647 h 280"/>
              <a:gd name="T46" fmla="*/ 2147483647 w 280"/>
              <a:gd name="T47" fmla="*/ 2147483647 h 280"/>
              <a:gd name="T48" fmla="*/ 2147483647 w 280"/>
              <a:gd name="T49" fmla="*/ 2147483647 h 280"/>
              <a:gd name="T50" fmla="*/ 2147483647 w 280"/>
              <a:gd name="T51" fmla="*/ 2147483647 h 280"/>
              <a:gd name="T52" fmla="*/ 2147483647 w 280"/>
              <a:gd name="T53" fmla="*/ 2147483647 h 280"/>
              <a:gd name="T54" fmla="*/ 2147483647 w 280"/>
              <a:gd name="T55" fmla="*/ 2147483647 h 280"/>
              <a:gd name="T56" fmla="*/ 2147483647 w 280"/>
              <a:gd name="T57" fmla="*/ 2147483647 h 280"/>
              <a:gd name="T58" fmla="*/ 2147483647 w 280"/>
              <a:gd name="T59" fmla="*/ 2147483647 h 280"/>
              <a:gd name="T60" fmla="*/ 2147483647 w 280"/>
              <a:gd name="T61" fmla="*/ 2147483647 h 280"/>
              <a:gd name="T62" fmla="*/ 2147483647 w 280"/>
              <a:gd name="T63" fmla="*/ 2147483647 h 280"/>
              <a:gd name="T64" fmla="*/ 2147483647 w 280"/>
              <a:gd name="T65" fmla="*/ 2147483647 h 280"/>
              <a:gd name="T66" fmla="*/ 2147483647 w 280"/>
              <a:gd name="T67" fmla="*/ 2147483647 h 280"/>
              <a:gd name="T68" fmla="*/ 2147483647 w 280"/>
              <a:gd name="T69" fmla="*/ 2147483647 h 280"/>
              <a:gd name="T70" fmla="*/ 2147483647 w 280"/>
              <a:gd name="T71" fmla="*/ 2147483647 h 280"/>
              <a:gd name="T72" fmla="*/ 2147483647 w 280"/>
              <a:gd name="T73" fmla="*/ 2147483647 h 280"/>
              <a:gd name="T74" fmla="*/ 2147483647 w 280"/>
              <a:gd name="T75" fmla="*/ 2147483647 h 280"/>
              <a:gd name="T76" fmla="*/ 2147483647 w 280"/>
              <a:gd name="T77" fmla="*/ 2147483647 h 280"/>
              <a:gd name="T78" fmla="*/ 2147483647 w 280"/>
              <a:gd name="T79" fmla="*/ 2147483647 h 280"/>
              <a:gd name="T80" fmla="*/ 2147483647 w 280"/>
              <a:gd name="T81" fmla="*/ 2147483647 h 280"/>
              <a:gd name="T82" fmla="*/ 2147483647 w 280"/>
              <a:gd name="T83" fmla="*/ 2147483647 h 280"/>
              <a:gd name="T84" fmla="*/ 2147483647 w 280"/>
              <a:gd name="T85" fmla="*/ 2147483647 h 280"/>
              <a:gd name="T86" fmla="*/ 2147483647 w 280"/>
              <a:gd name="T87" fmla="*/ 2147483647 h 280"/>
              <a:gd name="T88" fmla="*/ 2147483647 w 280"/>
              <a:gd name="T89" fmla="*/ 2147483647 h 280"/>
              <a:gd name="T90" fmla="*/ 2147483647 w 280"/>
              <a:gd name="T91" fmla="*/ 2147483647 h 280"/>
              <a:gd name="T92" fmla="*/ 2147483647 w 280"/>
              <a:gd name="T93" fmla="*/ 2147483647 h 280"/>
              <a:gd name="T94" fmla="*/ 2147483647 w 280"/>
              <a:gd name="T95" fmla="*/ 2147483647 h 280"/>
              <a:gd name="T96" fmla="*/ 2147483647 w 280"/>
              <a:gd name="T97" fmla="*/ 2147483647 h 280"/>
              <a:gd name="T98" fmla="*/ 2147483647 w 280"/>
              <a:gd name="T99" fmla="*/ 2147483647 h 280"/>
              <a:gd name="T100" fmla="*/ 2147483647 w 280"/>
              <a:gd name="T101" fmla="*/ 2147483647 h 280"/>
              <a:gd name="T102" fmla="*/ 2147483647 w 280"/>
              <a:gd name="T103" fmla="*/ 2147483647 h 280"/>
              <a:gd name="T104" fmla="*/ 2147483647 w 280"/>
              <a:gd name="T105" fmla="*/ 2147483647 h 280"/>
              <a:gd name="T106" fmla="*/ 2147483647 w 280"/>
              <a:gd name="T107" fmla="*/ 2147483647 h 280"/>
              <a:gd name="T108" fmla="*/ 2147483647 w 280"/>
              <a:gd name="T109" fmla="*/ 2147483647 h 280"/>
              <a:gd name="T110" fmla="*/ 2147483647 w 280"/>
              <a:gd name="T111" fmla="*/ 2147483647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0"/>
              <a:gd name="T169" fmla="*/ 0 h 280"/>
              <a:gd name="T170" fmla="*/ 280 w 280"/>
              <a:gd name="T171" fmla="*/ 280 h 2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51435" tIns="25718" rIns="51435" bIns="25718"/>
          <a:lstStyle/>
          <a:p>
            <a:endParaRPr lang="zh-CN" altLang="en-US">
              <a:solidFill>
                <a:srgbClr val="5497D4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3" name="Freeform 45"/>
          <p:cNvSpPr>
            <a:spLocks noChangeAspect="1" noEditPoints="1"/>
          </p:cNvSpPr>
          <p:nvPr/>
        </p:nvSpPr>
        <p:spPr bwMode="auto">
          <a:xfrm>
            <a:off x="2881619" y="2923443"/>
            <a:ext cx="323892" cy="323850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51435" tIns="25718" rIns="51435" bIns="25718"/>
          <a:lstStyle/>
          <a:p>
            <a:pPr defTabSz="514316">
              <a:defRPr/>
            </a:pPr>
            <a:endParaRPr lang="id-ID" sz="500">
              <a:solidFill>
                <a:srgbClr val="5497D4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576860" y="1037966"/>
            <a:ext cx="1712200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International </a:t>
            </a:r>
          </a:p>
          <a:p>
            <a:pPr lvl="0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Transport</a:t>
            </a:r>
            <a:endParaRPr lang="zh-CN" altLang="en-US" b="1" dirty="0">
              <a:solidFill>
                <a:srgbClr val="FF8F28"/>
              </a:solidFill>
              <a:cs typeface="+mn-ea"/>
              <a:sym typeface="微软雅黑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119264" y="1057112"/>
            <a:ext cx="1670009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Other </a:t>
            </a:r>
          </a:p>
          <a:p>
            <a:pPr lvl="0" algn="ctr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Value-added </a:t>
            </a:r>
          </a:p>
          <a:p>
            <a:pPr lvl="0" algn="ctr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Services</a:t>
            </a:r>
          </a:p>
        </p:txBody>
      </p:sp>
      <p:sp>
        <p:nvSpPr>
          <p:cNvPr id="126" name="矩形 125"/>
          <p:cNvSpPr/>
          <p:nvPr/>
        </p:nvSpPr>
        <p:spPr>
          <a:xfrm>
            <a:off x="564236" y="2860443"/>
            <a:ext cx="17868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Project Cargo </a:t>
            </a:r>
            <a:endParaRPr lang="zh-CN" altLang="en-US" b="1" dirty="0">
              <a:solidFill>
                <a:srgbClr val="FF8F28"/>
              </a:solidFill>
              <a:cs typeface="+mn-ea"/>
              <a:sym typeface="微软雅黑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271147" y="2901044"/>
            <a:ext cx="17298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Major Market</a:t>
            </a:r>
            <a:endParaRPr lang="zh-CN" altLang="en-US" sz="1800" b="1" dirty="0">
              <a:solidFill>
                <a:srgbClr val="FF8F2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407100" y="1713951"/>
            <a:ext cx="2051720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One-stop intermodal road, sea and air transport</a:t>
            </a:r>
          </a:p>
          <a:p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微软雅黑"/>
            </a:endParaRP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Door to Door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微软雅黑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2946771" y="1904766"/>
            <a:ext cx="2014993" cy="7152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Warehousing, insurance, packaging and  custom clearance services, etc.</a:t>
            </a:r>
          </a:p>
        </p:txBody>
      </p:sp>
      <p:sp>
        <p:nvSpPr>
          <p:cNvPr id="130" name="矩形 129"/>
          <p:cNvSpPr/>
          <p:nvPr/>
        </p:nvSpPr>
        <p:spPr>
          <a:xfrm>
            <a:off x="0" y="3323052"/>
            <a:ext cx="2971556" cy="7152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Over-size &amp; over-weight cargoes, such as machinery equipment that using break bulk service or special container.</a:t>
            </a:r>
          </a:p>
        </p:txBody>
      </p:sp>
      <p:sp>
        <p:nvSpPr>
          <p:cNvPr id="131" name="矩形 130"/>
          <p:cNvSpPr/>
          <p:nvPr/>
        </p:nvSpPr>
        <p:spPr>
          <a:xfrm>
            <a:off x="3025709" y="3323052"/>
            <a:ext cx="2338379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Greater China region,                Japan, Korea, South-east Asia</a:t>
            </a:r>
          </a:p>
        </p:txBody>
      </p:sp>
      <p:sp>
        <p:nvSpPr>
          <p:cNvPr id="134" name="矩形 133"/>
          <p:cNvSpPr/>
          <p:nvPr/>
        </p:nvSpPr>
        <p:spPr>
          <a:xfrm>
            <a:off x="539556" y="427071"/>
            <a:ext cx="354238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Freight Forwarding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20504" y="1301794"/>
            <a:ext cx="3888000" cy="2592000"/>
            <a:chOff x="4958985" y="1301794"/>
            <a:chExt cx="3888000" cy="2592000"/>
          </a:xfrm>
        </p:grpSpPr>
        <p:pic>
          <p:nvPicPr>
            <p:cNvPr id="27" name="Picture 4" descr="C:\Documents and Settings\chankamho\桌面\vesse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9704" y="1309358"/>
              <a:ext cx="1944000" cy="12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" descr="C:\Documents and Settings\chankamho\桌面\01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8985" y="2597794"/>
              <a:ext cx="1944000" cy="12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 descr="C:\Documents and Settings\chankamho\桌面\Farenco Intro\airfreigh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02985" y="1301794"/>
              <a:ext cx="1944000" cy="12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703" y="2593619"/>
              <a:ext cx="1943281" cy="1300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13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22579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539556" y="427071"/>
            <a:ext cx="313624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Global Network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1318" y="1226088"/>
            <a:ext cx="4739002" cy="1943148"/>
            <a:chOff x="0" y="1607534"/>
            <a:chExt cx="4739002" cy="1943148"/>
          </a:xfrm>
        </p:grpSpPr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221465" y="1607534"/>
              <a:ext cx="3962602" cy="1866057"/>
              <a:chOff x="1454384" y="1122790"/>
              <a:chExt cx="5855733" cy="2550341"/>
            </a:xfrm>
            <a:gradFill>
              <a:gsLst>
                <a:gs pos="0">
                  <a:srgbClr val="23356F"/>
                </a:gs>
                <a:gs pos="100000">
                  <a:srgbClr val="2D55A5"/>
                </a:gs>
              </a:gsLst>
              <a:lin ang="2700000" scaled="1"/>
            </a:gradFill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grpSpPr>
          <p:grpSp>
            <p:nvGrpSpPr>
              <p:cNvPr id="12" name="组合 11"/>
              <p:cNvGrpSpPr/>
              <p:nvPr/>
            </p:nvGrpSpPr>
            <p:grpSpPr>
              <a:xfrm>
                <a:off x="4850086" y="1591823"/>
                <a:ext cx="2185240" cy="2081308"/>
                <a:chOff x="5148499" y="1438435"/>
                <a:chExt cx="2760692" cy="2629391"/>
              </a:xfrm>
              <a:grpFill/>
              <a:effectLst/>
            </p:grpSpPr>
            <p:sp>
              <p:nvSpPr>
                <p:cNvPr id="30740" name="Freeform 26"/>
                <p:cNvSpPr>
                  <a:spLocks/>
                </p:cNvSpPr>
                <p:nvPr/>
              </p:nvSpPr>
              <p:spPr bwMode="auto">
                <a:xfrm>
                  <a:off x="5148499" y="1438435"/>
                  <a:ext cx="2760692" cy="2629391"/>
                </a:xfrm>
                <a:custGeom>
                  <a:avLst/>
                  <a:gdLst/>
                  <a:ahLst/>
                  <a:cxnLst>
                    <a:cxn ang="0">
                      <a:pos x="72" y="189"/>
                    </a:cxn>
                    <a:cxn ang="0">
                      <a:pos x="344" y="55"/>
                    </a:cxn>
                    <a:cxn ang="0">
                      <a:pos x="566" y="43"/>
                    </a:cxn>
                    <a:cxn ang="0">
                      <a:pos x="678" y="73"/>
                    </a:cxn>
                    <a:cxn ang="0">
                      <a:pos x="736" y="129"/>
                    </a:cxn>
                    <a:cxn ang="0">
                      <a:pos x="860" y="123"/>
                    </a:cxn>
                    <a:cxn ang="0">
                      <a:pos x="1020" y="104"/>
                    </a:cxn>
                    <a:cxn ang="0">
                      <a:pos x="973" y="58"/>
                    </a:cxn>
                    <a:cxn ang="0">
                      <a:pos x="1019" y="34"/>
                    </a:cxn>
                    <a:cxn ang="0">
                      <a:pos x="1069" y="114"/>
                    </a:cxn>
                    <a:cxn ang="0">
                      <a:pos x="1146" y="89"/>
                    </a:cxn>
                    <a:cxn ang="0">
                      <a:pos x="1189" y="100"/>
                    </a:cxn>
                    <a:cxn ang="0">
                      <a:pos x="1114" y="207"/>
                    </a:cxn>
                    <a:cxn ang="0">
                      <a:pos x="1025" y="301"/>
                    </a:cxn>
                    <a:cxn ang="0">
                      <a:pos x="1005" y="385"/>
                    </a:cxn>
                    <a:cxn ang="0">
                      <a:pos x="1037" y="391"/>
                    </a:cxn>
                    <a:cxn ang="0">
                      <a:pos x="1093" y="467"/>
                    </a:cxn>
                    <a:cxn ang="0">
                      <a:pos x="1229" y="434"/>
                    </a:cxn>
                    <a:cxn ang="0">
                      <a:pos x="1275" y="305"/>
                    </a:cxn>
                    <a:cxn ang="0">
                      <a:pos x="1364" y="391"/>
                    </a:cxn>
                    <a:cxn ang="0">
                      <a:pos x="1479" y="438"/>
                    </a:cxn>
                    <a:cxn ang="0">
                      <a:pos x="1423" y="606"/>
                    </a:cxn>
                    <a:cxn ang="0">
                      <a:pos x="1428" y="684"/>
                    </a:cxn>
                    <a:cxn ang="0">
                      <a:pos x="1358" y="746"/>
                    </a:cxn>
                    <a:cxn ang="0">
                      <a:pos x="1263" y="837"/>
                    </a:cxn>
                    <a:cxn ang="0">
                      <a:pos x="1194" y="1058"/>
                    </a:cxn>
                    <a:cxn ang="0">
                      <a:pos x="1090" y="992"/>
                    </a:cxn>
                    <a:cxn ang="0">
                      <a:pos x="978" y="1024"/>
                    </a:cxn>
                    <a:cxn ang="0">
                      <a:pos x="1035" y="1152"/>
                    </a:cxn>
                    <a:cxn ang="0">
                      <a:pos x="1076" y="1131"/>
                    </a:cxn>
                    <a:cxn ang="0">
                      <a:pos x="1153" y="1211"/>
                    </a:cxn>
                    <a:cxn ang="0">
                      <a:pos x="1195" y="1288"/>
                    </a:cxn>
                    <a:cxn ang="0">
                      <a:pos x="1268" y="1289"/>
                    </a:cxn>
                    <a:cxn ang="0">
                      <a:pos x="1509" y="1297"/>
                    </a:cxn>
                    <a:cxn ang="0">
                      <a:pos x="1608" y="1357"/>
                    </a:cxn>
                    <a:cxn ang="0">
                      <a:pos x="1623" y="1458"/>
                    </a:cxn>
                    <a:cxn ang="0">
                      <a:pos x="1734" y="1507"/>
                    </a:cxn>
                    <a:cxn ang="0">
                      <a:pos x="1823" y="1502"/>
                    </a:cxn>
                    <a:cxn ang="0">
                      <a:pos x="1840" y="1570"/>
                    </a:cxn>
                    <a:cxn ang="0">
                      <a:pos x="1763" y="1683"/>
                    </a:cxn>
                    <a:cxn ang="0">
                      <a:pos x="1743" y="1780"/>
                    </a:cxn>
                    <a:cxn ang="0">
                      <a:pos x="1624" y="1905"/>
                    </a:cxn>
                    <a:cxn ang="0">
                      <a:pos x="1512" y="2028"/>
                    </a:cxn>
                    <a:cxn ang="0">
                      <a:pos x="1460" y="2086"/>
                    </a:cxn>
                    <a:cxn ang="0">
                      <a:pos x="1417" y="2239"/>
                    </a:cxn>
                    <a:cxn ang="0">
                      <a:pos x="1324" y="2341"/>
                    </a:cxn>
                    <a:cxn ang="0">
                      <a:pos x="1342" y="1935"/>
                    </a:cxn>
                    <a:cxn ang="0">
                      <a:pos x="1355" y="1813"/>
                    </a:cxn>
                    <a:cxn ang="0">
                      <a:pos x="1322" y="1664"/>
                    </a:cxn>
                    <a:cxn ang="0">
                      <a:pos x="1248" y="1575"/>
                    </a:cxn>
                    <a:cxn ang="0">
                      <a:pos x="1186" y="1466"/>
                    </a:cxn>
                    <a:cxn ang="0">
                      <a:pos x="1232" y="1353"/>
                    </a:cxn>
                    <a:cxn ang="0">
                      <a:pos x="1078" y="1261"/>
                    </a:cxn>
                    <a:cxn ang="0">
                      <a:pos x="893" y="1181"/>
                    </a:cxn>
                    <a:cxn ang="0">
                      <a:pos x="887" y="1093"/>
                    </a:cxn>
                    <a:cxn ang="0">
                      <a:pos x="777" y="986"/>
                    </a:cxn>
                    <a:cxn ang="0">
                      <a:pos x="816" y="1093"/>
                    </a:cxn>
                    <a:cxn ang="0">
                      <a:pos x="661" y="921"/>
                    </a:cxn>
                    <a:cxn ang="0">
                      <a:pos x="613" y="850"/>
                    </a:cxn>
                    <a:cxn ang="0">
                      <a:pos x="626" y="760"/>
                    </a:cxn>
                    <a:cxn ang="0">
                      <a:pos x="428" y="406"/>
                    </a:cxn>
                    <a:cxn ang="0">
                      <a:pos x="102" y="471"/>
                    </a:cxn>
                  </a:cxnLst>
                  <a:rect l="0" t="0" r="r" b="b"/>
                  <a:pathLst>
                    <a:path w="1845" h="2343">
                      <a:moveTo>
                        <a:pt x="114" y="403"/>
                      </a:moveTo>
                      <a:lnTo>
                        <a:pt x="90" y="403"/>
                      </a:lnTo>
                      <a:lnTo>
                        <a:pt x="65" y="388"/>
                      </a:lnTo>
                      <a:lnTo>
                        <a:pt x="30" y="361"/>
                      </a:lnTo>
                      <a:lnTo>
                        <a:pt x="30" y="329"/>
                      </a:lnTo>
                      <a:lnTo>
                        <a:pt x="75" y="284"/>
                      </a:lnTo>
                      <a:lnTo>
                        <a:pt x="80" y="242"/>
                      </a:lnTo>
                      <a:lnTo>
                        <a:pt x="33" y="242"/>
                      </a:lnTo>
                      <a:lnTo>
                        <a:pt x="18" y="197"/>
                      </a:lnTo>
                      <a:lnTo>
                        <a:pt x="72" y="189"/>
                      </a:lnTo>
                      <a:lnTo>
                        <a:pt x="25" y="154"/>
                      </a:lnTo>
                      <a:lnTo>
                        <a:pt x="0" y="120"/>
                      </a:lnTo>
                      <a:lnTo>
                        <a:pt x="18" y="92"/>
                      </a:lnTo>
                      <a:lnTo>
                        <a:pt x="83" y="80"/>
                      </a:lnTo>
                      <a:lnTo>
                        <a:pt x="90" y="35"/>
                      </a:lnTo>
                      <a:lnTo>
                        <a:pt x="152" y="5"/>
                      </a:lnTo>
                      <a:lnTo>
                        <a:pt x="195" y="35"/>
                      </a:lnTo>
                      <a:lnTo>
                        <a:pt x="259" y="40"/>
                      </a:lnTo>
                      <a:lnTo>
                        <a:pt x="309" y="40"/>
                      </a:lnTo>
                      <a:lnTo>
                        <a:pt x="344" y="55"/>
                      </a:lnTo>
                      <a:lnTo>
                        <a:pt x="382" y="77"/>
                      </a:lnTo>
                      <a:lnTo>
                        <a:pt x="413" y="97"/>
                      </a:lnTo>
                      <a:lnTo>
                        <a:pt x="463" y="85"/>
                      </a:lnTo>
                      <a:lnTo>
                        <a:pt x="513" y="40"/>
                      </a:lnTo>
                      <a:lnTo>
                        <a:pt x="519" y="37"/>
                      </a:lnTo>
                      <a:lnTo>
                        <a:pt x="534" y="34"/>
                      </a:lnTo>
                      <a:lnTo>
                        <a:pt x="542" y="34"/>
                      </a:lnTo>
                      <a:lnTo>
                        <a:pt x="551" y="34"/>
                      </a:lnTo>
                      <a:lnTo>
                        <a:pt x="560" y="37"/>
                      </a:lnTo>
                      <a:lnTo>
                        <a:pt x="566" y="43"/>
                      </a:lnTo>
                      <a:lnTo>
                        <a:pt x="573" y="50"/>
                      </a:lnTo>
                      <a:lnTo>
                        <a:pt x="582" y="56"/>
                      </a:lnTo>
                      <a:lnTo>
                        <a:pt x="592" y="62"/>
                      </a:lnTo>
                      <a:lnTo>
                        <a:pt x="602" y="67"/>
                      </a:lnTo>
                      <a:lnTo>
                        <a:pt x="622" y="74"/>
                      </a:lnTo>
                      <a:lnTo>
                        <a:pt x="635" y="77"/>
                      </a:lnTo>
                      <a:lnTo>
                        <a:pt x="646" y="76"/>
                      </a:lnTo>
                      <a:lnTo>
                        <a:pt x="659" y="73"/>
                      </a:lnTo>
                      <a:lnTo>
                        <a:pt x="669" y="73"/>
                      </a:lnTo>
                      <a:lnTo>
                        <a:pt x="678" y="73"/>
                      </a:lnTo>
                      <a:lnTo>
                        <a:pt x="687" y="74"/>
                      </a:lnTo>
                      <a:lnTo>
                        <a:pt x="696" y="77"/>
                      </a:lnTo>
                      <a:lnTo>
                        <a:pt x="706" y="82"/>
                      </a:lnTo>
                      <a:lnTo>
                        <a:pt x="714" y="88"/>
                      </a:lnTo>
                      <a:lnTo>
                        <a:pt x="720" y="94"/>
                      </a:lnTo>
                      <a:lnTo>
                        <a:pt x="726" y="98"/>
                      </a:lnTo>
                      <a:lnTo>
                        <a:pt x="732" y="107"/>
                      </a:lnTo>
                      <a:lnTo>
                        <a:pt x="735" y="112"/>
                      </a:lnTo>
                      <a:lnTo>
                        <a:pt x="735" y="117"/>
                      </a:lnTo>
                      <a:lnTo>
                        <a:pt x="736" y="129"/>
                      </a:lnTo>
                      <a:lnTo>
                        <a:pt x="738" y="135"/>
                      </a:lnTo>
                      <a:lnTo>
                        <a:pt x="741" y="141"/>
                      </a:lnTo>
                      <a:lnTo>
                        <a:pt x="746" y="145"/>
                      </a:lnTo>
                      <a:lnTo>
                        <a:pt x="750" y="147"/>
                      </a:lnTo>
                      <a:lnTo>
                        <a:pt x="800" y="147"/>
                      </a:lnTo>
                      <a:lnTo>
                        <a:pt x="827" y="147"/>
                      </a:lnTo>
                      <a:lnTo>
                        <a:pt x="835" y="127"/>
                      </a:lnTo>
                      <a:lnTo>
                        <a:pt x="838" y="126"/>
                      </a:lnTo>
                      <a:lnTo>
                        <a:pt x="847" y="124"/>
                      </a:lnTo>
                      <a:lnTo>
                        <a:pt x="860" y="123"/>
                      </a:lnTo>
                      <a:lnTo>
                        <a:pt x="877" y="123"/>
                      </a:lnTo>
                      <a:lnTo>
                        <a:pt x="898" y="126"/>
                      </a:lnTo>
                      <a:lnTo>
                        <a:pt x="924" y="127"/>
                      </a:lnTo>
                      <a:lnTo>
                        <a:pt x="954" y="127"/>
                      </a:lnTo>
                      <a:lnTo>
                        <a:pt x="976" y="127"/>
                      </a:lnTo>
                      <a:lnTo>
                        <a:pt x="1004" y="127"/>
                      </a:lnTo>
                      <a:lnTo>
                        <a:pt x="1008" y="123"/>
                      </a:lnTo>
                      <a:lnTo>
                        <a:pt x="1013" y="118"/>
                      </a:lnTo>
                      <a:lnTo>
                        <a:pt x="1017" y="112"/>
                      </a:lnTo>
                      <a:lnTo>
                        <a:pt x="1020" y="104"/>
                      </a:lnTo>
                      <a:lnTo>
                        <a:pt x="1022" y="101"/>
                      </a:lnTo>
                      <a:lnTo>
                        <a:pt x="1020" y="98"/>
                      </a:lnTo>
                      <a:lnTo>
                        <a:pt x="1019" y="94"/>
                      </a:lnTo>
                      <a:lnTo>
                        <a:pt x="1017" y="91"/>
                      </a:lnTo>
                      <a:lnTo>
                        <a:pt x="1013" y="88"/>
                      </a:lnTo>
                      <a:lnTo>
                        <a:pt x="1007" y="85"/>
                      </a:lnTo>
                      <a:lnTo>
                        <a:pt x="995" y="79"/>
                      </a:lnTo>
                      <a:lnTo>
                        <a:pt x="986" y="71"/>
                      </a:lnTo>
                      <a:lnTo>
                        <a:pt x="978" y="65"/>
                      </a:lnTo>
                      <a:lnTo>
                        <a:pt x="973" y="58"/>
                      </a:lnTo>
                      <a:lnTo>
                        <a:pt x="966" y="47"/>
                      </a:lnTo>
                      <a:lnTo>
                        <a:pt x="964" y="43"/>
                      </a:lnTo>
                      <a:lnTo>
                        <a:pt x="972" y="20"/>
                      </a:lnTo>
                      <a:lnTo>
                        <a:pt x="984" y="0"/>
                      </a:lnTo>
                      <a:lnTo>
                        <a:pt x="1011" y="0"/>
                      </a:lnTo>
                      <a:lnTo>
                        <a:pt x="1011" y="6"/>
                      </a:lnTo>
                      <a:lnTo>
                        <a:pt x="1013" y="18"/>
                      </a:lnTo>
                      <a:lnTo>
                        <a:pt x="1013" y="24"/>
                      </a:lnTo>
                      <a:lnTo>
                        <a:pt x="1016" y="29"/>
                      </a:lnTo>
                      <a:lnTo>
                        <a:pt x="1019" y="34"/>
                      </a:lnTo>
                      <a:lnTo>
                        <a:pt x="1022" y="35"/>
                      </a:lnTo>
                      <a:lnTo>
                        <a:pt x="1025" y="37"/>
                      </a:lnTo>
                      <a:lnTo>
                        <a:pt x="1026" y="38"/>
                      </a:lnTo>
                      <a:lnTo>
                        <a:pt x="1032" y="46"/>
                      </a:lnTo>
                      <a:lnTo>
                        <a:pt x="1037" y="56"/>
                      </a:lnTo>
                      <a:lnTo>
                        <a:pt x="1041" y="70"/>
                      </a:lnTo>
                      <a:lnTo>
                        <a:pt x="1049" y="94"/>
                      </a:lnTo>
                      <a:lnTo>
                        <a:pt x="1053" y="104"/>
                      </a:lnTo>
                      <a:lnTo>
                        <a:pt x="1061" y="109"/>
                      </a:lnTo>
                      <a:lnTo>
                        <a:pt x="1069" y="114"/>
                      </a:lnTo>
                      <a:lnTo>
                        <a:pt x="1079" y="120"/>
                      </a:lnTo>
                      <a:lnTo>
                        <a:pt x="1090" y="123"/>
                      </a:lnTo>
                      <a:lnTo>
                        <a:pt x="1102" y="126"/>
                      </a:lnTo>
                      <a:lnTo>
                        <a:pt x="1106" y="126"/>
                      </a:lnTo>
                      <a:lnTo>
                        <a:pt x="1112" y="124"/>
                      </a:lnTo>
                      <a:lnTo>
                        <a:pt x="1117" y="123"/>
                      </a:lnTo>
                      <a:lnTo>
                        <a:pt x="1121" y="120"/>
                      </a:lnTo>
                      <a:lnTo>
                        <a:pt x="1129" y="112"/>
                      </a:lnTo>
                      <a:lnTo>
                        <a:pt x="1137" y="104"/>
                      </a:lnTo>
                      <a:lnTo>
                        <a:pt x="1146" y="89"/>
                      </a:lnTo>
                      <a:lnTo>
                        <a:pt x="1152" y="77"/>
                      </a:lnTo>
                      <a:lnTo>
                        <a:pt x="1153" y="73"/>
                      </a:lnTo>
                      <a:lnTo>
                        <a:pt x="1162" y="73"/>
                      </a:lnTo>
                      <a:lnTo>
                        <a:pt x="1170" y="73"/>
                      </a:lnTo>
                      <a:lnTo>
                        <a:pt x="1179" y="76"/>
                      </a:lnTo>
                      <a:lnTo>
                        <a:pt x="1183" y="79"/>
                      </a:lnTo>
                      <a:lnTo>
                        <a:pt x="1186" y="82"/>
                      </a:lnTo>
                      <a:lnTo>
                        <a:pt x="1188" y="86"/>
                      </a:lnTo>
                      <a:lnTo>
                        <a:pt x="1189" y="92"/>
                      </a:lnTo>
                      <a:lnTo>
                        <a:pt x="1189" y="100"/>
                      </a:lnTo>
                      <a:lnTo>
                        <a:pt x="1188" y="109"/>
                      </a:lnTo>
                      <a:lnTo>
                        <a:pt x="1185" y="120"/>
                      </a:lnTo>
                      <a:lnTo>
                        <a:pt x="1179" y="130"/>
                      </a:lnTo>
                      <a:lnTo>
                        <a:pt x="1167" y="154"/>
                      </a:lnTo>
                      <a:lnTo>
                        <a:pt x="1155" y="172"/>
                      </a:lnTo>
                      <a:lnTo>
                        <a:pt x="1144" y="186"/>
                      </a:lnTo>
                      <a:lnTo>
                        <a:pt x="1133" y="195"/>
                      </a:lnTo>
                      <a:lnTo>
                        <a:pt x="1126" y="201"/>
                      </a:lnTo>
                      <a:lnTo>
                        <a:pt x="1120" y="206"/>
                      </a:lnTo>
                      <a:lnTo>
                        <a:pt x="1114" y="207"/>
                      </a:lnTo>
                      <a:lnTo>
                        <a:pt x="1064" y="215"/>
                      </a:lnTo>
                      <a:lnTo>
                        <a:pt x="1106" y="249"/>
                      </a:lnTo>
                      <a:lnTo>
                        <a:pt x="1087" y="257"/>
                      </a:lnTo>
                      <a:lnTo>
                        <a:pt x="1067" y="264"/>
                      </a:lnTo>
                      <a:lnTo>
                        <a:pt x="1049" y="272"/>
                      </a:lnTo>
                      <a:lnTo>
                        <a:pt x="1041" y="277"/>
                      </a:lnTo>
                      <a:lnTo>
                        <a:pt x="1035" y="283"/>
                      </a:lnTo>
                      <a:lnTo>
                        <a:pt x="1031" y="289"/>
                      </a:lnTo>
                      <a:lnTo>
                        <a:pt x="1026" y="295"/>
                      </a:lnTo>
                      <a:lnTo>
                        <a:pt x="1025" y="301"/>
                      </a:lnTo>
                      <a:lnTo>
                        <a:pt x="1023" y="307"/>
                      </a:lnTo>
                      <a:lnTo>
                        <a:pt x="1022" y="319"/>
                      </a:lnTo>
                      <a:lnTo>
                        <a:pt x="1022" y="325"/>
                      </a:lnTo>
                      <a:lnTo>
                        <a:pt x="1019" y="332"/>
                      </a:lnTo>
                      <a:lnTo>
                        <a:pt x="1013" y="347"/>
                      </a:lnTo>
                      <a:lnTo>
                        <a:pt x="1007" y="364"/>
                      </a:lnTo>
                      <a:lnTo>
                        <a:pt x="1004" y="372"/>
                      </a:lnTo>
                      <a:lnTo>
                        <a:pt x="1004" y="379"/>
                      </a:lnTo>
                      <a:lnTo>
                        <a:pt x="1004" y="382"/>
                      </a:lnTo>
                      <a:lnTo>
                        <a:pt x="1005" y="385"/>
                      </a:lnTo>
                      <a:lnTo>
                        <a:pt x="1007" y="385"/>
                      </a:lnTo>
                      <a:lnTo>
                        <a:pt x="1008" y="387"/>
                      </a:lnTo>
                      <a:lnTo>
                        <a:pt x="1014" y="385"/>
                      </a:lnTo>
                      <a:lnTo>
                        <a:pt x="1020" y="382"/>
                      </a:lnTo>
                      <a:lnTo>
                        <a:pt x="1026" y="381"/>
                      </a:lnTo>
                      <a:lnTo>
                        <a:pt x="1032" y="381"/>
                      </a:lnTo>
                      <a:lnTo>
                        <a:pt x="1034" y="382"/>
                      </a:lnTo>
                      <a:lnTo>
                        <a:pt x="1035" y="384"/>
                      </a:lnTo>
                      <a:lnTo>
                        <a:pt x="1037" y="387"/>
                      </a:lnTo>
                      <a:lnTo>
                        <a:pt x="1037" y="391"/>
                      </a:lnTo>
                      <a:lnTo>
                        <a:pt x="1038" y="396"/>
                      </a:lnTo>
                      <a:lnTo>
                        <a:pt x="1040" y="402"/>
                      </a:lnTo>
                      <a:lnTo>
                        <a:pt x="1046" y="412"/>
                      </a:lnTo>
                      <a:lnTo>
                        <a:pt x="1055" y="421"/>
                      </a:lnTo>
                      <a:lnTo>
                        <a:pt x="1064" y="432"/>
                      </a:lnTo>
                      <a:lnTo>
                        <a:pt x="1082" y="450"/>
                      </a:lnTo>
                      <a:lnTo>
                        <a:pt x="1088" y="458"/>
                      </a:lnTo>
                      <a:lnTo>
                        <a:pt x="1091" y="461"/>
                      </a:lnTo>
                      <a:lnTo>
                        <a:pt x="1091" y="464"/>
                      </a:lnTo>
                      <a:lnTo>
                        <a:pt x="1093" y="467"/>
                      </a:lnTo>
                      <a:lnTo>
                        <a:pt x="1094" y="471"/>
                      </a:lnTo>
                      <a:lnTo>
                        <a:pt x="1103" y="479"/>
                      </a:lnTo>
                      <a:lnTo>
                        <a:pt x="1115" y="486"/>
                      </a:lnTo>
                      <a:lnTo>
                        <a:pt x="1129" y="495"/>
                      </a:lnTo>
                      <a:lnTo>
                        <a:pt x="1156" y="509"/>
                      </a:lnTo>
                      <a:lnTo>
                        <a:pt x="1168" y="514"/>
                      </a:lnTo>
                      <a:lnTo>
                        <a:pt x="1191" y="560"/>
                      </a:lnTo>
                      <a:lnTo>
                        <a:pt x="1210" y="556"/>
                      </a:lnTo>
                      <a:lnTo>
                        <a:pt x="1226" y="506"/>
                      </a:lnTo>
                      <a:lnTo>
                        <a:pt x="1229" y="434"/>
                      </a:lnTo>
                      <a:lnTo>
                        <a:pt x="1229" y="391"/>
                      </a:lnTo>
                      <a:lnTo>
                        <a:pt x="1232" y="376"/>
                      </a:lnTo>
                      <a:lnTo>
                        <a:pt x="1236" y="360"/>
                      </a:lnTo>
                      <a:lnTo>
                        <a:pt x="1242" y="341"/>
                      </a:lnTo>
                      <a:lnTo>
                        <a:pt x="1248" y="325"/>
                      </a:lnTo>
                      <a:lnTo>
                        <a:pt x="1253" y="319"/>
                      </a:lnTo>
                      <a:lnTo>
                        <a:pt x="1259" y="313"/>
                      </a:lnTo>
                      <a:lnTo>
                        <a:pt x="1263" y="308"/>
                      </a:lnTo>
                      <a:lnTo>
                        <a:pt x="1269" y="305"/>
                      </a:lnTo>
                      <a:lnTo>
                        <a:pt x="1275" y="305"/>
                      </a:lnTo>
                      <a:lnTo>
                        <a:pt x="1283" y="307"/>
                      </a:lnTo>
                      <a:lnTo>
                        <a:pt x="1297" y="314"/>
                      </a:lnTo>
                      <a:lnTo>
                        <a:pt x="1310" y="323"/>
                      </a:lnTo>
                      <a:lnTo>
                        <a:pt x="1322" y="334"/>
                      </a:lnTo>
                      <a:lnTo>
                        <a:pt x="1333" y="344"/>
                      </a:lnTo>
                      <a:lnTo>
                        <a:pt x="1342" y="355"/>
                      </a:lnTo>
                      <a:lnTo>
                        <a:pt x="1349" y="364"/>
                      </a:lnTo>
                      <a:lnTo>
                        <a:pt x="1355" y="375"/>
                      </a:lnTo>
                      <a:lnTo>
                        <a:pt x="1360" y="384"/>
                      </a:lnTo>
                      <a:lnTo>
                        <a:pt x="1364" y="391"/>
                      </a:lnTo>
                      <a:lnTo>
                        <a:pt x="1370" y="399"/>
                      </a:lnTo>
                      <a:lnTo>
                        <a:pt x="1380" y="405"/>
                      </a:lnTo>
                      <a:lnTo>
                        <a:pt x="1389" y="409"/>
                      </a:lnTo>
                      <a:lnTo>
                        <a:pt x="1405" y="415"/>
                      </a:lnTo>
                      <a:lnTo>
                        <a:pt x="1413" y="418"/>
                      </a:lnTo>
                      <a:lnTo>
                        <a:pt x="1420" y="372"/>
                      </a:lnTo>
                      <a:lnTo>
                        <a:pt x="1431" y="384"/>
                      </a:lnTo>
                      <a:lnTo>
                        <a:pt x="1455" y="409"/>
                      </a:lnTo>
                      <a:lnTo>
                        <a:pt x="1467" y="424"/>
                      </a:lnTo>
                      <a:lnTo>
                        <a:pt x="1479" y="438"/>
                      </a:lnTo>
                      <a:lnTo>
                        <a:pt x="1487" y="452"/>
                      </a:lnTo>
                      <a:lnTo>
                        <a:pt x="1488" y="456"/>
                      </a:lnTo>
                      <a:lnTo>
                        <a:pt x="1490" y="461"/>
                      </a:lnTo>
                      <a:lnTo>
                        <a:pt x="1491" y="470"/>
                      </a:lnTo>
                      <a:lnTo>
                        <a:pt x="1494" y="485"/>
                      </a:lnTo>
                      <a:lnTo>
                        <a:pt x="1505" y="520"/>
                      </a:lnTo>
                      <a:lnTo>
                        <a:pt x="1520" y="563"/>
                      </a:lnTo>
                      <a:lnTo>
                        <a:pt x="1475" y="603"/>
                      </a:lnTo>
                      <a:lnTo>
                        <a:pt x="1446" y="603"/>
                      </a:lnTo>
                      <a:lnTo>
                        <a:pt x="1423" y="606"/>
                      </a:lnTo>
                      <a:lnTo>
                        <a:pt x="1413" y="607"/>
                      </a:lnTo>
                      <a:lnTo>
                        <a:pt x="1405" y="610"/>
                      </a:lnTo>
                      <a:lnTo>
                        <a:pt x="1399" y="615"/>
                      </a:lnTo>
                      <a:lnTo>
                        <a:pt x="1392" y="621"/>
                      </a:lnTo>
                      <a:lnTo>
                        <a:pt x="1377" y="636"/>
                      </a:lnTo>
                      <a:lnTo>
                        <a:pt x="1360" y="655"/>
                      </a:lnTo>
                      <a:lnTo>
                        <a:pt x="1386" y="663"/>
                      </a:lnTo>
                      <a:lnTo>
                        <a:pt x="1432" y="663"/>
                      </a:lnTo>
                      <a:lnTo>
                        <a:pt x="1431" y="671"/>
                      </a:lnTo>
                      <a:lnTo>
                        <a:pt x="1428" y="684"/>
                      </a:lnTo>
                      <a:lnTo>
                        <a:pt x="1426" y="692"/>
                      </a:lnTo>
                      <a:lnTo>
                        <a:pt x="1422" y="699"/>
                      </a:lnTo>
                      <a:lnTo>
                        <a:pt x="1419" y="704"/>
                      </a:lnTo>
                      <a:lnTo>
                        <a:pt x="1416" y="705"/>
                      </a:lnTo>
                      <a:lnTo>
                        <a:pt x="1413" y="705"/>
                      </a:lnTo>
                      <a:lnTo>
                        <a:pt x="1407" y="707"/>
                      </a:lnTo>
                      <a:lnTo>
                        <a:pt x="1399" y="710"/>
                      </a:lnTo>
                      <a:lnTo>
                        <a:pt x="1384" y="719"/>
                      </a:lnTo>
                      <a:lnTo>
                        <a:pt x="1367" y="732"/>
                      </a:lnTo>
                      <a:lnTo>
                        <a:pt x="1358" y="746"/>
                      </a:lnTo>
                      <a:lnTo>
                        <a:pt x="1352" y="757"/>
                      </a:lnTo>
                      <a:lnTo>
                        <a:pt x="1348" y="767"/>
                      </a:lnTo>
                      <a:lnTo>
                        <a:pt x="1334" y="800"/>
                      </a:lnTo>
                      <a:lnTo>
                        <a:pt x="1325" y="824"/>
                      </a:lnTo>
                      <a:lnTo>
                        <a:pt x="1286" y="832"/>
                      </a:lnTo>
                      <a:lnTo>
                        <a:pt x="1284" y="831"/>
                      </a:lnTo>
                      <a:lnTo>
                        <a:pt x="1281" y="829"/>
                      </a:lnTo>
                      <a:lnTo>
                        <a:pt x="1274" y="831"/>
                      </a:lnTo>
                      <a:lnTo>
                        <a:pt x="1269" y="832"/>
                      </a:lnTo>
                      <a:lnTo>
                        <a:pt x="1263" y="837"/>
                      </a:lnTo>
                      <a:lnTo>
                        <a:pt x="1248" y="847"/>
                      </a:lnTo>
                      <a:lnTo>
                        <a:pt x="1241" y="862"/>
                      </a:lnTo>
                      <a:lnTo>
                        <a:pt x="1224" y="895"/>
                      </a:lnTo>
                      <a:lnTo>
                        <a:pt x="1213" y="917"/>
                      </a:lnTo>
                      <a:lnTo>
                        <a:pt x="1206" y="936"/>
                      </a:lnTo>
                      <a:lnTo>
                        <a:pt x="1200" y="954"/>
                      </a:lnTo>
                      <a:lnTo>
                        <a:pt x="1198" y="969"/>
                      </a:lnTo>
                      <a:lnTo>
                        <a:pt x="1198" y="1051"/>
                      </a:lnTo>
                      <a:lnTo>
                        <a:pt x="1197" y="1055"/>
                      </a:lnTo>
                      <a:lnTo>
                        <a:pt x="1194" y="1058"/>
                      </a:lnTo>
                      <a:lnTo>
                        <a:pt x="1189" y="1060"/>
                      </a:lnTo>
                      <a:lnTo>
                        <a:pt x="1183" y="1060"/>
                      </a:lnTo>
                      <a:lnTo>
                        <a:pt x="1173" y="1058"/>
                      </a:lnTo>
                      <a:lnTo>
                        <a:pt x="1168" y="1058"/>
                      </a:lnTo>
                      <a:lnTo>
                        <a:pt x="1149" y="1012"/>
                      </a:lnTo>
                      <a:lnTo>
                        <a:pt x="1127" y="1003"/>
                      </a:lnTo>
                      <a:lnTo>
                        <a:pt x="1111" y="997"/>
                      </a:lnTo>
                      <a:lnTo>
                        <a:pt x="1105" y="994"/>
                      </a:lnTo>
                      <a:lnTo>
                        <a:pt x="1099" y="994"/>
                      </a:lnTo>
                      <a:lnTo>
                        <a:pt x="1090" y="992"/>
                      </a:lnTo>
                      <a:lnTo>
                        <a:pt x="1079" y="991"/>
                      </a:lnTo>
                      <a:lnTo>
                        <a:pt x="1063" y="989"/>
                      </a:lnTo>
                      <a:lnTo>
                        <a:pt x="1053" y="991"/>
                      </a:lnTo>
                      <a:lnTo>
                        <a:pt x="1041" y="994"/>
                      </a:lnTo>
                      <a:lnTo>
                        <a:pt x="1026" y="997"/>
                      </a:lnTo>
                      <a:lnTo>
                        <a:pt x="1010" y="1003"/>
                      </a:lnTo>
                      <a:lnTo>
                        <a:pt x="1001" y="1007"/>
                      </a:lnTo>
                      <a:lnTo>
                        <a:pt x="992" y="1012"/>
                      </a:lnTo>
                      <a:lnTo>
                        <a:pt x="984" y="1016"/>
                      </a:lnTo>
                      <a:lnTo>
                        <a:pt x="978" y="1024"/>
                      </a:lnTo>
                      <a:lnTo>
                        <a:pt x="973" y="1031"/>
                      </a:lnTo>
                      <a:lnTo>
                        <a:pt x="970" y="1040"/>
                      </a:lnTo>
                      <a:lnTo>
                        <a:pt x="969" y="1051"/>
                      </a:lnTo>
                      <a:lnTo>
                        <a:pt x="970" y="1061"/>
                      </a:lnTo>
                      <a:lnTo>
                        <a:pt x="975" y="1075"/>
                      </a:lnTo>
                      <a:lnTo>
                        <a:pt x="981" y="1089"/>
                      </a:lnTo>
                      <a:lnTo>
                        <a:pt x="992" y="1105"/>
                      </a:lnTo>
                      <a:lnTo>
                        <a:pt x="1007" y="1123"/>
                      </a:lnTo>
                      <a:lnTo>
                        <a:pt x="1022" y="1140"/>
                      </a:lnTo>
                      <a:lnTo>
                        <a:pt x="1035" y="1152"/>
                      </a:lnTo>
                      <a:lnTo>
                        <a:pt x="1046" y="1161"/>
                      </a:lnTo>
                      <a:lnTo>
                        <a:pt x="1055" y="1167"/>
                      </a:lnTo>
                      <a:lnTo>
                        <a:pt x="1063" y="1169"/>
                      </a:lnTo>
                      <a:lnTo>
                        <a:pt x="1067" y="1170"/>
                      </a:lnTo>
                      <a:lnTo>
                        <a:pt x="1072" y="1167"/>
                      </a:lnTo>
                      <a:lnTo>
                        <a:pt x="1075" y="1164"/>
                      </a:lnTo>
                      <a:lnTo>
                        <a:pt x="1076" y="1160"/>
                      </a:lnTo>
                      <a:lnTo>
                        <a:pt x="1078" y="1155"/>
                      </a:lnTo>
                      <a:lnTo>
                        <a:pt x="1078" y="1143"/>
                      </a:lnTo>
                      <a:lnTo>
                        <a:pt x="1076" y="1131"/>
                      </a:lnTo>
                      <a:lnTo>
                        <a:pt x="1121" y="1161"/>
                      </a:lnTo>
                      <a:lnTo>
                        <a:pt x="1118" y="1211"/>
                      </a:lnTo>
                      <a:lnTo>
                        <a:pt x="1123" y="1208"/>
                      </a:lnTo>
                      <a:lnTo>
                        <a:pt x="1133" y="1202"/>
                      </a:lnTo>
                      <a:lnTo>
                        <a:pt x="1140" y="1199"/>
                      </a:lnTo>
                      <a:lnTo>
                        <a:pt x="1146" y="1200"/>
                      </a:lnTo>
                      <a:lnTo>
                        <a:pt x="1147" y="1202"/>
                      </a:lnTo>
                      <a:lnTo>
                        <a:pt x="1150" y="1203"/>
                      </a:lnTo>
                      <a:lnTo>
                        <a:pt x="1152" y="1206"/>
                      </a:lnTo>
                      <a:lnTo>
                        <a:pt x="1153" y="1211"/>
                      </a:lnTo>
                      <a:lnTo>
                        <a:pt x="1155" y="1220"/>
                      </a:lnTo>
                      <a:lnTo>
                        <a:pt x="1156" y="1224"/>
                      </a:lnTo>
                      <a:lnTo>
                        <a:pt x="1159" y="1228"/>
                      </a:lnTo>
                      <a:lnTo>
                        <a:pt x="1164" y="1231"/>
                      </a:lnTo>
                      <a:lnTo>
                        <a:pt x="1168" y="1234"/>
                      </a:lnTo>
                      <a:lnTo>
                        <a:pt x="1173" y="1240"/>
                      </a:lnTo>
                      <a:lnTo>
                        <a:pt x="1177" y="1249"/>
                      </a:lnTo>
                      <a:lnTo>
                        <a:pt x="1183" y="1261"/>
                      </a:lnTo>
                      <a:lnTo>
                        <a:pt x="1189" y="1276"/>
                      </a:lnTo>
                      <a:lnTo>
                        <a:pt x="1195" y="1288"/>
                      </a:lnTo>
                      <a:lnTo>
                        <a:pt x="1201" y="1297"/>
                      </a:lnTo>
                      <a:lnTo>
                        <a:pt x="1207" y="1304"/>
                      </a:lnTo>
                      <a:lnTo>
                        <a:pt x="1213" y="1309"/>
                      </a:lnTo>
                      <a:lnTo>
                        <a:pt x="1220" y="1312"/>
                      </a:lnTo>
                      <a:lnTo>
                        <a:pt x="1224" y="1314"/>
                      </a:lnTo>
                      <a:lnTo>
                        <a:pt x="1229" y="1315"/>
                      </a:lnTo>
                      <a:lnTo>
                        <a:pt x="1235" y="1314"/>
                      </a:lnTo>
                      <a:lnTo>
                        <a:pt x="1239" y="1311"/>
                      </a:lnTo>
                      <a:lnTo>
                        <a:pt x="1253" y="1300"/>
                      </a:lnTo>
                      <a:lnTo>
                        <a:pt x="1268" y="1289"/>
                      </a:lnTo>
                      <a:lnTo>
                        <a:pt x="1275" y="1285"/>
                      </a:lnTo>
                      <a:lnTo>
                        <a:pt x="1283" y="1285"/>
                      </a:lnTo>
                      <a:lnTo>
                        <a:pt x="1346" y="1288"/>
                      </a:lnTo>
                      <a:lnTo>
                        <a:pt x="1405" y="1292"/>
                      </a:lnTo>
                      <a:lnTo>
                        <a:pt x="1426" y="1289"/>
                      </a:lnTo>
                      <a:lnTo>
                        <a:pt x="1443" y="1289"/>
                      </a:lnTo>
                      <a:lnTo>
                        <a:pt x="1461" y="1288"/>
                      </a:lnTo>
                      <a:lnTo>
                        <a:pt x="1481" y="1289"/>
                      </a:lnTo>
                      <a:lnTo>
                        <a:pt x="1500" y="1294"/>
                      </a:lnTo>
                      <a:lnTo>
                        <a:pt x="1509" y="1297"/>
                      </a:lnTo>
                      <a:lnTo>
                        <a:pt x="1518" y="1300"/>
                      </a:lnTo>
                      <a:lnTo>
                        <a:pt x="1526" y="1304"/>
                      </a:lnTo>
                      <a:lnTo>
                        <a:pt x="1532" y="1311"/>
                      </a:lnTo>
                      <a:lnTo>
                        <a:pt x="1544" y="1323"/>
                      </a:lnTo>
                      <a:lnTo>
                        <a:pt x="1556" y="1330"/>
                      </a:lnTo>
                      <a:lnTo>
                        <a:pt x="1570" y="1336"/>
                      </a:lnTo>
                      <a:lnTo>
                        <a:pt x="1582" y="1342"/>
                      </a:lnTo>
                      <a:lnTo>
                        <a:pt x="1594" y="1347"/>
                      </a:lnTo>
                      <a:lnTo>
                        <a:pt x="1604" y="1353"/>
                      </a:lnTo>
                      <a:lnTo>
                        <a:pt x="1608" y="1357"/>
                      </a:lnTo>
                      <a:lnTo>
                        <a:pt x="1612" y="1362"/>
                      </a:lnTo>
                      <a:lnTo>
                        <a:pt x="1614" y="1366"/>
                      </a:lnTo>
                      <a:lnTo>
                        <a:pt x="1617" y="1372"/>
                      </a:lnTo>
                      <a:lnTo>
                        <a:pt x="1618" y="1384"/>
                      </a:lnTo>
                      <a:lnTo>
                        <a:pt x="1620" y="1397"/>
                      </a:lnTo>
                      <a:lnTo>
                        <a:pt x="1620" y="1418"/>
                      </a:lnTo>
                      <a:lnTo>
                        <a:pt x="1617" y="1436"/>
                      </a:lnTo>
                      <a:lnTo>
                        <a:pt x="1617" y="1449"/>
                      </a:lnTo>
                      <a:lnTo>
                        <a:pt x="1618" y="1454"/>
                      </a:lnTo>
                      <a:lnTo>
                        <a:pt x="1623" y="1458"/>
                      </a:lnTo>
                      <a:lnTo>
                        <a:pt x="1630" y="1461"/>
                      </a:lnTo>
                      <a:lnTo>
                        <a:pt x="1638" y="1464"/>
                      </a:lnTo>
                      <a:lnTo>
                        <a:pt x="1659" y="1468"/>
                      </a:lnTo>
                      <a:lnTo>
                        <a:pt x="1677" y="1468"/>
                      </a:lnTo>
                      <a:lnTo>
                        <a:pt x="1686" y="1469"/>
                      </a:lnTo>
                      <a:lnTo>
                        <a:pt x="1697" y="1474"/>
                      </a:lnTo>
                      <a:lnTo>
                        <a:pt x="1706" y="1480"/>
                      </a:lnTo>
                      <a:lnTo>
                        <a:pt x="1715" y="1487"/>
                      </a:lnTo>
                      <a:lnTo>
                        <a:pt x="1730" y="1501"/>
                      </a:lnTo>
                      <a:lnTo>
                        <a:pt x="1734" y="1507"/>
                      </a:lnTo>
                      <a:lnTo>
                        <a:pt x="1751" y="1499"/>
                      </a:lnTo>
                      <a:lnTo>
                        <a:pt x="1765" y="1493"/>
                      </a:lnTo>
                      <a:lnTo>
                        <a:pt x="1771" y="1492"/>
                      </a:lnTo>
                      <a:lnTo>
                        <a:pt x="1777" y="1492"/>
                      </a:lnTo>
                      <a:lnTo>
                        <a:pt x="1790" y="1489"/>
                      </a:lnTo>
                      <a:lnTo>
                        <a:pt x="1804" y="1487"/>
                      </a:lnTo>
                      <a:lnTo>
                        <a:pt x="1811" y="1487"/>
                      </a:lnTo>
                      <a:lnTo>
                        <a:pt x="1816" y="1490"/>
                      </a:lnTo>
                      <a:lnTo>
                        <a:pt x="1820" y="1495"/>
                      </a:lnTo>
                      <a:lnTo>
                        <a:pt x="1823" y="1502"/>
                      </a:lnTo>
                      <a:lnTo>
                        <a:pt x="1825" y="1507"/>
                      </a:lnTo>
                      <a:lnTo>
                        <a:pt x="1826" y="1511"/>
                      </a:lnTo>
                      <a:lnTo>
                        <a:pt x="1831" y="1517"/>
                      </a:lnTo>
                      <a:lnTo>
                        <a:pt x="1837" y="1523"/>
                      </a:lnTo>
                      <a:lnTo>
                        <a:pt x="1843" y="1531"/>
                      </a:lnTo>
                      <a:lnTo>
                        <a:pt x="1845" y="1537"/>
                      </a:lnTo>
                      <a:lnTo>
                        <a:pt x="1845" y="1543"/>
                      </a:lnTo>
                      <a:lnTo>
                        <a:pt x="1845" y="1551"/>
                      </a:lnTo>
                      <a:lnTo>
                        <a:pt x="1843" y="1560"/>
                      </a:lnTo>
                      <a:lnTo>
                        <a:pt x="1840" y="1570"/>
                      </a:lnTo>
                      <a:lnTo>
                        <a:pt x="1835" y="1584"/>
                      </a:lnTo>
                      <a:lnTo>
                        <a:pt x="1819" y="1617"/>
                      </a:lnTo>
                      <a:lnTo>
                        <a:pt x="1810" y="1635"/>
                      </a:lnTo>
                      <a:lnTo>
                        <a:pt x="1801" y="1649"/>
                      </a:lnTo>
                      <a:lnTo>
                        <a:pt x="1793" y="1661"/>
                      </a:lnTo>
                      <a:lnTo>
                        <a:pt x="1786" y="1670"/>
                      </a:lnTo>
                      <a:lnTo>
                        <a:pt x="1778" y="1676"/>
                      </a:lnTo>
                      <a:lnTo>
                        <a:pt x="1772" y="1680"/>
                      </a:lnTo>
                      <a:lnTo>
                        <a:pt x="1768" y="1682"/>
                      </a:lnTo>
                      <a:lnTo>
                        <a:pt x="1763" y="1683"/>
                      </a:lnTo>
                      <a:lnTo>
                        <a:pt x="1757" y="1683"/>
                      </a:lnTo>
                      <a:lnTo>
                        <a:pt x="1752" y="1682"/>
                      </a:lnTo>
                      <a:lnTo>
                        <a:pt x="1749" y="1682"/>
                      </a:lnTo>
                      <a:lnTo>
                        <a:pt x="1751" y="1686"/>
                      </a:lnTo>
                      <a:lnTo>
                        <a:pt x="1752" y="1703"/>
                      </a:lnTo>
                      <a:lnTo>
                        <a:pt x="1754" y="1723"/>
                      </a:lnTo>
                      <a:lnTo>
                        <a:pt x="1754" y="1763"/>
                      </a:lnTo>
                      <a:lnTo>
                        <a:pt x="1754" y="1768"/>
                      </a:lnTo>
                      <a:lnTo>
                        <a:pt x="1751" y="1771"/>
                      </a:lnTo>
                      <a:lnTo>
                        <a:pt x="1743" y="1780"/>
                      </a:lnTo>
                      <a:lnTo>
                        <a:pt x="1733" y="1786"/>
                      </a:lnTo>
                      <a:lnTo>
                        <a:pt x="1719" y="1792"/>
                      </a:lnTo>
                      <a:lnTo>
                        <a:pt x="1697" y="1803"/>
                      </a:lnTo>
                      <a:lnTo>
                        <a:pt x="1684" y="1806"/>
                      </a:lnTo>
                      <a:lnTo>
                        <a:pt x="1678" y="1827"/>
                      </a:lnTo>
                      <a:lnTo>
                        <a:pt x="1672" y="1843"/>
                      </a:lnTo>
                      <a:lnTo>
                        <a:pt x="1666" y="1858"/>
                      </a:lnTo>
                      <a:lnTo>
                        <a:pt x="1660" y="1868"/>
                      </a:lnTo>
                      <a:lnTo>
                        <a:pt x="1651" y="1878"/>
                      </a:lnTo>
                      <a:lnTo>
                        <a:pt x="1624" y="1905"/>
                      </a:lnTo>
                      <a:lnTo>
                        <a:pt x="1597" y="1932"/>
                      </a:lnTo>
                      <a:lnTo>
                        <a:pt x="1586" y="1941"/>
                      </a:lnTo>
                      <a:lnTo>
                        <a:pt x="1577" y="1948"/>
                      </a:lnTo>
                      <a:lnTo>
                        <a:pt x="1527" y="1970"/>
                      </a:lnTo>
                      <a:lnTo>
                        <a:pt x="1559" y="2000"/>
                      </a:lnTo>
                      <a:lnTo>
                        <a:pt x="1555" y="2003"/>
                      </a:lnTo>
                      <a:lnTo>
                        <a:pt x="1546" y="2011"/>
                      </a:lnTo>
                      <a:lnTo>
                        <a:pt x="1531" y="2020"/>
                      </a:lnTo>
                      <a:lnTo>
                        <a:pt x="1523" y="2025"/>
                      </a:lnTo>
                      <a:lnTo>
                        <a:pt x="1512" y="2028"/>
                      </a:lnTo>
                      <a:lnTo>
                        <a:pt x="1503" y="2031"/>
                      </a:lnTo>
                      <a:lnTo>
                        <a:pt x="1494" y="2035"/>
                      </a:lnTo>
                      <a:lnTo>
                        <a:pt x="1487" y="2040"/>
                      </a:lnTo>
                      <a:lnTo>
                        <a:pt x="1481" y="2046"/>
                      </a:lnTo>
                      <a:lnTo>
                        <a:pt x="1476" y="2053"/>
                      </a:lnTo>
                      <a:lnTo>
                        <a:pt x="1472" y="2059"/>
                      </a:lnTo>
                      <a:lnTo>
                        <a:pt x="1469" y="2067"/>
                      </a:lnTo>
                      <a:lnTo>
                        <a:pt x="1467" y="2073"/>
                      </a:lnTo>
                      <a:lnTo>
                        <a:pt x="1464" y="2080"/>
                      </a:lnTo>
                      <a:lnTo>
                        <a:pt x="1460" y="2086"/>
                      </a:lnTo>
                      <a:lnTo>
                        <a:pt x="1447" y="2097"/>
                      </a:lnTo>
                      <a:lnTo>
                        <a:pt x="1441" y="2103"/>
                      </a:lnTo>
                      <a:lnTo>
                        <a:pt x="1437" y="2112"/>
                      </a:lnTo>
                      <a:lnTo>
                        <a:pt x="1434" y="2123"/>
                      </a:lnTo>
                      <a:lnTo>
                        <a:pt x="1432" y="2135"/>
                      </a:lnTo>
                      <a:lnTo>
                        <a:pt x="1431" y="2165"/>
                      </a:lnTo>
                      <a:lnTo>
                        <a:pt x="1428" y="2197"/>
                      </a:lnTo>
                      <a:lnTo>
                        <a:pt x="1422" y="2222"/>
                      </a:lnTo>
                      <a:lnTo>
                        <a:pt x="1420" y="2231"/>
                      </a:lnTo>
                      <a:lnTo>
                        <a:pt x="1417" y="2239"/>
                      </a:lnTo>
                      <a:lnTo>
                        <a:pt x="1398" y="2266"/>
                      </a:lnTo>
                      <a:lnTo>
                        <a:pt x="1387" y="2284"/>
                      </a:lnTo>
                      <a:lnTo>
                        <a:pt x="1378" y="2299"/>
                      </a:lnTo>
                      <a:lnTo>
                        <a:pt x="1375" y="2307"/>
                      </a:lnTo>
                      <a:lnTo>
                        <a:pt x="1370" y="2314"/>
                      </a:lnTo>
                      <a:lnTo>
                        <a:pt x="1358" y="2328"/>
                      </a:lnTo>
                      <a:lnTo>
                        <a:pt x="1343" y="2341"/>
                      </a:lnTo>
                      <a:lnTo>
                        <a:pt x="1337" y="2343"/>
                      </a:lnTo>
                      <a:lnTo>
                        <a:pt x="1331" y="2343"/>
                      </a:lnTo>
                      <a:lnTo>
                        <a:pt x="1324" y="2341"/>
                      </a:lnTo>
                      <a:lnTo>
                        <a:pt x="1315" y="2338"/>
                      </a:lnTo>
                      <a:lnTo>
                        <a:pt x="1309" y="2334"/>
                      </a:lnTo>
                      <a:lnTo>
                        <a:pt x="1306" y="2329"/>
                      </a:lnTo>
                      <a:lnTo>
                        <a:pt x="1304" y="2326"/>
                      </a:lnTo>
                      <a:lnTo>
                        <a:pt x="1303" y="2320"/>
                      </a:lnTo>
                      <a:lnTo>
                        <a:pt x="1303" y="2314"/>
                      </a:lnTo>
                      <a:lnTo>
                        <a:pt x="1303" y="2177"/>
                      </a:lnTo>
                      <a:lnTo>
                        <a:pt x="1310" y="2005"/>
                      </a:lnTo>
                      <a:lnTo>
                        <a:pt x="1328" y="1964"/>
                      </a:lnTo>
                      <a:lnTo>
                        <a:pt x="1342" y="1935"/>
                      </a:lnTo>
                      <a:lnTo>
                        <a:pt x="1346" y="1923"/>
                      </a:lnTo>
                      <a:lnTo>
                        <a:pt x="1348" y="1916"/>
                      </a:lnTo>
                      <a:lnTo>
                        <a:pt x="1346" y="1902"/>
                      </a:lnTo>
                      <a:lnTo>
                        <a:pt x="1342" y="1881"/>
                      </a:lnTo>
                      <a:lnTo>
                        <a:pt x="1342" y="1869"/>
                      </a:lnTo>
                      <a:lnTo>
                        <a:pt x="1342" y="1857"/>
                      </a:lnTo>
                      <a:lnTo>
                        <a:pt x="1343" y="1845"/>
                      </a:lnTo>
                      <a:lnTo>
                        <a:pt x="1348" y="1836"/>
                      </a:lnTo>
                      <a:lnTo>
                        <a:pt x="1352" y="1825"/>
                      </a:lnTo>
                      <a:lnTo>
                        <a:pt x="1355" y="1813"/>
                      </a:lnTo>
                      <a:lnTo>
                        <a:pt x="1358" y="1800"/>
                      </a:lnTo>
                      <a:lnTo>
                        <a:pt x="1358" y="1783"/>
                      </a:lnTo>
                      <a:lnTo>
                        <a:pt x="1358" y="1753"/>
                      </a:lnTo>
                      <a:lnTo>
                        <a:pt x="1355" y="1729"/>
                      </a:lnTo>
                      <a:lnTo>
                        <a:pt x="1352" y="1708"/>
                      </a:lnTo>
                      <a:lnTo>
                        <a:pt x="1349" y="1697"/>
                      </a:lnTo>
                      <a:lnTo>
                        <a:pt x="1345" y="1686"/>
                      </a:lnTo>
                      <a:lnTo>
                        <a:pt x="1340" y="1677"/>
                      </a:lnTo>
                      <a:lnTo>
                        <a:pt x="1333" y="1670"/>
                      </a:lnTo>
                      <a:lnTo>
                        <a:pt x="1322" y="1664"/>
                      </a:lnTo>
                      <a:lnTo>
                        <a:pt x="1310" y="1659"/>
                      </a:lnTo>
                      <a:lnTo>
                        <a:pt x="1303" y="1658"/>
                      </a:lnTo>
                      <a:lnTo>
                        <a:pt x="1297" y="1655"/>
                      </a:lnTo>
                      <a:lnTo>
                        <a:pt x="1290" y="1650"/>
                      </a:lnTo>
                      <a:lnTo>
                        <a:pt x="1284" y="1646"/>
                      </a:lnTo>
                      <a:lnTo>
                        <a:pt x="1274" y="1634"/>
                      </a:lnTo>
                      <a:lnTo>
                        <a:pt x="1266" y="1620"/>
                      </a:lnTo>
                      <a:lnTo>
                        <a:pt x="1259" y="1606"/>
                      </a:lnTo>
                      <a:lnTo>
                        <a:pt x="1254" y="1594"/>
                      </a:lnTo>
                      <a:lnTo>
                        <a:pt x="1248" y="1575"/>
                      </a:lnTo>
                      <a:lnTo>
                        <a:pt x="1245" y="1570"/>
                      </a:lnTo>
                      <a:lnTo>
                        <a:pt x="1242" y="1564"/>
                      </a:lnTo>
                      <a:lnTo>
                        <a:pt x="1230" y="1554"/>
                      </a:lnTo>
                      <a:lnTo>
                        <a:pt x="1217" y="1540"/>
                      </a:lnTo>
                      <a:lnTo>
                        <a:pt x="1210" y="1531"/>
                      </a:lnTo>
                      <a:lnTo>
                        <a:pt x="1206" y="1522"/>
                      </a:lnTo>
                      <a:lnTo>
                        <a:pt x="1198" y="1502"/>
                      </a:lnTo>
                      <a:lnTo>
                        <a:pt x="1191" y="1484"/>
                      </a:lnTo>
                      <a:lnTo>
                        <a:pt x="1188" y="1475"/>
                      </a:lnTo>
                      <a:lnTo>
                        <a:pt x="1186" y="1466"/>
                      </a:lnTo>
                      <a:lnTo>
                        <a:pt x="1186" y="1457"/>
                      </a:lnTo>
                      <a:lnTo>
                        <a:pt x="1186" y="1449"/>
                      </a:lnTo>
                      <a:lnTo>
                        <a:pt x="1189" y="1440"/>
                      </a:lnTo>
                      <a:lnTo>
                        <a:pt x="1195" y="1431"/>
                      </a:lnTo>
                      <a:lnTo>
                        <a:pt x="1203" y="1424"/>
                      </a:lnTo>
                      <a:lnTo>
                        <a:pt x="1212" y="1415"/>
                      </a:lnTo>
                      <a:lnTo>
                        <a:pt x="1226" y="1404"/>
                      </a:lnTo>
                      <a:lnTo>
                        <a:pt x="1233" y="1400"/>
                      </a:lnTo>
                      <a:lnTo>
                        <a:pt x="1248" y="1357"/>
                      </a:lnTo>
                      <a:lnTo>
                        <a:pt x="1232" y="1353"/>
                      </a:lnTo>
                      <a:lnTo>
                        <a:pt x="1194" y="1339"/>
                      </a:lnTo>
                      <a:lnTo>
                        <a:pt x="1173" y="1329"/>
                      </a:lnTo>
                      <a:lnTo>
                        <a:pt x="1152" y="1318"/>
                      </a:lnTo>
                      <a:lnTo>
                        <a:pt x="1132" y="1306"/>
                      </a:lnTo>
                      <a:lnTo>
                        <a:pt x="1124" y="1298"/>
                      </a:lnTo>
                      <a:lnTo>
                        <a:pt x="1118" y="1292"/>
                      </a:lnTo>
                      <a:lnTo>
                        <a:pt x="1106" y="1279"/>
                      </a:lnTo>
                      <a:lnTo>
                        <a:pt x="1096" y="1270"/>
                      </a:lnTo>
                      <a:lnTo>
                        <a:pt x="1087" y="1264"/>
                      </a:lnTo>
                      <a:lnTo>
                        <a:pt x="1078" y="1261"/>
                      </a:lnTo>
                      <a:lnTo>
                        <a:pt x="1070" y="1258"/>
                      </a:lnTo>
                      <a:lnTo>
                        <a:pt x="1066" y="1258"/>
                      </a:lnTo>
                      <a:lnTo>
                        <a:pt x="1061" y="1258"/>
                      </a:lnTo>
                      <a:lnTo>
                        <a:pt x="1034" y="1218"/>
                      </a:lnTo>
                      <a:lnTo>
                        <a:pt x="980" y="1218"/>
                      </a:lnTo>
                      <a:lnTo>
                        <a:pt x="966" y="1217"/>
                      </a:lnTo>
                      <a:lnTo>
                        <a:pt x="949" y="1211"/>
                      </a:lnTo>
                      <a:lnTo>
                        <a:pt x="931" y="1203"/>
                      </a:lnTo>
                      <a:lnTo>
                        <a:pt x="912" y="1193"/>
                      </a:lnTo>
                      <a:lnTo>
                        <a:pt x="893" y="1181"/>
                      </a:lnTo>
                      <a:lnTo>
                        <a:pt x="878" y="1169"/>
                      </a:lnTo>
                      <a:lnTo>
                        <a:pt x="868" y="1157"/>
                      </a:lnTo>
                      <a:lnTo>
                        <a:pt x="863" y="1152"/>
                      </a:lnTo>
                      <a:lnTo>
                        <a:pt x="862" y="1146"/>
                      </a:lnTo>
                      <a:lnTo>
                        <a:pt x="860" y="1137"/>
                      </a:lnTo>
                      <a:lnTo>
                        <a:pt x="862" y="1126"/>
                      </a:lnTo>
                      <a:lnTo>
                        <a:pt x="866" y="1117"/>
                      </a:lnTo>
                      <a:lnTo>
                        <a:pt x="872" y="1110"/>
                      </a:lnTo>
                      <a:lnTo>
                        <a:pt x="883" y="1098"/>
                      </a:lnTo>
                      <a:lnTo>
                        <a:pt x="887" y="1093"/>
                      </a:lnTo>
                      <a:lnTo>
                        <a:pt x="886" y="1093"/>
                      </a:lnTo>
                      <a:lnTo>
                        <a:pt x="884" y="1095"/>
                      </a:lnTo>
                      <a:lnTo>
                        <a:pt x="880" y="1095"/>
                      </a:lnTo>
                      <a:lnTo>
                        <a:pt x="875" y="1093"/>
                      </a:lnTo>
                      <a:lnTo>
                        <a:pt x="869" y="1089"/>
                      </a:lnTo>
                      <a:lnTo>
                        <a:pt x="860" y="1083"/>
                      </a:lnTo>
                      <a:lnTo>
                        <a:pt x="850" y="1074"/>
                      </a:lnTo>
                      <a:lnTo>
                        <a:pt x="826" y="1046"/>
                      </a:lnTo>
                      <a:lnTo>
                        <a:pt x="801" y="1018"/>
                      </a:lnTo>
                      <a:lnTo>
                        <a:pt x="777" y="986"/>
                      </a:lnTo>
                      <a:lnTo>
                        <a:pt x="779" y="997"/>
                      </a:lnTo>
                      <a:lnTo>
                        <a:pt x="785" y="1021"/>
                      </a:lnTo>
                      <a:lnTo>
                        <a:pt x="791" y="1046"/>
                      </a:lnTo>
                      <a:lnTo>
                        <a:pt x="795" y="1057"/>
                      </a:lnTo>
                      <a:lnTo>
                        <a:pt x="800" y="1061"/>
                      </a:lnTo>
                      <a:lnTo>
                        <a:pt x="804" y="1066"/>
                      </a:lnTo>
                      <a:lnTo>
                        <a:pt x="807" y="1071"/>
                      </a:lnTo>
                      <a:lnTo>
                        <a:pt x="815" y="1084"/>
                      </a:lnTo>
                      <a:lnTo>
                        <a:pt x="816" y="1089"/>
                      </a:lnTo>
                      <a:lnTo>
                        <a:pt x="816" y="1093"/>
                      </a:lnTo>
                      <a:lnTo>
                        <a:pt x="815" y="1096"/>
                      </a:lnTo>
                      <a:lnTo>
                        <a:pt x="812" y="1096"/>
                      </a:lnTo>
                      <a:lnTo>
                        <a:pt x="806" y="1093"/>
                      </a:lnTo>
                      <a:lnTo>
                        <a:pt x="798" y="1087"/>
                      </a:lnTo>
                      <a:lnTo>
                        <a:pt x="782" y="1068"/>
                      </a:lnTo>
                      <a:lnTo>
                        <a:pt x="762" y="1043"/>
                      </a:lnTo>
                      <a:lnTo>
                        <a:pt x="742" y="1022"/>
                      </a:lnTo>
                      <a:lnTo>
                        <a:pt x="702" y="974"/>
                      </a:lnTo>
                      <a:lnTo>
                        <a:pt x="681" y="947"/>
                      </a:lnTo>
                      <a:lnTo>
                        <a:pt x="661" y="921"/>
                      </a:lnTo>
                      <a:lnTo>
                        <a:pt x="647" y="900"/>
                      </a:lnTo>
                      <a:lnTo>
                        <a:pt x="644" y="892"/>
                      </a:lnTo>
                      <a:lnTo>
                        <a:pt x="643" y="886"/>
                      </a:lnTo>
                      <a:lnTo>
                        <a:pt x="643" y="882"/>
                      </a:lnTo>
                      <a:lnTo>
                        <a:pt x="641" y="877"/>
                      </a:lnTo>
                      <a:lnTo>
                        <a:pt x="635" y="873"/>
                      </a:lnTo>
                      <a:lnTo>
                        <a:pt x="622" y="864"/>
                      </a:lnTo>
                      <a:lnTo>
                        <a:pt x="616" y="858"/>
                      </a:lnTo>
                      <a:lnTo>
                        <a:pt x="613" y="855"/>
                      </a:lnTo>
                      <a:lnTo>
                        <a:pt x="613" y="850"/>
                      </a:lnTo>
                      <a:lnTo>
                        <a:pt x="613" y="844"/>
                      </a:lnTo>
                      <a:lnTo>
                        <a:pt x="613" y="837"/>
                      </a:lnTo>
                      <a:lnTo>
                        <a:pt x="616" y="827"/>
                      </a:lnTo>
                      <a:lnTo>
                        <a:pt x="620" y="817"/>
                      </a:lnTo>
                      <a:lnTo>
                        <a:pt x="625" y="805"/>
                      </a:lnTo>
                      <a:lnTo>
                        <a:pt x="626" y="794"/>
                      </a:lnTo>
                      <a:lnTo>
                        <a:pt x="628" y="785"/>
                      </a:lnTo>
                      <a:lnTo>
                        <a:pt x="628" y="776"/>
                      </a:lnTo>
                      <a:lnTo>
                        <a:pt x="628" y="767"/>
                      </a:lnTo>
                      <a:lnTo>
                        <a:pt x="626" y="760"/>
                      </a:lnTo>
                      <a:lnTo>
                        <a:pt x="620" y="746"/>
                      </a:lnTo>
                      <a:lnTo>
                        <a:pt x="614" y="735"/>
                      </a:lnTo>
                      <a:lnTo>
                        <a:pt x="608" y="728"/>
                      </a:lnTo>
                      <a:lnTo>
                        <a:pt x="601" y="720"/>
                      </a:lnTo>
                      <a:lnTo>
                        <a:pt x="601" y="675"/>
                      </a:lnTo>
                      <a:lnTo>
                        <a:pt x="593" y="633"/>
                      </a:lnTo>
                      <a:lnTo>
                        <a:pt x="543" y="571"/>
                      </a:lnTo>
                      <a:lnTo>
                        <a:pt x="531" y="521"/>
                      </a:lnTo>
                      <a:lnTo>
                        <a:pt x="489" y="464"/>
                      </a:lnTo>
                      <a:lnTo>
                        <a:pt x="428" y="406"/>
                      </a:lnTo>
                      <a:lnTo>
                        <a:pt x="394" y="396"/>
                      </a:lnTo>
                      <a:lnTo>
                        <a:pt x="347" y="396"/>
                      </a:lnTo>
                      <a:lnTo>
                        <a:pt x="324" y="369"/>
                      </a:lnTo>
                      <a:lnTo>
                        <a:pt x="290" y="369"/>
                      </a:lnTo>
                      <a:lnTo>
                        <a:pt x="256" y="372"/>
                      </a:lnTo>
                      <a:lnTo>
                        <a:pt x="229" y="361"/>
                      </a:lnTo>
                      <a:lnTo>
                        <a:pt x="210" y="391"/>
                      </a:lnTo>
                      <a:lnTo>
                        <a:pt x="167" y="438"/>
                      </a:lnTo>
                      <a:lnTo>
                        <a:pt x="148" y="471"/>
                      </a:lnTo>
                      <a:lnTo>
                        <a:pt x="102" y="471"/>
                      </a:lnTo>
                      <a:lnTo>
                        <a:pt x="98" y="434"/>
                      </a:lnTo>
                      <a:lnTo>
                        <a:pt x="114" y="403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48" name="Oval 106"/>
                <p:cNvSpPr>
                  <a:spLocks noChangeArrowheads="1"/>
                </p:cNvSpPr>
                <p:nvPr/>
              </p:nvSpPr>
              <p:spPr bwMode="auto">
                <a:xfrm>
                  <a:off x="7367222" y="3223773"/>
                  <a:ext cx="136165" cy="124008"/>
                </a:xfrm>
                <a:prstGeom prst="ellipse">
                  <a:avLst/>
                </a:prstGeom>
                <a:solidFill>
                  <a:srgbClr val="FFA028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sz="1400">
                    <a:latin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45" name="Oval 105"/>
                <p:cNvSpPr>
                  <a:spLocks noChangeArrowheads="1"/>
                </p:cNvSpPr>
                <p:nvPr/>
              </p:nvSpPr>
              <p:spPr bwMode="auto">
                <a:xfrm>
                  <a:off x="6050773" y="1652218"/>
                  <a:ext cx="136165" cy="124008"/>
                </a:xfrm>
                <a:prstGeom prst="ellipse">
                  <a:avLst/>
                </a:prstGeom>
                <a:solidFill>
                  <a:srgbClr val="FFA028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sz="1400">
                    <a:latin typeface="微软雅黑"/>
                    <a:cs typeface="+mn-ea"/>
                    <a:sym typeface="微软雅黑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6145840" y="1122790"/>
                <a:ext cx="1164277" cy="1075743"/>
                <a:chOff x="6785462" y="845896"/>
                <a:chExt cx="1470873" cy="1359024"/>
              </a:xfrm>
              <a:grpFill/>
              <a:effectLst/>
            </p:grpSpPr>
            <p:sp>
              <p:nvSpPr>
                <p:cNvPr id="30741" name="Freeform 27"/>
                <p:cNvSpPr>
                  <a:spLocks/>
                </p:cNvSpPr>
                <p:nvPr/>
              </p:nvSpPr>
              <p:spPr bwMode="auto">
                <a:xfrm>
                  <a:off x="7370519" y="2118508"/>
                  <a:ext cx="185542" cy="86412"/>
                </a:xfrm>
                <a:custGeom>
                  <a:avLst/>
                  <a:gdLst/>
                  <a:ahLst/>
                  <a:cxnLst>
                    <a:cxn ang="0">
                      <a:pos x="12" y="77"/>
                    </a:cxn>
                    <a:cxn ang="0">
                      <a:pos x="0" y="49"/>
                    </a:cxn>
                    <a:cxn ang="0">
                      <a:pos x="8" y="19"/>
                    </a:cxn>
                    <a:cxn ang="0">
                      <a:pos x="58" y="0"/>
                    </a:cxn>
                    <a:cxn ang="0">
                      <a:pos x="124" y="19"/>
                    </a:cxn>
                    <a:cxn ang="0">
                      <a:pos x="112" y="54"/>
                    </a:cxn>
                    <a:cxn ang="0">
                      <a:pos x="62" y="54"/>
                    </a:cxn>
                    <a:cxn ang="0">
                      <a:pos x="56" y="58"/>
                    </a:cxn>
                    <a:cxn ang="0">
                      <a:pos x="42" y="66"/>
                    </a:cxn>
                    <a:cxn ang="0">
                      <a:pos x="35" y="71"/>
                    </a:cxn>
                    <a:cxn ang="0">
                      <a:pos x="26" y="75"/>
                    </a:cxn>
                    <a:cxn ang="0">
                      <a:pos x="18" y="77"/>
                    </a:cxn>
                    <a:cxn ang="0">
                      <a:pos x="12" y="77"/>
                    </a:cxn>
                  </a:cxnLst>
                  <a:rect l="0" t="0" r="r" b="b"/>
                  <a:pathLst>
                    <a:path w="124" h="77">
                      <a:moveTo>
                        <a:pt x="12" y="77"/>
                      </a:moveTo>
                      <a:lnTo>
                        <a:pt x="0" y="49"/>
                      </a:lnTo>
                      <a:lnTo>
                        <a:pt x="8" y="19"/>
                      </a:lnTo>
                      <a:lnTo>
                        <a:pt x="58" y="0"/>
                      </a:lnTo>
                      <a:lnTo>
                        <a:pt x="124" y="19"/>
                      </a:lnTo>
                      <a:lnTo>
                        <a:pt x="112" y="54"/>
                      </a:lnTo>
                      <a:lnTo>
                        <a:pt x="62" y="54"/>
                      </a:lnTo>
                      <a:lnTo>
                        <a:pt x="56" y="58"/>
                      </a:lnTo>
                      <a:lnTo>
                        <a:pt x="42" y="66"/>
                      </a:lnTo>
                      <a:lnTo>
                        <a:pt x="35" y="71"/>
                      </a:lnTo>
                      <a:lnTo>
                        <a:pt x="26" y="75"/>
                      </a:lnTo>
                      <a:lnTo>
                        <a:pt x="18" y="77"/>
                      </a:lnTo>
                      <a:lnTo>
                        <a:pt x="12" y="77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42" name="Freeform 28"/>
                <p:cNvSpPr>
                  <a:spLocks/>
                </p:cNvSpPr>
                <p:nvPr/>
              </p:nvSpPr>
              <p:spPr bwMode="auto">
                <a:xfrm>
                  <a:off x="6785462" y="1337434"/>
                  <a:ext cx="535679" cy="475826"/>
                </a:xfrm>
                <a:custGeom>
                  <a:avLst/>
                  <a:gdLst/>
                  <a:ahLst/>
                  <a:cxnLst>
                    <a:cxn ang="0">
                      <a:pos x="234" y="389"/>
                    </a:cxn>
                    <a:cxn ang="0">
                      <a:pos x="181" y="339"/>
                    </a:cxn>
                    <a:cxn ang="0">
                      <a:pos x="132" y="279"/>
                    </a:cxn>
                    <a:cxn ang="0">
                      <a:pos x="189" y="205"/>
                    </a:cxn>
                    <a:cxn ang="0">
                      <a:pos x="104" y="148"/>
                    </a:cxn>
                    <a:cxn ang="0">
                      <a:pos x="0" y="68"/>
                    </a:cxn>
                    <a:cxn ang="0">
                      <a:pos x="62" y="95"/>
                    </a:cxn>
                    <a:cxn ang="0">
                      <a:pos x="59" y="84"/>
                    </a:cxn>
                    <a:cxn ang="0">
                      <a:pos x="61" y="78"/>
                    </a:cxn>
                    <a:cxn ang="0">
                      <a:pos x="67" y="75"/>
                    </a:cxn>
                    <a:cxn ang="0">
                      <a:pos x="70" y="72"/>
                    </a:cxn>
                    <a:cxn ang="0">
                      <a:pos x="68" y="54"/>
                    </a:cxn>
                    <a:cxn ang="0">
                      <a:pos x="61" y="21"/>
                    </a:cxn>
                    <a:cxn ang="0">
                      <a:pos x="64" y="7"/>
                    </a:cxn>
                    <a:cxn ang="0">
                      <a:pos x="80" y="1"/>
                    </a:cxn>
                    <a:cxn ang="0">
                      <a:pos x="91" y="3"/>
                    </a:cxn>
                    <a:cxn ang="0">
                      <a:pos x="94" y="13"/>
                    </a:cxn>
                    <a:cxn ang="0">
                      <a:pos x="92" y="41"/>
                    </a:cxn>
                    <a:cxn ang="0">
                      <a:pos x="98" y="57"/>
                    </a:cxn>
                    <a:cxn ang="0">
                      <a:pos x="106" y="62"/>
                    </a:cxn>
                    <a:cxn ang="0">
                      <a:pos x="116" y="63"/>
                    </a:cxn>
                    <a:cxn ang="0">
                      <a:pos x="138" y="62"/>
                    </a:cxn>
                    <a:cxn ang="0">
                      <a:pos x="151" y="56"/>
                    </a:cxn>
                    <a:cxn ang="0">
                      <a:pos x="162" y="48"/>
                    </a:cxn>
                    <a:cxn ang="0">
                      <a:pos x="251" y="77"/>
                    </a:cxn>
                    <a:cxn ang="0">
                      <a:pos x="267" y="98"/>
                    </a:cxn>
                    <a:cxn ang="0">
                      <a:pos x="275" y="117"/>
                    </a:cxn>
                    <a:cxn ang="0">
                      <a:pos x="280" y="181"/>
                    </a:cxn>
                    <a:cxn ang="0">
                      <a:pos x="338" y="220"/>
                    </a:cxn>
                    <a:cxn ang="0">
                      <a:pos x="326" y="294"/>
                    </a:cxn>
                    <a:cxn ang="0">
                      <a:pos x="281" y="267"/>
                    </a:cxn>
                    <a:cxn ang="0">
                      <a:pos x="281" y="291"/>
                    </a:cxn>
                    <a:cxn ang="0">
                      <a:pos x="284" y="308"/>
                    </a:cxn>
                    <a:cxn ang="0">
                      <a:pos x="290" y="315"/>
                    </a:cxn>
                    <a:cxn ang="0">
                      <a:pos x="302" y="318"/>
                    </a:cxn>
                    <a:cxn ang="0">
                      <a:pos x="308" y="323"/>
                    </a:cxn>
                    <a:cxn ang="0">
                      <a:pos x="311" y="332"/>
                    </a:cxn>
                    <a:cxn ang="0">
                      <a:pos x="311" y="364"/>
                    </a:cxn>
                    <a:cxn ang="0">
                      <a:pos x="305" y="380"/>
                    </a:cxn>
                    <a:cxn ang="0">
                      <a:pos x="295" y="392"/>
                    </a:cxn>
                    <a:cxn ang="0">
                      <a:pos x="292" y="424"/>
                    </a:cxn>
                  </a:cxnLst>
                  <a:rect l="0" t="0" r="r" b="b"/>
                  <a:pathLst>
                    <a:path w="358" h="424">
                      <a:moveTo>
                        <a:pt x="261" y="424"/>
                      </a:moveTo>
                      <a:lnTo>
                        <a:pt x="234" y="389"/>
                      </a:lnTo>
                      <a:lnTo>
                        <a:pt x="231" y="362"/>
                      </a:lnTo>
                      <a:lnTo>
                        <a:pt x="181" y="339"/>
                      </a:lnTo>
                      <a:lnTo>
                        <a:pt x="142" y="302"/>
                      </a:lnTo>
                      <a:lnTo>
                        <a:pt x="132" y="279"/>
                      </a:lnTo>
                      <a:lnTo>
                        <a:pt x="174" y="262"/>
                      </a:lnTo>
                      <a:lnTo>
                        <a:pt x="189" y="205"/>
                      </a:lnTo>
                      <a:lnTo>
                        <a:pt x="177" y="140"/>
                      </a:lnTo>
                      <a:lnTo>
                        <a:pt x="104" y="148"/>
                      </a:lnTo>
                      <a:lnTo>
                        <a:pt x="47" y="125"/>
                      </a:lnTo>
                      <a:lnTo>
                        <a:pt x="0" y="68"/>
                      </a:lnTo>
                      <a:lnTo>
                        <a:pt x="24" y="25"/>
                      </a:lnTo>
                      <a:lnTo>
                        <a:pt x="62" y="95"/>
                      </a:lnTo>
                      <a:lnTo>
                        <a:pt x="61" y="92"/>
                      </a:lnTo>
                      <a:lnTo>
                        <a:pt x="59" y="84"/>
                      </a:lnTo>
                      <a:lnTo>
                        <a:pt x="59" y="81"/>
                      </a:lnTo>
                      <a:lnTo>
                        <a:pt x="61" y="78"/>
                      </a:lnTo>
                      <a:lnTo>
                        <a:pt x="62" y="77"/>
                      </a:lnTo>
                      <a:lnTo>
                        <a:pt x="67" y="75"/>
                      </a:lnTo>
                      <a:lnTo>
                        <a:pt x="68" y="75"/>
                      </a:lnTo>
                      <a:lnTo>
                        <a:pt x="70" y="72"/>
                      </a:lnTo>
                      <a:lnTo>
                        <a:pt x="70" y="65"/>
                      </a:lnTo>
                      <a:lnTo>
                        <a:pt x="68" y="54"/>
                      </a:lnTo>
                      <a:lnTo>
                        <a:pt x="67" y="42"/>
                      </a:lnTo>
                      <a:lnTo>
                        <a:pt x="61" y="21"/>
                      </a:lnTo>
                      <a:lnTo>
                        <a:pt x="59" y="10"/>
                      </a:lnTo>
                      <a:lnTo>
                        <a:pt x="64" y="7"/>
                      </a:lnTo>
                      <a:lnTo>
                        <a:pt x="74" y="3"/>
                      </a:lnTo>
                      <a:lnTo>
                        <a:pt x="80" y="1"/>
                      </a:lnTo>
                      <a:lnTo>
                        <a:pt x="86" y="0"/>
                      </a:lnTo>
                      <a:lnTo>
                        <a:pt x="91" y="3"/>
                      </a:lnTo>
                      <a:lnTo>
                        <a:pt x="92" y="6"/>
                      </a:lnTo>
                      <a:lnTo>
                        <a:pt x="94" y="13"/>
                      </a:lnTo>
                      <a:lnTo>
                        <a:pt x="94" y="22"/>
                      </a:lnTo>
                      <a:lnTo>
                        <a:pt x="92" y="41"/>
                      </a:lnTo>
                      <a:lnTo>
                        <a:pt x="94" y="50"/>
                      </a:lnTo>
                      <a:lnTo>
                        <a:pt x="98" y="57"/>
                      </a:lnTo>
                      <a:lnTo>
                        <a:pt x="101" y="60"/>
                      </a:lnTo>
                      <a:lnTo>
                        <a:pt x="106" y="62"/>
                      </a:lnTo>
                      <a:lnTo>
                        <a:pt x="110" y="63"/>
                      </a:lnTo>
                      <a:lnTo>
                        <a:pt x="116" y="63"/>
                      </a:lnTo>
                      <a:lnTo>
                        <a:pt x="127" y="63"/>
                      </a:lnTo>
                      <a:lnTo>
                        <a:pt x="138" y="62"/>
                      </a:lnTo>
                      <a:lnTo>
                        <a:pt x="145" y="59"/>
                      </a:lnTo>
                      <a:lnTo>
                        <a:pt x="151" y="56"/>
                      </a:lnTo>
                      <a:lnTo>
                        <a:pt x="160" y="51"/>
                      </a:lnTo>
                      <a:lnTo>
                        <a:pt x="162" y="48"/>
                      </a:lnTo>
                      <a:lnTo>
                        <a:pt x="246" y="71"/>
                      </a:lnTo>
                      <a:lnTo>
                        <a:pt x="251" y="77"/>
                      </a:lnTo>
                      <a:lnTo>
                        <a:pt x="261" y="89"/>
                      </a:lnTo>
                      <a:lnTo>
                        <a:pt x="267" y="98"/>
                      </a:lnTo>
                      <a:lnTo>
                        <a:pt x="272" y="107"/>
                      </a:lnTo>
                      <a:lnTo>
                        <a:pt x="275" y="117"/>
                      </a:lnTo>
                      <a:lnTo>
                        <a:pt x="276" y="130"/>
                      </a:lnTo>
                      <a:lnTo>
                        <a:pt x="280" y="181"/>
                      </a:lnTo>
                      <a:lnTo>
                        <a:pt x="281" y="210"/>
                      </a:lnTo>
                      <a:lnTo>
                        <a:pt x="338" y="220"/>
                      </a:lnTo>
                      <a:lnTo>
                        <a:pt x="358" y="287"/>
                      </a:lnTo>
                      <a:lnTo>
                        <a:pt x="326" y="294"/>
                      </a:lnTo>
                      <a:lnTo>
                        <a:pt x="308" y="279"/>
                      </a:lnTo>
                      <a:lnTo>
                        <a:pt x="281" y="267"/>
                      </a:lnTo>
                      <a:lnTo>
                        <a:pt x="281" y="274"/>
                      </a:lnTo>
                      <a:lnTo>
                        <a:pt x="281" y="291"/>
                      </a:lnTo>
                      <a:lnTo>
                        <a:pt x="283" y="299"/>
                      </a:lnTo>
                      <a:lnTo>
                        <a:pt x="284" y="308"/>
                      </a:lnTo>
                      <a:lnTo>
                        <a:pt x="287" y="314"/>
                      </a:lnTo>
                      <a:lnTo>
                        <a:pt x="290" y="315"/>
                      </a:lnTo>
                      <a:lnTo>
                        <a:pt x="292" y="317"/>
                      </a:lnTo>
                      <a:lnTo>
                        <a:pt x="302" y="318"/>
                      </a:lnTo>
                      <a:lnTo>
                        <a:pt x="305" y="320"/>
                      </a:lnTo>
                      <a:lnTo>
                        <a:pt x="308" y="323"/>
                      </a:lnTo>
                      <a:lnTo>
                        <a:pt x="310" y="326"/>
                      </a:lnTo>
                      <a:lnTo>
                        <a:pt x="311" y="332"/>
                      </a:lnTo>
                      <a:lnTo>
                        <a:pt x="311" y="351"/>
                      </a:lnTo>
                      <a:lnTo>
                        <a:pt x="311" y="364"/>
                      </a:lnTo>
                      <a:lnTo>
                        <a:pt x="308" y="373"/>
                      </a:lnTo>
                      <a:lnTo>
                        <a:pt x="305" y="380"/>
                      </a:lnTo>
                      <a:lnTo>
                        <a:pt x="302" y="385"/>
                      </a:lnTo>
                      <a:lnTo>
                        <a:pt x="295" y="392"/>
                      </a:lnTo>
                      <a:lnTo>
                        <a:pt x="292" y="394"/>
                      </a:lnTo>
                      <a:lnTo>
                        <a:pt x="292" y="424"/>
                      </a:lnTo>
                      <a:lnTo>
                        <a:pt x="261" y="42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43" name="Freeform 29"/>
                <p:cNvSpPr>
                  <a:spLocks/>
                </p:cNvSpPr>
                <p:nvPr/>
              </p:nvSpPr>
              <p:spPr bwMode="auto">
                <a:xfrm>
                  <a:off x="7078739" y="845896"/>
                  <a:ext cx="1177596" cy="1011131"/>
                </a:xfrm>
                <a:custGeom>
                  <a:avLst/>
                  <a:gdLst/>
                  <a:ahLst/>
                  <a:cxnLst>
                    <a:cxn ang="0">
                      <a:pos x="292" y="732"/>
                    </a:cxn>
                    <a:cxn ang="0">
                      <a:pos x="295" y="509"/>
                    </a:cxn>
                    <a:cxn ang="0">
                      <a:pos x="230" y="379"/>
                    </a:cxn>
                    <a:cxn ang="0">
                      <a:pos x="62" y="269"/>
                    </a:cxn>
                    <a:cxn ang="0">
                      <a:pos x="0" y="192"/>
                    </a:cxn>
                    <a:cxn ang="0">
                      <a:pos x="4" y="169"/>
                    </a:cxn>
                    <a:cxn ang="0">
                      <a:pos x="17" y="149"/>
                    </a:cxn>
                    <a:cxn ang="0">
                      <a:pos x="31" y="145"/>
                    </a:cxn>
                    <a:cxn ang="0">
                      <a:pos x="100" y="134"/>
                    </a:cxn>
                    <a:cxn ang="0">
                      <a:pos x="183" y="83"/>
                    </a:cxn>
                    <a:cxn ang="0">
                      <a:pos x="219" y="53"/>
                    </a:cxn>
                    <a:cxn ang="0">
                      <a:pos x="247" y="39"/>
                    </a:cxn>
                    <a:cxn ang="0">
                      <a:pos x="280" y="36"/>
                    </a:cxn>
                    <a:cxn ang="0">
                      <a:pos x="334" y="27"/>
                    </a:cxn>
                    <a:cxn ang="0">
                      <a:pos x="372" y="45"/>
                    </a:cxn>
                    <a:cxn ang="0">
                      <a:pos x="402" y="65"/>
                    </a:cxn>
                    <a:cxn ang="0">
                      <a:pos x="437" y="59"/>
                    </a:cxn>
                    <a:cxn ang="0">
                      <a:pos x="456" y="45"/>
                    </a:cxn>
                    <a:cxn ang="0">
                      <a:pos x="484" y="30"/>
                    </a:cxn>
                    <a:cxn ang="0">
                      <a:pos x="541" y="20"/>
                    </a:cxn>
                    <a:cxn ang="0">
                      <a:pos x="625" y="3"/>
                    </a:cxn>
                    <a:cxn ang="0">
                      <a:pos x="671" y="0"/>
                    </a:cxn>
                    <a:cxn ang="0">
                      <a:pos x="698" y="5"/>
                    </a:cxn>
                    <a:cxn ang="0">
                      <a:pos x="705" y="15"/>
                    </a:cxn>
                    <a:cxn ang="0">
                      <a:pos x="704" y="35"/>
                    </a:cxn>
                    <a:cxn ang="0">
                      <a:pos x="712" y="63"/>
                    </a:cxn>
                    <a:cxn ang="0">
                      <a:pos x="754" y="128"/>
                    </a:cxn>
                    <a:cxn ang="0">
                      <a:pos x="784" y="195"/>
                    </a:cxn>
                    <a:cxn ang="0">
                      <a:pos x="787" y="223"/>
                    </a:cxn>
                    <a:cxn ang="0">
                      <a:pos x="779" y="232"/>
                    </a:cxn>
                    <a:cxn ang="0">
                      <a:pos x="751" y="235"/>
                    </a:cxn>
                    <a:cxn ang="0">
                      <a:pos x="739" y="258"/>
                    </a:cxn>
                    <a:cxn ang="0">
                      <a:pos x="736" y="471"/>
                    </a:cxn>
                    <a:cxn ang="0">
                      <a:pos x="736" y="551"/>
                    </a:cxn>
                    <a:cxn ang="0">
                      <a:pos x="727" y="595"/>
                    </a:cxn>
                    <a:cxn ang="0">
                      <a:pos x="713" y="605"/>
                    </a:cxn>
                    <a:cxn ang="0">
                      <a:pos x="650" y="617"/>
                    </a:cxn>
                    <a:cxn ang="0">
                      <a:pos x="618" y="635"/>
                    </a:cxn>
                    <a:cxn ang="0">
                      <a:pos x="576" y="664"/>
                    </a:cxn>
                    <a:cxn ang="0">
                      <a:pos x="544" y="685"/>
                    </a:cxn>
                    <a:cxn ang="0">
                      <a:pos x="529" y="712"/>
                    </a:cxn>
                    <a:cxn ang="0">
                      <a:pos x="508" y="717"/>
                    </a:cxn>
                    <a:cxn ang="0">
                      <a:pos x="490" y="746"/>
                    </a:cxn>
                    <a:cxn ang="0">
                      <a:pos x="465" y="795"/>
                    </a:cxn>
                    <a:cxn ang="0">
                      <a:pos x="461" y="863"/>
                    </a:cxn>
                    <a:cxn ang="0">
                      <a:pos x="459" y="895"/>
                    </a:cxn>
                    <a:cxn ang="0">
                      <a:pos x="434" y="900"/>
                    </a:cxn>
                    <a:cxn ang="0">
                      <a:pos x="384" y="900"/>
                    </a:cxn>
                  </a:cxnLst>
                  <a:rect l="0" t="0" r="r" b="b"/>
                  <a:pathLst>
                    <a:path w="787" h="901">
                      <a:moveTo>
                        <a:pt x="369" y="850"/>
                      </a:moveTo>
                      <a:lnTo>
                        <a:pt x="330" y="782"/>
                      </a:lnTo>
                      <a:lnTo>
                        <a:pt x="292" y="732"/>
                      </a:lnTo>
                      <a:lnTo>
                        <a:pt x="292" y="648"/>
                      </a:lnTo>
                      <a:lnTo>
                        <a:pt x="295" y="568"/>
                      </a:lnTo>
                      <a:lnTo>
                        <a:pt x="295" y="509"/>
                      </a:lnTo>
                      <a:lnTo>
                        <a:pt x="257" y="536"/>
                      </a:lnTo>
                      <a:lnTo>
                        <a:pt x="257" y="479"/>
                      </a:lnTo>
                      <a:lnTo>
                        <a:pt x="230" y="379"/>
                      </a:lnTo>
                      <a:lnTo>
                        <a:pt x="200" y="318"/>
                      </a:lnTo>
                      <a:lnTo>
                        <a:pt x="127" y="302"/>
                      </a:lnTo>
                      <a:lnTo>
                        <a:pt x="62" y="269"/>
                      </a:lnTo>
                      <a:lnTo>
                        <a:pt x="23" y="242"/>
                      </a:lnTo>
                      <a:lnTo>
                        <a:pt x="62" y="229"/>
                      </a:lnTo>
                      <a:lnTo>
                        <a:pt x="0" y="192"/>
                      </a:lnTo>
                      <a:lnTo>
                        <a:pt x="0" y="184"/>
                      </a:lnTo>
                      <a:lnTo>
                        <a:pt x="2" y="177"/>
                      </a:lnTo>
                      <a:lnTo>
                        <a:pt x="4" y="169"/>
                      </a:lnTo>
                      <a:lnTo>
                        <a:pt x="8" y="160"/>
                      </a:lnTo>
                      <a:lnTo>
                        <a:pt x="13" y="152"/>
                      </a:lnTo>
                      <a:lnTo>
                        <a:pt x="17" y="149"/>
                      </a:lnTo>
                      <a:lnTo>
                        <a:pt x="22" y="148"/>
                      </a:lnTo>
                      <a:lnTo>
                        <a:pt x="26" y="146"/>
                      </a:lnTo>
                      <a:lnTo>
                        <a:pt x="31" y="145"/>
                      </a:lnTo>
                      <a:lnTo>
                        <a:pt x="44" y="145"/>
                      </a:lnTo>
                      <a:lnTo>
                        <a:pt x="62" y="142"/>
                      </a:lnTo>
                      <a:lnTo>
                        <a:pt x="100" y="134"/>
                      </a:lnTo>
                      <a:lnTo>
                        <a:pt x="145" y="122"/>
                      </a:lnTo>
                      <a:lnTo>
                        <a:pt x="167" y="101"/>
                      </a:lnTo>
                      <a:lnTo>
                        <a:pt x="183" y="83"/>
                      </a:lnTo>
                      <a:lnTo>
                        <a:pt x="195" y="72"/>
                      </a:lnTo>
                      <a:lnTo>
                        <a:pt x="206" y="63"/>
                      </a:lnTo>
                      <a:lnTo>
                        <a:pt x="219" y="53"/>
                      </a:lnTo>
                      <a:lnTo>
                        <a:pt x="227" y="47"/>
                      </a:lnTo>
                      <a:lnTo>
                        <a:pt x="236" y="42"/>
                      </a:lnTo>
                      <a:lnTo>
                        <a:pt x="247" y="39"/>
                      </a:lnTo>
                      <a:lnTo>
                        <a:pt x="257" y="38"/>
                      </a:lnTo>
                      <a:lnTo>
                        <a:pt x="268" y="38"/>
                      </a:lnTo>
                      <a:lnTo>
                        <a:pt x="280" y="36"/>
                      </a:lnTo>
                      <a:lnTo>
                        <a:pt x="299" y="32"/>
                      </a:lnTo>
                      <a:lnTo>
                        <a:pt x="318" y="29"/>
                      </a:lnTo>
                      <a:lnTo>
                        <a:pt x="334" y="27"/>
                      </a:lnTo>
                      <a:lnTo>
                        <a:pt x="342" y="29"/>
                      </a:lnTo>
                      <a:lnTo>
                        <a:pt x="351" y="33"/>
                      </a:lnTo>
                      <a:lnTo>
                        <a:pt x="372" y="45"/>
                      </a:lnTo>
                      <a:lnTo>
                        <a:pt x="390" y="59"/>
                      </a:lnTo>
                      <a:lnTo>
                        <a:pt x="398" y="63"/>
                      </a:lnTo>
                      <a:lnTo>
                        <a:pt x="402" y="65"/>
                      </a:lnTo>
                      <a:lnTo>
                        <a:pt x="414" y="63"/>
                      </a:lnTo>
                      <a:lnTo>
                        <a:pt x="429" y="62"/>
                      </a:lnTo>
                      <a:lnTo>
                        <a:pt x="437" y="59"/>
                      </a:lnTo>
                      <a:lnTo>
                        <a:pt x="444" y="56"/>
                      </a:lnTo>
                      <a:lnTo>
                        <a:pt x="452" y="51"/>
                      </a:lnTo>
                      <a:lnTo>
                        <a:pt x="456" y="45"/>
                      </a:lnTo>
                      <a:lnTo>
                        <a:pt x="462" y="41"/>
                      </a:lnTo>
                      <a:lnTo>
                        <a:pt x="471" y="35"/>
                      </a:lnTo>
                      <a:lnTo>
                        <a:pt x="484" y="30"/>
                      </a:lnTo>
                      <a:lnTo>
                        <a:pt x="496" y="27"/>
                      </a:lnTo>
                      <a:lnTo>
                        <a:pt x="521" y="21"/>
                      </a:lnTo>
                      <a:lnTo>
                        <a:pt x="541" y="20"/>
                      </a:lnTo>
                      <a:lnTo>
                        <a:pt x="559" y="17"/>
                      </a:lnTo>
                      <a:lnTo>
                        <a:pt x="583" y="12"/>
                      </a:lnTo>
                      <a:lnTo>
                        <a:pt x="625" y="3"/>
                      </a:lnTo>
                      <a:lnTo>
                        <a:pt x="645" y="0"/>
                      </a:lnTo>
                      <a:lnTo>
                        <a:pt x="657" y="0"/>
                      </a:lnTo>
                      <a:lnTo>
                        <a:pt x="671" y="0"/>
                      </a:lnTo>
                      <a:lnTo>
                        <a:pt x="683" y="0"/>
                      </a:lnTo>
                      <a:lnTo>
                        <a:pt x="693" y="3"/>
                      </a:lnTo>
                      <a:lnTo>
                        <a:pt x="698" y="5"/>
                      </a:lnTo>
                      <a:lnTo>
                        <a:pt x="701" y="8"/>
                      </a:lnTo>
                      <a:lnTo>
                        <a:pt x="704" y="11"/>
                      </a:lnTo>
                      <a:lnTo>
                        <a:pt x="705" y="15"/>
                      </a:lnTo>
                      <a:lnTo>
                        <a:pt x="705" y="23"/>
                      </a:lnTo>
                      <a:lnTo>
                        <a:pt x="705" y="29"/>
                      </a:lnTo>
                      <a:lnTo>
                        <a:pt x="704" y="35"/>
                      </a:lnTo>
                      <a:lnTo>
                        <a:pt x="704" y="42"/>
                      </a:lnTo>
                      <a:lnTo>
                        <a:pt x="705" y="51"/>
                      </a:lnTo>
                      <a:lnTo>
                        <a:pt x="712" y="63"/>
                      </a:lnTo>
                      <a:lnTo>
                        <a:pt x="721" y="80"/>
                      </a:lnTo>
                      <a:lnTo>
                        <a:pt x="736" y="103"/>
                      </a:lnTo>
                      <a:lnTo>
                        <a:pt x="754" y="128"/>
                      </a:lnTo>
                      <a:lnTo>
                        <a:pt x="767" y="152"/>
                      </a:lnTo>
                      <a:lnTo>
                        <a:pt x="778" y="175"/>
                      </a:lnTo>
                      <a:lnTo>
                        <a:pt x="784" y="195"/>
                      </a:lnTo>
                      <a:lnTo>
                        <a:pt x="787" y="210"/>
                      </a:lnTo>
                      <a:lnTo>
                        <a:pt x="787" y="217"/>
                      </a:lnTo>
                      <a:lnTo>
                        <a:pt x="787" y="223"/>
                      </a:lnTo>
                      <a:lnTo>
                        <a:pt x="785" y="228"/>
                      </a:lnTo>
                      <a:lnTo>
                        <a:pt x="782" y="231"/>
                      </a:lnTo>
                      <a:lnTo>
                        <a:pt x="779" y="232"/>
                      </a:lnTo>
                      <a:lnTo>
                        <a:pt x="775" y="234"/>
                      </a:lnTo>
                      <a:lnTo>
                        <a:pt x="757" y="234"/>
                      </a:lnTo>
                      <a:lnTo>
                        <a:pt x="751" y="235"/>
                      </a:lnTo>
                      <a:lnTo>
                        <a:pt x="745" y="238"/>
                      </a:lnTo>
                      <a:lnTo>
                        <a:pt x="742" y="246"/>
                      </a:lnTo>
                      <a:lnTo>
                        <a:pt x="739" y="258"/>
                      </a:lnTo>
                      <a:lnTo>
                        <a:pt x="737" y="275"/>
                      </a:lnTo>
                      <a:lnTo>
                        <a:pt x="736" y="299"/>
                      </a:lnTo>
                      <a:lnTo>
                        <a:pt x="736" y="471"/>
                      </a:lnTo>
                      <a:lnTo>
                        <a:pt x="737" y="507"/>
                      </a:lnTo>
                      <a:lnTo>
                        <a:pt x="737" y="530"/>
                      </a:lnTo>
                      <a:lnTo>
                        <a:pt x="736" y="551"/>
                      </a:lnTo>
                      <a:lnTo>
                        <a:pt x="734" y="571"/>
                      </a:lnTo>
                      <a:lnTo>
                        <a:pt x="730" y="589"/>
                      </a:lnTo>
                      <a:lnTo>
                        <a:pt x="727" y="595"/>
                      </a:lnTo>
                      <a:lnTo>
                        <a:pt x="724" y="599"/>
                      </a:lnTo>
                      <a:lnTo>
                        <a:pt x="719" y="604"/>
                      </a:lnTo>
                      <a:lnTo>
                        <a:pt x="713" y="605"/>
                      </a:lnTo>
                      <a:lnTo>
                        <a:pt x="689" y="608"/>
                      </a:lnTo>
                      <a:lnTo>
                        <a:pt x="662" y="613"/>
                      </a:lnTo>
                      <a:lnTo>
                        <a:pt x="650" y="617"/>
                      </a:lnTo>
                      <a:lnTo>
                        <a:pt x="638" y="622"/>
                      </a:lnTo>
                      <a:lnTo>
                        <a:pt x="627" y="628"/>
                      </a:lnTo>
                      <a:lnTo>
                        <a:pt x="618" y="635"/>
                      </a:lnTo>
                      <a:lnTo>
                        <a:pt x="607" y="645"/>
                      </a:lnTo>
                      <a:lnTo>
                        <a:pt x="597" y="651"/>
                      </a:lnTo>
                      <a:lnTo>
                        <a:pt x="576" y="664"/>
                      </a:lnTo>
                      <a:lnTo>
                        <a:pt x="556" y="675"/>
                      </a:lnTo>
                      <a:lnTo>
                        <a:pt x="548" y="681"/>
                      </a:lnTo>
                      <a:lnTo>
                        <a:pt x="544" y="685"/>
                      </a:lnTo>
                      <a:lnTo>
                        <a:pt x="536" y="705"/>
                      </a:lnTo>
                      <a:lnTo>
                        <a:pt x="533" y="712"/>
                      </a:lnTo>
                      <a:lnTo>
                        <a:pt x="529" y="712"/>
                      </a:lnTo>
                      <a:lnTo>
                        <a:pt x="518" y="712"/>
                      </a:lnTo>
                      <a:lnTo>
                        <a:pt x="512" y="714"/>
                      </a:lnTo>
                      <a:lnTo>
                        <a:pt x="508" y="717"/>
                      </a:lnTo>
                      <a:lnTo>
                        <a:pt x="502" y="722"/>
                      </a:lnTo>
                      <a:lnTo>
                        <a:pt x="499" y="728"/>
                      </a:lnTo>
                      <a:lnTo>
                        <a:pt x="490" y="746"/>
                      </a:lnTo>
                      <a:lnTo>
                        <a:pt x="476" y="770"/>
                      </a:lnTo>
                      <a:lnTo>
                        <a:pt x="470" y="782"/>
                      </a:lnTo>
                      <a:lnTo>
                        <a:pt x="465" y="795"/>
                      </a:lnTo>
                      <a:lnTo>
                        <a:pt x="461" y="808"/>
                      </a:lnTo>
                      <a:lnTo>
                        <a:pt x="461" y="820"/>
                      </a:lnTo>
                      <a:lnTo>
                        <a:pt x="461" y="863"/>
                      </a:lnTo>
                      <a:lnTo>
                        <a:pt x="462" y="880"/>
                      </a:lnTo>
                      <a:lnTo>
                        <a:pt x="461" y="892"/>
                      </a:lnTo>
                      <a:lnTo>
                        <a:pt x="459" y="895"/>
                      </a:lnTo>
                      <a:lnTo>
                        <a:pt x="456" y="897"/>
                      </a:lnTo>
                      <a:lnTo>
                        <a:pt x="447" y="898"/>
                      </a:lnTo>
                      <a:lnTo>
                        <a:pt x="434" y="900"/>
                      </a:lnTo>
                      <a:lnTo>
                        <a:pt x="420" y="901"/>
                      </a:lnTo>
                      <a:lnTo>
                        <a:pt x="394" y="901"/>
                      </a:lnTo>
                      <a:lnTo>
                        <a:pt x="384" y="900"/>
                      </a:lnTo>
                      <a:lnTo>
                        <a:pt x="369" y="85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3286679" y="2804360"/>
                <a:ext cx="1395237" cy="747956"/>
                <a:chOff x="3173371" y="2970282"/>
                <a:chExt cx="1762653" cy="944920"/>
              </a:xfrm>
              <a:grpFill/>
              <a:effectLst/>
            </p:grpSpPr>
            <p:sp>
              <p:nvSpPr>
                <p:cNvPr id="30730" name="Freeform 16"/>
                <p:cNvSpPr>
                  <a:spLocks/>
                </p:cNvSpPr>
                <p:nvPr/>
              </p:nvSpPr>
              <p:spPr bwMode="auto">
                <a:xfrm>
                  <a:off x="3445699" y="2970282"/>
                  <a:ext cx="204995" cy="170579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80" y="10"/>
                    </a:cxn>
                    <a:cxn ang="0">
                      <a:pos x="42" y="30"/>
                    </a:cxn>
                    <a:cxn ang="0">
                      <a:pos x="18" y="60"/>
                    </a:cxn>
                    <a:cxn ang="0">
                      <a:pos x="15" y="62"/>
                    </a:cxn>
                    <a:cxn ang="0">
                      <a:pos x="9" y="66"/>
                    </a:cxn>
                    <a:cxn ang="0">
                      <a:pos x="3" y="72"/>
                    </a:cxn>
                    <a:cxn ang="0">
                      <a:pos x="0" y="75"/>
                    </a:cxn>
                    <a:cxn ang="0">
                      <a:pos x="0" y="80"/>
                    </a:cxn>
                    <a:cxn ang="0">
                      <a:pos x="0" y="86"/>
                    </a:cxn>
                    <a:cxn ang="0">
                      <a:pos x="3" y="95"/>
                    </a:cxn>
                    <a:cxn ang="0">
                      <a:pos x="10" y="115"/>
                    </a:cxn>
                    <a:cxn ang="0">
                      <a:pos x="22" y="142"/>
                    </a:cxn>
                    <a:cxn ang="0">
                      <a:pos x="60" y="152"/>
                    </a:cxn>
                    <a:cxn ang="0">
                      <a:pos x="102" y="107"/>
                    </a:cxn>
                    <a:cxn ang="0">
                      <a:pos x="110" y="104"/>
                    </a:cxn>
                    <a:cxn ang="0">
                      <a:pos x="116" y="99"/>
                    </a:cxn>
                    <a:cxn ang="0">
                      <a:pos x="123" y="95"/>
                    </a:cxn>
                    <a:cxn ang="0">
                      <a:pos x="129" y="89"/>
                    </a:cxn>
                    <a:cxn ang="0">
                      <a:pos x="135" y="81"/>
                    </a:cxn>
                    <a:cxn ang="0">
                      <a:pos x="135" y="77"/>
                    </a:cxn>
                    <a:cxn ang="0">
                      <a:pos x="137" y="74"/>
                    </a:cxn>
                    <a:cxn ang="0">
                      <a:pos x="135" y="69"/>
                    </a:cxn>
                    <a:cxn ang="0">
                      <a:pos x="132" y="65"/>
                    </a:cxn>
                    <a:cxn ang="0">
                      <a:pos x="128" y="56"/>
                    </a:cxn>
                    <a:cxn ang="0">
                      <a:pos x="125" y="45"/>
                    </a:cxn>
                    <a:cxn ang="0">
                      <a:pos x="122" y="35"/>
                    </a:cxn>
                    <a:cxn ang="0">
                      <a:pos x="120" y="24"/>
                    </a:cxn>
                    <a:cxn ang="0">
                      <a:pos x="117" y="6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37" h="152">
                      <a:moveTo>
                        <a:pt x="117" y="0"/>
                      </a:moveTo>
                      <a:lnTo>
                        <a:pt x="80" y="10"/>
                      </a:lnTo>
                      <a:lnTo>
                        <a:pt x="42" y="30"/>
                      </a:lnTo>
                      <a:lnTo>
                        <a:pt x="18" y="60"/>
                      </a:lnTo>
                      <a:lnTo>
                        <a:pt x="15" y="62"/>
                      </a:lnTo>
                      <a:lnTo>
                        <a:pt x="9" y="66"/>
                      </a:lnTo>
                      <a:lnTo>
                        <a:pt x="3" y="72"/>
                      </a:lnTo>
                      <a:lnTo>
                        <a:pt x="0" y="75"/>
                      </a:lnTo>
                      <a:lnTo>
                        <a:pt x="0" y="80"/>
                      </a:lnTo>
                      <a:lnTo>
                        <a:pt x="0" y="86"/>
                      </a:lnTo>
                      <a:lnTo>
                        <a:pt x="3" y="95"/>
                      </a:lnTo>
                      <a:lnTo>
                        <a:pt x="10" y="115"/>
                      </a:lnTo>
                      <a:lnTo>
                        <a:pt x="22" y="142"/>
                      </a:lnTo>
                      <a:lnTo>
                        <a:pt x="60" y="152"/>
                      </a:lnTo>
                      <a:lnTo>
                        <a:pt x="102" y="107"/>
                      </a:lnTo>
                      <a:lnTo>
                        <a:pt x="110" y="104"/>
                      </a:lnTo>
                      <a:lnTo>
                        <a:pt x="116" y="99"/>
                      </a:lnTo>
                      <a:lnTo>
                        <a:pt x="123" y="95"/>
                      </a:lnTo>
                      <a:lnTo>
                        <a:pt x="129" y="89"/>
                      </a:lnTo>
                      <a:lnTo>
                        <a:pt x="135" y="81"/>
                      </a:lnTo>
                      <a:lnTo>
                        <a:pt x="135" y="77"/>
                      </a:lnTo>
                      <a:lnTo>
                        <a:pt x="137" y="74"/>
                      </a:lnTo>
                      <a:lnTo>
                        <a:pt x="135" y="69"/>
                      </a:lnTo>
                      <a:lnTo>
                        <a:pt x="132" y="65"/>
                      </a:lnTo>
                      <a:lnTo>
                        <a:pt x="128" y="56"/>
                      </a:lnTo>
                      <a:lnTo>
                        <a:pt x="125" y="45"/>
                      </a:lnTo>
                      <a:lnTo>
                        <a:pt x="122" y="35"/>
                      </a:lnTo>
                      <a:lnTo>
                        <a:pt x="120" y="24"/>
                      </a:lnTo>
                      <a:lnTo>
                        <a:pt x="117" y="6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2" name="Freeform 18"/>
                <p:cNvSpPr>
                  <a:spLocks/>
                </p:cNvSpPr>
                <p:nvPr/>
              </p:nvSpPr>
              <p:spPr bwMode="auto">
                <a:xfrm>
                  <a:off x="3173371" y="3020782"/>
                  <a:ext cx="197513" cy="142523"/>
                </a:xfrm>
                <a:custGeom>
                  <a:avLst/>
                  <a:gdLst/>
                  <a:ahLst/>
                  <a:cxnLst>
                    <a:cxn ang="0">
                      <a:pos x="85" y="119"/>
                    </a:cxn>
                    <a:cxn ang="0">
                      <a:pos x="70" y="89"/>
                    </a:cxn>
                    <a:cxn ang="0">
                      <a:pos x="43" y="50"/>
                    </a:cxn>
                    <a:cxn ang="0">
                      <a:pos x="0" y="8"/>
                    </a:cxn>
                    <a:cxn ang="0">
                      <a:pos x="32" y="0"/>
                    </a:cxn>
                    <a:cxn ang="0">
                      <a:pos x="74" y="20"/>
                    </a:cxn>
                    <a:cxn ang="0">
                      <a:pos x="100" y="74"/>
                    </a:cxn>
                    <a:cxn ang="0">
                      <a:pos x="108" y="82"/>
                    </a:cxn>
                    <a:cxn ang="0">
                      <a:pos x="123" y="100"/>
                    </a:cxn>
                    <a:cxn ang="0">
                      <a:pos x="129" y="110"/>
                    </a:cxn>
                    <a:cxn ang="0">
                      <a:pos x="132" y="118"/>
                    </a:cxn>
                    <a:cxn ang="0">
                      <a:pos x="132" y="122"/>
                    </a:cxn>
                    <a:cxn ang="0">
                      <a:pos x="130" y="125"/>
                    </a:cxn>
                    <a:cxn ang="0">
                      <a:pos x="127" y="127"/>
                    </a:cxn>
                    <a:cxn ang="0">
                      <a:pos x="124" y="127"/>
                    </a:cxn>
                    <a:cxn ang="0">
                      <a:pos x="106" y="125"/>
                    </a:cxn>
                    <a:cxn ang="0">
                      <a:pos x="94" y="124"/>
                    </a:cxn>
                    <a:cxn ang="0">
                      <a:pos x="88" y="121"/>
                    </a:cxn>
                    <a:cxn ang="0">
                      <a:pos x="85" y="119"/>
                    </a:cxn>
                  </a:cxnLst>
                  <a:rect l="0" t="0" r="r" b="b"/>
                  <a:pathLst>
                    <a:path w="132" h="127">
                      <a:moveTo>
                        <a:pt x="85" y="119"/>
                      </a:moveTo>
                      <a:lnTo>
                        <a:pt x="70" y="89"/>
                      </a:lnTo>
                      <a:lnTo>
                        <a:pt x="43" y="50"/>
                      </a:lnTo>
                      <a:lnTo>
                        <a:pt x="0" y="8"/>
                      </a:lnTo>
                      <a:lnTo>
                        <a:pt x="32" y="0"/>
                      </a:lnTo>
                      <a:lnTo>
                        <a:pt x="74" y="20"/>
                      </a:lnTo>
                      <a:lnTo>
                        <a:pt x="100" y="74"/>
                      </a:lnTo>
                      <a:lnTo>
                        <a:pt x="108" y="82"/>
                      </a:lnTo>
                      <a:lnTo>
                        <a:pt x="123" y="100"/>
                      </a:lnTo>
                      <a:lnTo>
                        <a:pt x="129" y="110"/>
                      </a:lnTo>
                      <a:lnTo>
                        <a:pt x="132" y="118"/>
                      </a:lnTo>
                      <a:lnTo>
                        <a:pt x="132" y="122"/>
                      </a:lnTo>
                      <a:lnTo>
                        <a:pt x="130" y="125"/>
                      </a:lnTo>
                      <a:lnTo>
                        <a:pt x="127" y="127"/>
                      </a:lnTo>
                      <a:lnTo>
                        <a:pt x="124" y="127"/>
                      </a:lnTo>
                      <a:lnTo>
                        <a:pt x="106" y="125"/>
                      </a:lnTo>
                      <a:lnTo>
                        <a:pt x="94" y="124"/>
                      </a:lnTo>
                      <a:lnTo>
                        <a:pt x="88" y="121"/>
                      </a:lnTo>
                      <a:lnTo>
                        <a:pt x="85" y="119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38100" dir="2700000" algn="tl" rotWithShape="0">
                    <a:prstClr val="black">
                      <a:alpha val="29000"/>
                    </a:prstClr>
                  </a:outerShdw>
                </a:effectLst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3" name="Freeform 19"/>
                <p:cNvSpPr>
                  <a:spLocks/>
                </p:cNvSpPr>
                <p:nvPr/>
              </p:nvSpPr>
              <p:spPr bwMode="auto">
                <a:xfrm>
                  <a:off x="3403802" y="3176772"/>
                  <a:ext cx="149631" cy="63968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0"/>
                    </a:cxn>
                    <a:cxn ang="0">
                      <a:pos x="38" y="15"/>
                    </a:cxn>
                    <a:cxn ang="0">
                      <a:pos x="100" y="35"/>
                    </a:cxn>
                    <a:cxn ang="0">
                      <a:pos x="73" y="53"/>
                    </a:cxn>
                    <a:cxn ang="0">
                      <a:pos x="28" y="57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100" h="57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38" y="15"/>
                      </a:lnTo>
                      <a:lnTo>
                        <a:pt x="100" y="35"/>
                      </a:lnTo>
                      <a:lnTo>
                        <a:pt x="73" y="53"/>
                      </a:lnTo>
                      <a:lnTo>
                        <a:pt x="28" y="57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4" name="Freeform 20"/>
                <p:cNvSpPr>
                  <a:spLocks/>
                </p:cNvSpPr>
                <p:nvPr/>
              </p:nvSpPr>
              <p:spPr bwMode="auto">
                <a:xfrm>
                  <a:off x="3610293" y="3047715"/>
                  <a:ext cx="133172" cy="123446"/>
                </a:xfrm>
                <a:custGeom>
                  <a:avLst/>
                  <a:gdLst/>
                  <a:ahLst/>
                  <a:cxnLst>
                    <a:cxn ang="0">
                      <a:pos x="65" y="110"/>
                    </a:cxn>
                    <a:cxn ang="0">
                      <a:pos x="22" y="91"/>
                    </a:cxn>
                    <a:cxn ang="0">
                      <a:pos x="0" y="83"/>
                    </a:cxn>
                    <a:cxn ang="0">
                      <a:pos x="22" y="46"/>
                    </a:cxn>
                    <a:cxn ang="0">
                      <a:pos x="65" y="0"/>
                    </a:cxn>
                    <a:cxn ang="0">
                      <a:pos x="89" y="41"/>
                    </a:cxn>
                    <a:cxn ang="0">
                      <a:pos x="77" y="58"/>
                    </a:cxn>
                    <a:cxn ang="0">
                      <a:pos x="65" y="110"/>
                    </a:cxn>
                  </a:cxnLst>
                  <a:rect l="0" t="0" r="r" b="b"/>
                  <a:pathLst>
                    <a:path w="89" h="110">
                      <a:moveTo>
                        <a:pt x="65" y="110"/>
                      </a:moveTo>
                      <a:lnTo>
                        <a:pt x="22" y="91"/>
                      </a:lnTo>
                      <a:lnTo>
                        <a:pt x="0" y="83"/>
                      </a:lnTo>
                      <a:lnTo>
                        <a:pt x="22" y="46"/>
                      </a:lnTo>
                      <a:lnTo>
                        <a:pt x="65" y="0"/>
                      </a:lnTo>
                      <a:lnTo>
                        <a:pt x="89" y="41"/>
                      </a:lnTo>
                      <a:lnTo>
                        <a:pt x="77" y="58"/>
                      </a:lnTo>
                      <a:lnTo>
                        <a:pt x="65" y="11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38100" dir="2700000" algn="tl" rotWithShape="0">
                    <a:prstClr val="black">
                      <a:alpha val="29000"/>
                    </a:prstClr>
                  </a:outerShdw>
                </a:effectLst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5" name="Freeform 21"/>
                <p:cNvSpPr>
                  <a:spLocks/>
                </p:cNvSpPr>
                <p:nvPr/>
              </p:nvSpPr>
              <p:spPr bwMode="auto">
                <a:xfrm>
                  <a:off x="3894592" y="3089239"/>
                  <a:ext cx="408493" cy="154868"/>
                </a:xfrm>
                <a:custGeom>
                  <a:avLst/>
                  <a:gdLst/>
                  <a:ahLst/>
                  <a:cxnLst>
                    <a:cxn ang="0">
                      <a:pos x="86" y="66"/>
                    </a:cxn>
                    <a:cxn ang="0">
                      <a:pos x="81" y="43"/>
                    </a:cxn>
                    <a:cxn ang="0">
                      <a:pos x="68" y="40"/>
                    </a:cxn>
                    <a:cxn ang="0">
                      <a:pos x="38" y="34"/>
                    </a:cxn>
                    <a:cxn ang="0">
                      <a:pos x="23" y="30"/>
                    </a:cxn>
                    <a:cxn ang="0">
                      <a:pos x="9" y="24"/>
                    </a:cxn>
                    <a:cxn ang="0">
                      <a:pos x="4" y="21"/>
                    </a:cxn>
                    <a:cxn ang="0">
                      <a:pos x="1" y="16"/>
                    </a:cxn>
                    <a:cxn ang="0">
                      <a:pos x="0" y="13"/>
                    </a:cxn>
                    <a:cxn ang="0">
                      <a:pos x="1" y="9"/>
                    </a:cxn>
                    <a:cxn ang="0">
                      <a:pos x="4" y="4"/>
                    </a:cxn>
                    <a:cxn ang="0">
                      <a:pos x="9" y="3"/>
                    </a:cxn>
                    <a:cxn ang="0">
                      <a:pos x="14" y="1"/>
                    </a:cxn>
                    <a:cxn ang="0">
                      <a:pos x="18" y="0"/>
                    </a:cxn>
                    <a:cxn ang="0">
                      <a:pos x="32" y="0"/>
                    </a:cxn>
                    <a:cxn ang="0">
                      <a:pos x="44" y="3"/>
                    </a:cxn>
                    <a:cxn ang="0">
                      <a:pos x="68" y="9"/>
                    </a:cxn>
                    <a:cxn ang="0">
                      <a:pos x="78" y="13"/>
                    </a:cxn>
                    <a:cxn ang="0">
                      <a:pos x="140" y="9"/>
                    </a:cxn>
                    <a:cxn ang="0">
                      <a:pos x="163" y="43"/>
                    </a:cxn>
                    <a:cxn ang="0">
                      <a:pos x="208" y="43"/>
                    </a:cxn>
                    <a:cxn ang="0">
                      <a:pos x="223" y="89"/>
                    </a:cxn>
                    <a:cxn ang="0">
                      <a:pos x="273" y="116"/>
                    </a:cxn>
                    <a:cxn ang="0">
                      <a:pos x="269" y="122"/>
                    </a:cxn>
                    <a:cxn ang="0">
                      <a:pos x="261" y="128"/>
                    </a:cxn>
                    <a:cxn ang="0">
                      <a:pos x="252" y="134"/>
                    </a:cxn>
                    <a:cxn ang="0">
                      <a:pos x="240" y="138"/>
                    </a:cxn>
                    <a:cxn ang="0">
                      <a:pos x="232" y="138"/>
                    </a:cxn>
                    <a:cxn ang="0">
                      <a:pos x="225" y="138"/>
                    </a:cxn>
                    <a:cxn ang="0">
                      <a:pos x="217" y="137"/>
                    </a:cxn>
                    <a:cxn ang="0">
                      <a:pos x="208" y="134"/>
                    </a:cxn>
                    <a:cxn ang="0">
                      <a:pos x="199" y="129"/>
                    </a:cxn>
                    <a:cxn ang="0">
                      <a:pos x="190" y="123"/>
                    </a:cxn>
                    <a:cxn ang="0">
                      <a:pos x="174" y="111"/>
                    </a:cxn>
                    <a:cxn ang="0">
                      <a:pos x="166" y="105"/>
                    </a:cxn>
                    <a:cxn ang="0">
                      <a:pos x="164" y="102"/>
                    </a:cxn>
                    <a:cxn ang="0">
                      <a:pos x="166" y="101"/>
                    </a:cxn>
                    <a:cxn ang="0">
                      <a:pos x="172" y="102"/>
                    </a:cxn>
                    <a:cxn ang="0">
                      <a:pos x="186" y="108"/>
                    </a:cxn>
                    <a:cxn ang="0">
                      <a:pos x="158" y="135"/>
                    </a:cxn>
                    <a:cxn ang="0">
                      <a:pos x="128" y="113"/>
                    </a:cxn>
                    <a:cxn ang="0">
                      <a:pos x="94" y="96"/>
                    </a:cxn>
                    <a:cxn ang="0">
                      <a:pos x="74" y="108"/>
                    </a:cxn>
                    <a:cxn ang="0">
                      <a:pos x="63" y="78"/>
                    </a:cxn>
                    <a:cxn ang="0">
                      <a:pos x="86" y="66"/>
                    </a:cxn>
                  </a:cxnLst>
                  <a:rect l="0" t="0" r="r" b="b"/>
                  <a:pathLst>
                    <a:path w="273" h="138">
                      <a:moveTo>
                        <a:pt x="86" y="66"/>
                      </a:moveTo>
                      <a:lnTo>
                        <a:pt x="81" y="43"/>
                      </a:lnTo>
                      <a:lnTo>
                        <a:pt x="68" y="40"/>
                      </a:lnTo>
                      <a:lnTo>
                        <a:pt x="38" y="34"/>
                      </a:lnTo>
                      <a:lnTo>
                        <a:pt x="23" y="30"/>
                      </a:lnTo>
                      <a:lnTo>
                        <a:pt x="9" y="24"/>
                      </a:lnTo>
                      <a:lnTo>
                        <a:pt x="4" y="21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4" y="4"/>
                      </a:lnTo>
                      <a:lnTo>
                        <a:pt x="9" y="3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32" y="0"/>
                      </a:lnTo>
                      <a:lnTo>
                        <a:pt x="44" y="3"/>
                      </a:lnTo>
                      <a:lnTo>
                        <a:pt x="68" y="9"/>
                      </a:lnTo>
                      <a:lnTo>
                        <a:pt x="78" y="13"/>
                      </a:lnTo>
                      <a:lnTo>
                        <a:pt x="140" y="9"/>
                      </a:lnTo>
                      <a:lnTo>
                        <a:pt x="163" y="43"/>
                      </a:lnTo>
                      <a:lnTo>
                        <a:pt x="208" y="43"/>
                      </a:lnTo>
                      <a:lnTo>
                        <a:pt x="223" y="89"/>
                      </a:lnTo>
                      <a:lnTo>
                        <a:pt x="273" y="116"/>
                      </a:lnTo>
                      <a:lnTo>
                        <a:pt x="269" y="122"/>
                      </a:lnTo>
                      <a:lnTo>
                        <a:pt x="261" y="128"/>
                      </a:lnTo>
                      <a:lnTo>
                        <a:pt x="252" y="134"/>
                      </a:lnTo>
                      <a:lnTo>
                        <a:pt x="240" y="138"/>
                      </a:lnTo>
                      <a:lnTo>
                        <a:pt x="232" y="138"/>
                      </a:lnTo>
                      <a:lnTo>
                        <a:pt x="225" y="138"/>
                      </a:lnTo>
                      <a:lnTo>
                        <a:pt x="217" y="137"/>
                      </a:lnTo>
                      <a:lnTo>
                        <a:pt x="208" y="134"/>
                      </a:lnTo>
                      <a:lnTo>
                        <a:pt x="199" y="129"/>
                      </a:lnTo>
                      <a:lnTo>
                        <a:pt x="190" y="123"/>
                      </a:lnTo>
                      <a:lnTo>
                        <a:pt x="174" y="111"/>
                      </a:lnTo>
                      <a:lnTo>
                        <a:pt x="166" y="105"/>
                      </a:lnTo>
                      <a:lnTo>
                        <a:pt x="164" y="102"/>
                      </a:lnTo>
                      <a:lnTo>
                        <a:pt x="166" y="101"/>
                      </a:lnTo>
                      <a:lnTo>
                        <a:pt x="172" y="102"/>
                      </a:lnTo>
                      <a:lnTo>
                        <a:pt x="186" y="108"/>
                      </a:lnTo>
                      <a:lnTo>
                        <a:pt x="158" y="135"/>
                      </a:lnTo>
                      <a:lnTo>
                        <a:pt x="128" y="113"/>
                      </a:lnTo>
                      <a:lnTo>
                        <a:pt x="94" y="96"/>
                      </a:lnTo>
                      <a:lnTo>
                        <a:pt x="74" y="108"/>
                      </a:lnTo>
                      <a:lnTo>
                        <a:pt x="63" y="78"/>
                      </a:lnTo>
                      <a:lnTo>
                        <a:pt x="86" y="6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6" name="Freeform 22"/>
                <p:cNvSpPr>
                  <a:spLocks/>
                </p:cNvSpPr>
                <p:nvPr/>
              </p:nvSpPr>
              <p:spPr bwMode="auto">
                <a:xfrm>
                  <a:off x="3530988" y="3253085"/>
                  <a:ext cx="824467" cy="491538"/>
                </a:xfrm>
                <a:custGeom>
                  <a:avLst/>
                  <a:gdLst/>
                  <a:ahLst/>
                  <a:cxnLst>
                    <a:cxn ang="0">
                      <a:pos x="294" y="66"/>
                    </a:cxn>
                    <a:cxn ang="0">
                      <a:pos x="329" y="32"/>
                    </a:cxn>
                    <a:cxn ang="0">
                      <a:pos x="272" y="0"/>
                    </a:cxn>
                    <a:cxn ang="0">
                      <a:pos x="253" y="7"/>
                    </a:cxn>
                    <a:cxn ang="0">
                      <a:pos x="195" y="42"/>
                    </a:cxn>
                    <a:cxn ang="0">
                      <a:pos x="130" y="50"/>
                    </a:cxn>
                    <a:cxn ang="0">
                      <a:pos x="96" y="94"/>
                    </a:cxn>
                    <a:cxn ang="0">
                      <a:pos x="89" y="110"/>
                    </a:cxn>
                    <a:cxn ang="0">
                      <a:pos x="86" y="121"/>
                    </a:cxn>
                    <a:cxn ang="0">
                      <a:pos x="74" y="137"/>
                    </a:cxn>
                    <a:cxn ang="0">
                      <a:pos x="10" y="149"/>
                    </a:cxn>
                    <a:cxn ang="0">
                      <a:pos x="10" y="238"/>
                    </a:cxn>
                    <a:cxn ang="0">
                      <a:pos x="13" y="315"/>
                    </a:cxn>
                    <a:cxn ang="0">
                      <a:pos x="23" y="362"/>
                    </a:cxn>
                    <a:cxn ang="0">
                      <a:pos x="27" y="377"/>
                    </a:cxn>
                    <a:cxn ang="0">
                      <a:pos x="39" y="380"/>
                    </a:cxn>
                    <a:cxn ang="0">
                      <a:pos x="62" y="379"/>
                    </a:cxn>
                    <a:cxn ang="0">
                      <a:pos x="95" y="373"/>
                    </a:cxn>
                    <a:cxn ang="0">
                      <a:pos x="237" y="323"/>
                    </a:cxn>
                    <a:cxn ang="0">
                      <a:pos x="276" y="331"/>
                    </a:cxn>
                    <a:cxn ang="0">
                      <a:pos x="306" y="341"/>
                    </a:cxn>
                    <a:cxn ang="0">
                      <a:pos x="324" y="353"/>
                    </a:cxn>
                    <a:cxn ang="0">
                      <a:pos x="359" y="394"/>
                    </a:cxn>
                    <a:cxn ang="0">
                      <a:pos x="388" y="430"/>
                    </a:cxn>
                    <a:cxn ang="0">
                      <a:pos x="407" y="436"/>
                    </a:cxn>
                    <a:cxn ang="0">
                      <a:pos x="436" y="438"/>
                    </a:cxn>
                    <a:cxn ang="0">
                      <a:pos x="483" y="406"/>
                    </a:cxn>
                    <a:cxn ang="0">
                      <a:pos x="495" y="391"/>
                    </a:cxn>
                    <a:cxn ang="0">
                      <a:pos x="509" y="371"/>
                    </a:cxn>
                    <a:cxn ang="0">
                      <a:pos x="509" y="334"/>
                    </a:cxn>
                    <a:cxn ang="0">
                      <a:pos x="551" y="219"/>
                    </a:cxn>
                    <a:cxn ang="0">
                      <a:pos x="521" y="166"/>
                    </a:cxn>
                    <a:cxn ang="0">
                      <a:pos x="506" y="146"/>
                    </a:cxn>
                    <a:cxn ang="0">
                      <a:pos x="469" y="118"/>
                    </a:cxn>
                    <a:cxn ang="0">
                      <a:pos x="436" y="54"/>
                    </a:cxn>
                    <a:cxn ang="0">
                      <a:pos x="386" y="81"/>
                    </a:cxn>
                  </a:cxnLst>
                  <a:rect l="0" t="0" r="r" b="b"/>
                  <a:pathLst>
                    <a:path w="551" h="438">
                      <a:moveTo>
                        <a:pt x="391" y="92"/>
                      </a:moveTo>
                      <a:lnTo>
                        <a:pt x="294" y="66"/>
                      </a:lnTo>
                      <a:lnTo>
                        <a:pt x="299" y="32"/>
                      </a:lnTo>
                      <a:lnTo>
                        <a:pt x="329" y="32"/>
                      </a:lnTo>
                      <a:lnTo>
                        <a:pt x="329" y="0"/>
                      </a:lnTo>
                      <a:lnTo>
                        <a:pt x="272" y="0"/>
                      </a:lnTo>
                      <a:lnTo>
                        <a:pt x="264" y="3"/>
                      </a:lnTo>
                      <a:lnTo>
                        <a:pt x="253" y="7"/>
                      </a:lnTo>
                      <a:lnTo>
                        <a:pt x="228" y="21"/>
                      </a:lnTo>
                      <a:lnTo>
                        <a:pt x="195" y="42"/>
                      </a:lnTo>
                      <a:lnTo>
                        <a:pt x="167" y="50"/>
                      </a:lnTo>
                      <a:lnTo>
                        <a:pt x="130" y="50"/>
                      </a:lnTo>
                      <a:lnTo>
                        <a:pt x="107" y="81"/>
                      </a:lnTo>
                      <a:lnTo>
                        <a:pt x="96" y="94"/>
                      </a:lnTo>
                      <a:lnTo>
                        <a:pt x="90" y="106"/>
                      </a:lnTo>
                      <a:lnTo>
                        <a:pt x="89" y="110"/>
                      </a:lnTo>
                      <a:lnTo>
                        <a:pt x="87" y="115"/>
                      </a:lnTo>
                      <a:lnTo>
                        <a:pt x="86" y="121"/>
                      </a:lnTo>
                      <a:lnTo>
                        <a:pt x="83" y="125"/>
                      </a:lnTo>
                      <a:lnTo>
                        <a:pt x="74" y="137"/>
                      </a:lnTo>
                      <a:lnTo>
                        <a:pt x="60" y="149"/>
                      </a:lnTo>
                      <a:lnTo>
                        <a:pt x="10" y="149"/>
                      </a:lnTo>
                      <a:lnTo>
                        <a:pt x="0" y="199"/>
                      </a:lnTo>
                      <a:lnTo>
                        <a:pt x="10" y="238"/>
                      </a:lnTo>
                      <a:lnTo>
                        <a:pt x="10" y="296"/>
                      </a:lnTo>
                      <a:lnTo>
                        <a:pt x="13" y="315"/>
                      </a:lnTo>
                      <a:lnTo>
                        <a:pt x="16" y="340"/>
                      </a:lnTo>
                      <a:lnTo>
                        <a:pt x="23" y="362"/>
                      </a:lnTo>
                      <a:lnTo>
                        <a:pt x="26" y="376"/>
                      </a:lnTo>
                      <a:lnTo>
                        <a:pt x="27" y="377"/>
                      </a:lnTo>
                      <a:lnTo>
                        <a:pt x="30" y="379"/>
                      </a:lnTo>
                      <a:lnTo>
                        <a:pt x="39" y="380"/>
                      </a:lnTo>
                      <a:lnTo>
                        <a:pt x="50" y="380"/>
                      </a:lnTo>
                      <a:lnTo>
                        <a:pt x="62" y="379"/>
                      </a:lnTo>
                      <a:lnTo>
                        <a:pt x="84" y="374"/>
                      </a:lnTo>
                      <a:lnTo>
                        <a:pt x="95" y="373"/>
                      </a:lnTo>
                      <a:lnTo>
                        <a:pt x="195" y="349"/>
                      </a:lnTo>
                      <a:lnTo>
                        <a:pt x="237" y="323"/>
                      </a:lnTo>
                      <a:lnTo>
                        <a:pt x="249" y="324"/>
                      </a:lnTo>
                      <a:lnTo>
                        <a:pt x="276" y="331"/>
                      </a:lnTo>
                      <a:lnTo>
                        <a:pt x="291" y="337"/>
                      </a:lnTo>
                      <a:lnTo>
                        <a:pt x="306" y="341"/>
                      </a:lnTo>
                      <a:lnTo>
                        <a:pt x="320" y="349"/>
                      </a:lnTo>
                      <a:lnTo>
                        <a:pt x="324" y="353"/>
                      </a:lnTo>
                      <a:lnTo>
                        <a:pt x="329" y="356"/>
                      </a:lnTo>
                      <a:lnTo>
                        <a:pt x="359" y="394"/>
                      </a:lnTo>
                      <a:lnTo>
                        <a:pt x="383" y="426"/>
                      </a:lnTo>
                      <a:lnTo>
                        <a:pt x="388" y="430"/>
                      </a:lnTo>
                      <a:lnTo>
                        <a:pt x="397" y="435"/>
                      </a:lnTo>
                      <a:lnTo>
                        <a:pt x="407" y="436"/>
                      </a:lnTo>
                      <a:lnTo>
                        <a:pt x="418" y="438"/>
                      </a:lnTo>
                      <a:lnTo>
                        <a:pt x="436" y="438"/>
                      </a:lnTo>
                      <a:lnTo>
                        <a:pt x="444" y="438"/>
                      </a:lnTo>
                      <a:lnTo>
                        <a:pt x="483" y="406"/>
                      </a:lnTo>
                      <a:lnTo>
                        <a:pt x="486" y="401"/>
                      </a:lnTo>
                      <a:lnTo>
                        <a:pt x="495" y="391"/>
                      </a:lnTo>
                      <a:lnTo>
                        <a:pt x="506" y="377"/>
                      </a:lnTo>
                      <a:lnTo>
                        <a:pt x="509" y="371"/>
                      </a:lnTo>
                      <a:lnTo>
                        <a:pt x="509" y="364"/>
                      </a:lnTo>
                      <a:lnTo>
                        <a:pt x="509" y="334"/>
                      </a:lnTo>
                      <a:lnTo>
                        <a:pt x="540" y="284"/>
                      </a:lnTo>
                      <a:lnTo>
                        <a:pt x="551" y="219"/>
                      </a:lnTo>
                      <a:lnTo>
                        <a:pt x="536" y="190"/>
                      </a:lnTo>
                      <a:lnTo>
                        <a:pt x="521" y="166"/>
                      </a:lnTo>
                      <a:lnTo>
                        <a:pt x="513" y="155"/>
                      </a:lnTo>
                      <a:lnTo>
                        <a:pt x="506" y="146"/>
                      </a:lnTo>
                      <a:lnTo>
                        <a:pt x="487" y="131"/>
                      </a:lnTo>
                      <a:lnTo>
                        <a:pt x="469" y="118"/>
                      </a:lnTo>
                      <a:lnTo>
                        <a:pt x="448" y="104"/>
                      </a:lnTo>
                      <a:lnTo>
                        <a:pt x="436" y="54"/>
                      </a:lnTo>
                      <a:lnTo>
                        <a:pt x="383" y="7"/>
                      </a:lnTo>
                      <a:lnTo>
                        <a:pt x="386" y="81"/>
                      </a:lnTo>
                      <a:lnTo>
                        <a:pt x="391" y="92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7" name="Freeform 23"/>
                <p:cNvSpPr>
                  <a:spLocks/>
                </p:cNvSpPr>
                <p:nvPr/>
              </p:nvSpPr>
              <p:spPr bwMode="auto">
                <a:xfrm>
                  <a:off x="4108564" y="3782778"/>
                  <a:ext cx="184047" cy="72945"/>
                </a:xfrm>
                <a:custGeom>
                  <a:avLst/>
                  <a:gdLst/>
                  <a:ahLst/>
                  <a:cxnLst>
                    <a:cxn ang="0">
                      <a:pos x="65" y="65"/>
                    </a:cxn>
                    <a:cxn ang="0">
                      <a:pos x="35" y="46"/>
                    </a:cxn>
                    <a:cxn ang="0">
                      <a:pos x="0" y="16"/>
                    </a:cxn>
                    <a:cxn ang="0">
                      <a:pos x="31" y="0"/>
                    </a:cxn>
                    <a:cxn ang="0">
                      <a:pos x="73" y="3"/>
                    </a:cxn>
                    <a:cxn ang="0">
                      <a:pos x="123" y="11"/>
                    </a:cxn>
                    <a:cxn ang="0">
                      <a:pos x="100" y="38"/>
                    </a:cxn>
                    <a:cxn ang="0">
                      <a:pos x="65" y="65"/>
                    </a:cxn>
                  </a:cxnLst>
                  <a:rect l="0" t="0" r="r" b="b"/>
                  <a:pathLst>
                    <a:path w="123" h="65">
                      <a:moveTo>
                        <a:pt x="65" y="65"/>
                      </a:moveTo>
                      <a:lnTo>
                        <a:pt x="35" y="46"/>
                      </a:lnTo>
                      <a:lnTo>
                        <a:pt x="0" y="16"/>
                      </a:lnTo>
                      <a:lnTo>
                        <a:pt x="31" y="0"/>
                      </a:lnTo>
                      <a:lnTo>
                        <a:pt x="73" y="3"/>
                      </a:lnTo>
                      <a:lnTo>
                        <a:pt x="123" y="11"/>
                      </a:lnTo>
                      <a:lnTo>
                        <a:pt x="100" y="38"/>
                      </a:lnTo>
                      <a:lnTo>
                        <a:pt x="65" y="65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8" name="Freeform 24"/>
                <p:cNvSpPr>
                  <a:spLocks/>
                </p:cNvSpPr>
                <p:nvPr/>
              </p:nvSpPr>
              <p:spPr bwMode="auto">
                <a:xfrm>
                  <a:off x="4648732" y="3782778"/>
                  <a:ext cx="172076" cy="132424"/>
                </a:xfrm>
                <a:custGeom>
                  <a:avLst/>
                  <a:gdLst/>
                  <a:ahLst/>
                  <a:cxnLst>
                    <a:cxn ang="0">
                      <a:pos x="42" y="118"/>
                    </a:cxn>
                    <a:cxn ang="0">
                      <a:pos x="0" y="100"/>
                    </a:cxn>
                    <a:cxn ang="0">
                      <a:pos x="42" y="53"/>
                    </a:cxn>
                    <a:cxn ang="0">
                      <a:pos x="42" y="3"/>
                    </a:cxn>
                    <a:cxn ang="0">
                      <a:pos x="76" y="0"/>
                    </a:cxn>
                    <a:cxn ang="0">
                      <a:pos x="115" y="0"/>
                    </a:cxn>
                    <a:cxn ang="0">
                      <a:pos x="107" y="53"/>
                    </a:cxn>
                    <a:cxn ang="0">
                      <a:pos x="68" y="88"/>
                    </a:cxn>
                    <a:cxn ang="0">
                      <a:pos x="42" y="118"/>
                    </a:cxn>
                  </a:cxnLst>
                  <a:rect l="0" t="0" r="r" b="b"/>
                  <a:pathLst>
                    <a:path w="115" h="118">
                      <a:moveTo>
                        <a:pt x="42" y="118"/>
                      </a:moveTo>
                      <a:lnTo>
                        <a:pt x="0" y="100"/>
                      </a:lnTo>
                      <a:lnTo>
                        <a:pt x="42" y="53"/>
                      </a:lnTo>
                      <a:lnTo>
                        <a:pt x="42" y="3"/>
                      </a:lnTo>
                      <a:lnTo>
                        <a:pt x="76" y="0"/>
                      </a:lnTo>
                      <a:lnTo>
                        <a:pt x="115" y="0"/>
                      </a:lnTo>
                      <a:lnTo>
                        <a:pt x="107" y="53"/>
                      </a:lnTo>
                      <a:lnTo>
                        <a:pt x="68" y="88"/>
                      </a:lnTo>
                      <a:lnTo>
                        <a:pt x="42" y="11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39" name="Freeform 25"/>
                <p:cNvSpPr>
                  <a:spLocks/>
                </p:cNvSpPr>
                <p:nvPr/>
              </p:nvSpPr>
              <p:spPr bwMode="auto">
                <a:xfrm>
                  <a:off x="4775918" y="3666066"/>
                  <a:ext cx="160106" cy="95390"/>
                </a:xfrm>
                <a:custGeom>
                  <a:avLst/>
                  <a:gdLst/>
                  <a:ahLst/>
                  <a:cxnLst>
                    <a:cxn ang="0">
                      <a:pos x="25" y="77"/>
                    </a:cxn>
                    <a:cxn ang="0">
                      <a:pos x="0" y="27"/>
                    </a:cxn>
                    <a:cxn ang="0">
                      <a:pos x="25" y="0"/>
                    </a:cxn>
                    <a:cxn ang="0">
                      <a:pos x="30" y="3"/>
                    </a:cxn>
                    <a:cxn ang="0">
                      <a:pos x="42" y="12"/>
                    </a:cxn>
                    <a:cxn ang="0">
                      <a:pos x="57" y="20"/>
                    </a:cxn>
                    <a:cxn ang="0">
                      <a:pos x="65" y="23"/>
                    </a:cxn>
                    <a:cxn ang="0">
                      <a:pos x="72" y="23"/>
                    </a:cxn>
                    <a:cxn ang="0">
                      <a:pos x="86" y="24"/>
                    </a:cxn>
                    <a:cxn ang="0">
                      <a:pos x="92" y="26"/>
                    </a:cxn>
                    <a:cxn ang="0">
                      <a:pos x="98" y="27"/>
                    </a:cxn>
                    <a:cxn ang="0">
                      <a:pos x="102" y="30"/>
                    </a:cxn>
                    <a:cxn ang="0">
                      <a:pos x="105" y="35"/>
                    </a:cxn>
                    <a:cxn ang="0">
                      <a:pos x="107" y="40"/>
                    </a:cxn>
                    <a:cxn ang="0">
                      <a:pos x="107" y="47"/>
                    </a:cxn>
                    <a:cxn ang="0">
                      <a:pos x="104" y="53"/>
                    </a:cxn>
                    <a:cxn ang="0">
                      <a:pos x="99" y="59"/>
                    </a:cxn>
                    <a:cxn ang="0">
                      <a:pos x="95" y="65"/>
                    </a:cxn>
                    <a:cxn ang="0">
                      <a:pos x="89" y="71"/>
                    </a:cxn>
                    <a:cxn ang="0">
                      <a:pos x="80" y="79"/>
                    </a:cxn>
                    <a:cxn ang="0">
                      <a:pos x="75" y="80"/>
                    </a:cxn>
                    <a:cxn ang="0">
                      <a:pos x="49" y="85"/>
                    </a:cxn>
                    <a:cxn ang="0">
                      <a:pos x="25" y="77"/>
                    </a:cxn>
                  </a:cxnLst>
                  <a:rect l="0" t="0" r="r" b="b"/>
                  <a:pathLst>
                    <a:path w="107" h="85">
                      <a:moveTo>
                        <a:pt x="25" y="77"/>
                      </a:moveTo>
                      <a:lnTo>
                        <a:pt x="0" y="27"/>
                      </a:lnTo>
                      <a:lnTo>
                        <a:pt x="25" y="0"/>
                      </a:lnTo>
                      <a:lnTo>
                        <a:pt x="30" y="3"/>
                      </a:lnTo>
                      <a:lnTo>
                        <a:pt x="42" y="12"/>
                      </a:lnTo>
                      <a:lnTo>
                        <a:pt x="57" y="20"/>
                      </a:lnTo>
                      <a:lnTo>
                        <a:pt x="65" y="23"/>
                      </a:lnTo>
                      <a:lnTo>
                        <a:pt x="72" y="23"/>
                      </a:lnTo>
                      <a:lnTo>
                        <a:pt x="86" y="24"/>
                      </a:lnTo>
                      <a:lnTo>
                        <a:pt x="92" y="26"/>
                      </a:lnTo>
                      <a:lnTo>
                        <a:pt x="98" y="27"/>
                      </a:lnTo>
                      <a:lnTo>
                        <a:pt x="102" y="30"/>
                      </a:lnTo>
                      <a:lnTo>
                        <a:pt x="105" y="35"/>
                      </a:lnTo>
                      <a:lnTo>
                        <a:pt x="107" y="40"/>
                      </a:lnTo>
                      <a:lnTo>
                        <a:pt x="107" y="47"/>
                      </a:lnTo>
                      <a:lnTo>
                        <a:pt x="104" y="53"/>
                      </a:lnTo>
                      <a:lnTo>
                        <a:pt x="99" y="59"/>
                      </a:lnTo>
                      <a:lnTo>
                        <a:pt x="95" y="65"/>
                      </a:lnTo>
                      <a:lnTo>
                        <a:pt x="89" y="71"/>
                      </a:lnTo>
                      <a:lnTo>
                        <a:pt x="80" y="79"/>
                      </a:lnTo>
                      <a:lnTo>
                        <a:pt x="75" y="80"/>
                      </a:lnTo>
                      <a:lnTo>
                        <a:pt x="49" y="85"/>
                      </a:lnTo>
                      <a:lnTo>
                        <a:pt x="25" y="77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CN" altLang="en-US" sz="1400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30754" name="Oval 162"/>
                <p:cNvSpPr>
                  <a:spLocks noChangeArrowheads="1"/>
                </p:cNvSpPr>
                <p:nvPr/>
              </p:nvSpPr>
              <p:spPr bwMode="auto">
                <a:xfrm>
                  <a:off x="3912548" y="3434323"/>
                  <a:ext cx="136165" cy="124008"/>
                </a:xfrm>
                <a:prstGeom prst="ellipse">
                  <a:avLst/>
                </a:prstGeom>
                <a:solidFill>
                  <a:srgbClr val="FFA028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sz="1400">
                    <a:latin typeface="微软雅黑"/>
                    <a:cs typeface="+mn-ea"/>
                    <a:sym typeface="微软雅黑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1454384" y="1323550"/>
                <a:ext cx="3344779" cy="2049329"/>
                <a:chOff x="858579" y="1099520"/>
                <a:chExt cx="4225579" cy="2588990"/>
              </a:xfrm>
              <a:grpFill/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858579" y="1099520"/>
                  <a:ext cx="4225579" cy="2588990"/>
                  <a:chOff x="858579" y="1099520"/>
                  <a:chExt cx="4225579" cy="2588990"/>
                </a:xfrm>
                <a:grpFill/>
              </p:grpSpPr>
              <p:sp>
                <p:nvSpPr>
                  <p:cNvPr id="30724" name="Freeform 10"/>
                  <p:cNvSpPr>
                    <a:spLocks/>
                  </p:cNvSpPr>
                  <p:nvPr/>
                </p:nvSpPr>
                <p:spPr bwMode="auto">
                  <a:xfrm>
                    <a:off x="858579" y="1099520"/>
                    <a:ext cx="4225579" cy="2588990"/>
                  </a:xfrm>
                  <a:custGeom>
                    <a:avLst/>
                    <a:gdLst/>
                    <a:ahLst/>
                    <a:cxnLst>
                      <a:cxn ang="0">
                        <a:pos x="2687" y="563"/>
                      </a:cxn>
                      <a:cxn ang="0">
                        <a:pos x="2731" y="500"/>
                      </a:cxn>
                      <a:cxn ang="0">
                        <a:pos x="2817" y="511"/>
                      </a:cxn>
                      <a:cxn ang="0">
                        <a:pos x="2784" y="462"/>
                      </a:cxn>
                      <a:cxn ang="0">
                        <a:pos x="2671" y="367"/>
                      </a:cxn>
                      <a:cxn ang="0">
                        <a:pos x="2577" y="397"/>
                      </a:cxn>
                      <a:cxn ang="0">
                        <a:pos x="2430" y="370"/>
                      </a:cxn>
                      <a:cxn ang="0">
                        <a:pos x="2159" y="248"/>
                      </a:cxn>
                      <a:cxn ang="0">
                        <a:pos x="2032" y="304"/>
                      </a:cxn>
                      <a:cxn ang="0">
                        <a:pos x="1771" y="195"/>
                      </a:cxn>
                      <a:cxn ang="0">
                        <a:pos x="1747" y="49"/>
                      </a:cxn>
                      <a:cxn ang="0">
                        <a:pos x="1328" y="246"/>
                      </a:cxn>
                      <a:cxn ang="0">
                        <a:pos x="1316" y="295"/>
                      </a:cxn>
                      <a:cxn ang="0">
                        <a:pos x="1258" y="449"/>
                      </a:cxn>
                      <a:cxn ang="0">
                        <a:pos x="1208" y="384"/>
                      </a:cxn>
                      <a:cxn ang="0">
                        <a:pos x="1138" y="325"/>
                      </a:cxn>
                      <a:cxn ang="0">
                        <a:pos x="1110" y="391"/>
                      </a:cxn>
                      <a:cxn ang="0">
                        <a:pos x="915" y="441"/>
                      </a:cxn>
                      <a:cxn ang="0">
                        <a:pos x="696" y="489"/>
                      </a:cxn>
                      <a:cxn ang="0">
                        <a:pos x="780" y="494"/>
                      </a:cxn>
                      <a:cxn ang="0">
                        <a:pos x="658" y="381"/>
                      </a:cxn>
                      <a:cxn ang="0">
                        <a:pos x="516" y="394"/>
                      </a:cxn>
                      <a:cxn ang="0">
                        <a:pos x="306" y="640"/>
                      </a:cxn>
                      <a:cxn ang="0">
                        <a:pos x="557" y="541"/>
                      </a:cxn>
                      <a:cxn ang="0">
                        <a:pos x="545" y="597"/>
                      </a:cxn>
                      <a:cxn ang="0">
                        <a:pos x="633" y="701"/>
                      </a:cxn>
                      <a:cxn ang="0">
                        <a:pos x="355" y="797"/>
                      </a:cxn>
                      <a:cxn ang="0">
                        <a:pos x="205" y="1033"/>
                      </a:cxn>
                      <a:cxn ang="0">
                        <a:pos x="95" y="1146"/>
                      </a:cxn>
                      <a:cxn ang="0">
                        <a:pos x="344" y="1072"/>
                      </a:cxn>
                      <a:cxn ang="0">
                        <a:pos x="433" y="1084"/>
                      </a:cxn>
                      <a:cxn ang="0">
                        <a:pos x="563" y="1163"/>
                      </a:cxn>
                      <a:cxn ang="0">
                        <a:pos x="687" y="1051"/>
                      </a:cxn>
                      <a:cxn ang="0">
                        <a:pos x="762" y="1105"/>
                      </a:cxn>
                      <a:cxn ang="0">
                        <a:pos x="675" y="1206"/>
                      </a:cxn>
                      <a:cxn ang="0">
                        <a:pos x="640" y="1291"/>
                      </a:cxn>
                      <a:cxn ang="0">
                        <a:pos x="127" y="1268"/>
                      </a:cxn>
                      <a:cxn ang="0">
                        <a:pos x="18" y="1554"/>
                      </a:cxn>
                      <a:cxn ang="0">
                        <a:pos x="121" y="1693"/>
                      </a:cxn>
                      <a:cxn ang="0">
                        <a:pos x="350" y="1800"/>
                      </a:cxn>
                      <a:cxn ang="0">
                        <a:pos x="405" y="1963"/>
                      </a:cxn>
                      <a:cxn ang="0">
                        <a:pos x="620" y="2245"/>
                      </a:cxn>
                      <a:cxn ang="0">
                        <a:pos x="800" y="1961"/>
                      </a:cxn>
                      <a:cxn ang="0">
                        <a:pos x="936" y="1629"/>
                      </a:cxn>
                      <a:cxn ang="0">
                        <a:pos x="824" y="1588"/>
                      </a:cxn>
                      <a:cxn ang="0">
                        <a:pos x="820" y="1510"/>
                      </a:cxn>
                      <a:cxn ang="0">
                        <a:pos x="962" y="1347"/>
                      </a:cxn>
                      <a:cxn ang="0">
                        <a:pos x="1292" y="1637"/>
                      </a:cxn>
                      <a:cxn ang="0">
                        <a:pos x="1451" y="1466"/>
                      </a:cxn>
                      <a:cxn ang="0">
                        <a:pos x="1552" y="1560"/>
                      </a:cxn>
                      <a:cxn ang="0">
                        <a:pos x="1664" y="1753"/>
                      </a:cxn>
                      <a:cxn ang="0">
                        <a:pos x="1645" y="1665"/>
                      </a:cxn>
                      <a:cxn ang="0">
                        <a:pos x="1670" y="1629"/>
                      </a:cxn>
                      <a:cxn ang="0">
                        <a:pos x="1724" y="1448"/>
                      </a:cxn>
                      <a:cxn ang="0">
                        <a:pos x="1824" y="1409"/>
                      </a:cxn>
                      <a:cxn ang="0">
                        <a:pos x="1878" y="1229"/>
                      </a:cxn>
                      <a:cxn ang="0">
                        <a:pos x="2067" y="1060"/>
                      </a:cxn>
                      <a:cxn ang="0">
                        <a:pos x="2136" y="837"/>
                      </a:cxn>
                      <a:cxn ang="0">
                        <a:pos x="2369" y="708"/>
                      </a:cxn>
                      <a:cxn ang="0">
                        <a:pos x="2434" y="835"/>
                      </a:cxn>
                      <a:cxn ang="0">
                        <a:pos x="2486" y="674"/>
                      </a:cxn>
                    </a:cxnLst>
                    <a:rect l="0" t="0" r="r" b="b"/>
                    <a:pathLst>
                      <a:path w="2824" h="2307">
                        <a:moveTo>
                          <a:pt x="2486" y="674"/>
                        </a:moveTo>
                        <a:lnTo>
                          <a:pt x="2548" y="666"/>
                        </a:lnTo>
                        <a:lnTo>
                          <a:pt x="2559" y="663"/>
                        </a:lnTo>
                        <a:lnTo>
                          <a:pt x="2584" y="656"/>
                        </a:lnTo>
                        <a:lnTo>
                          <a:pt x="2618" y="643"/>
                        </a:lnTo>
                        <a:lnTo>
                          <a:pt x="2633" y="636"/>
                        </a:lnTo>
                        <a:lnTo>
                          <a:pt x="2648" y="628"/>
                        </a:lnTo>
                        <a:lnTo>
                          <a:pt x="2660" y="619"/>
                        </a:lnTo>
                        <a:lnTo>
                          <a:pt x="2671" y="609"/>
                        </a:lnTo>
                        <a:lnTo>
                          <a:pt x="2680" y="597"/>
                        </a:lnTo>
                        <a:lnTo>
                          <a:pt x="2686" y="585"/>
                        </a:lnTo>
                        <a:lnTo>
                          <a:pt x="2687" y="574"/>
                        </a:lnTo>
                        <a:lnTo>
                          <a:pt x="2687" y="568"/>
                        </a:lnTo>
                        <a:lnTo>
                          <a:pt x="2687" y="563"/>
                        </a:lnTo>
                        <a:lnTo>
                          <a:pt x="2684" y="559"/>
                        </a:lnTo>
                        <a:lnTo>
                          <a:pt x="2681" y="554"/>
                        </a:lnTo>
                        <a:lnTo>
                          <a:pt x="2677" y="551"/>
                        </a:lnTo>
                        <a:lnTo>
                          <a:pt x="2671" y="548"/>
                        </a:lnTo>
                        <a:lnTo>
                          <a:pt x="2680" y="545"/>
                        </a:lnTo>
                        <a:lnTo>
                          <a:pt x="2698" y="536"/>
                        </a:lnTo>
                        <a:lnTo>
                          <a:pt x="2708" y="530"/>
                        </a:lnTo>
                        <a:lnTo>
                          <a:pt x="2717" y="524"/>
                        </a:lnTo>
                        <a:lnTo>
                          <a:pt x="2725" y="515"/>
                        </a:lnTo>
                        <a:lnTo>
                          <a:pt x="2726" y="511"/>
                        </a:lnTo>
                        <a:lnTo>
                          <a:pt x="2728" y="506"/>
                        </a:lnTo>
                        <a:lnTo>
                          <a:pt x="2729" y="502"/>
                        </a:lnTo>
                        <a:lnTo>
                          <a:pt x="2729" y="500"/>
                        </a:lnTo>
                        <a:lnTo>
                          <a:pt x="2731" y="500"/>
                        </a:lnTo>
                        <a:lnTo>
                          <a:pt x="2734" y="500"/>
                        </a:lnTo>
                        <a:lnTo>
                          <a:pt x="2744" y="515"/>
                        </a:lnTo>
                        <a:lnTo>
                          <a:pt x="2754" y="524"/>
                        </a:lnTo>
                        <a:lnTo>
                          <a:pt x="2758" y="527"/>
                        </a:lnTo>
                        <a:lnTo>
                          <a:pt x="2764" y="530"/>
                        </a:lnTo>
                        <a:lnTo>
                          <a:pt x="2770" y="533"/>
                        </a:lnTo>
                        <a:lnTo>
                          <a:pt x="2778" y="535"/>
                        </a:lnTo>
                        <a:lnTo>
                          <a:pt x="2785" y="535"/>
                        </a:lnTo>
                        <a:lnTo>
                          <a:pt x="2793" y="532"/>
                        </a:lnTo>
                        <a:lnTo>
                          <a:pt x="2806" y="527"/>
                        </a:lnTo>
                        <a:lnTo>
                          <a:pt x="2814" y="521"/>
                        </a:lnTo>
                        <a:lnTo>
                          <a:pt x="2817" y="518"/>
                        </a:lnTo>
                        <a:lnTo>
                          <a:pt x="2817" y="517"/>
                        </a:lnTo>
                        <a:lnTo>
                          <a:pt x="2817" y="511"/>
                        </a:lnTo>
                        <a:lnTo>
                          <a:pt x="2814" y="508"/>
                        </a:lnTo>
                        <a:lnTo>
                          <a:pt x="2809" y="505"/>
                        </a:lnTo>
                        <a:lnTo>
                          <a:pt x="2805" y="502"/>
                        </a:lnTo>
                        <a:lnTo>
                          <a:pt x="2811" y="496"/>
                        </a:lnTo>
                        <a:lnTo>
                          <a:pt x="2815" y="489"/>
                        </a:lnTo>
                        <a:lnTo>
                          <a:pt x="2821" y="482"/>
                        </a:lnTo>
                        <a:lnTo>
                          <a:pt x="2824" y="476"/>
                        </a:lnTo>
                        <a:lnTo>
                          <a:pt x="2824" y="473"/>
                        </a:lnTo>
                        <a:lnTo>
                          <a:pt x="2824" y="470"/>
                        </a:lnTo>
                        <a:lnTo>
                          <a:pt x="2823" y="467"/>
                        </a:lnTo>
                        <a:lnTo>
                          <a:pt x="2820" y="465"/>
                        </a:lnTo>
                        <a:lnTo>
                          <a:pt x="2815" y="464"/>
                        </a:lnTo>
                        <a:lnTo>
                          <a:pt x="2808" y="464"/>
                        </a:lnTo>
                        <a:lnTo>
                          <a:pt x="2784" y="462"/>
                        </a:lnTo>
                        <a:lnTo>
                          <a:pt x="2775" y="461"/>
                        </a:lnTo>
                        <a:lnTo>
                          <a:pt x="2767" y="459"/>
                        </a:lnTo>
                        <a:lnTo>
                          <a:pt x="2763" y="456"/>
                        </a:lnTo>
                        <a:lnTo>
                          <a:pt x="2760" y="452"/>
                        </a:lnTo>
                        <a:lnTo>
                          <a:pt x="2758" y="447"/>
                        </a:lnTo>
                        <a:lnTo>
                          <a:pt x="2758" y="441"/>
                        </a:lnTo>
                        <a:lnTo>
                          <a:pt x="2760" y="437"/>
                        </a:lnTo>
                        <a:lnTo>
                          <a:pt x="2758" y="435"/>
                        </a:lnTo>
                        <a:lnTo>
                          <a:pt x="2755" y="431"/>
                        </a:lnTo>
                        <a:lnTo>
                          <a:pt x="2749" y="429"/>
                        </a:lnTo>
                        <a:lnTo>
                          <a:pt x="2741" y="429"/>
                        </a:lnTo>
                        <a:lnTo>
                          <a:pt x="2726" y="431"/>
                        </a:lnTo>
                        <a:lnTo>
                          <a:pt x="2720" y="432"/>
                        </a:lnTo>
                        <a:lnTo>
                          <a:pt x="2671" y="367"/>
                        </a:lnTo>
                        <a:lnTo>
                          <a:pt x="2654" y="364"/>
                        </a:lnTo>
                        <a:lnTo>
                          <a:pt x="2637" y="361"/>
                        </a:lnTo>
                        <a:lnTo>
                          <a:pt x="2619" y="358"/>
                        </a:lnTo>
                        <a:lnTo>
                          <a:pt x="2600" y="357"/>
                        </a:lnTo>
                        <a:lnTo>
                          <a:pt x="2583" y="358"/>
                        </a:lnTo>
                        <a:lnTo>
                          <a:pt x="2577" y="360"/>
                        </a:lnTo>
                        <a:lnTo>
                          <a:pt x="2571" y="363"/>
                        </a:lnTo>
                        <a:lnTo>
                          <a:pt x="2568" y="366"/>
                        </a:lnTo>
                        <a:lnTo>
                          <a:pt x="2568" y="372"/>
                        </a:lnTo>
                        <a:lnTo>
                          <a:pt x="2568" y="381"/>
                        </a:lnTo>
                        <a:lnTo>
                          <a:pt x="2571" y="388"/>
                        </a:lnTo>
                        <a:lnTo>
                          <a:pt x="2574" y="393"/>
                        </a:lnTo>
                        <a:lnTo>
                          <a:pt x="2575" y="396"/>
                        </a:lnTo>
                        <a:lnTo>
                          <a:pt x="2577" y="397"/>
                        </a:lnTo>
                        <a:lnTo>
                          <a:pt x="2577" y="399"/>
                        </a:lnTo>
                        <a:lnTo>
                          <a:pt x="2568" y="402"/>
                        </a:lnTo>
                        <a:lnTo>
                          <a:pt x="2559" y="403"/>
                        </a:lnTo>
                        <a:lnTo>
                          <a:pt x="2551" y="402"/>
                        </a:lnTo>
                        <a:lnTo>
                          <a:pt x="2545" y="399"/>
                        </a:lnTo>
                        <a:lnTo>
                          <a:pt x="2538" y="396"/>
                        </a:lnTo>
                        <a:lnTo>
                          <a:pt x="2530" y="391"/>
                        </a:lnTo>
                        <a:lnTo>
                          <a:pt x="2523" y="387"/>
                        </a:lnTo>
                        <a:lnTo>
                          <a:pt x="2512" y="384"/>
                        </a:lnTo>
                        <a:lnTo>
                          <a:pt x="2501" y="382"/>
                        </a:lnTo>
                        <a:lnTo>
                          <a:pt x="2477" y="382"/>
                        </a:lnTo>
                        <a:lnTo>
                          <a:pt x="2455" y="381"/>
                        </a:lnTo>
                        <a:lnTo>
                          <a:pt x="2429" y="379"/>
                        </a:lnTo>
                        <a:lnTo>
                          <a:pt x="2430" y="370"/>
                        </a:lnTo>
                        <a:lnTo>
                          <a:pt x="2430" y="352"/>
                        </a:lnTo>
                        <a:lnTo>
                          <a:pt x="2430" y="343"/>
                        </a:lnTo>
                        <a:lnTo>
                          <a:pt x="2427" y="334"/>
                        </a:lnTo>
                        <a:lnTo>
                          <a:pt x="2423" y="328"/>
                        </a:lnTo>
                        <a:lnTo>
                          <a:pt x="2421" y="326"/>
                        </a:lnTo>
                        <a:lnTo>
                          <a:pt x="2418" y="325"/>
                        </a:lnTo>
                        <a:lnTo>
                          <a:pt x="2337" y="325"/>
                        </a:lnTo>
                        <a:lnTo>
                          <a:pt x="2290" y="323"/>
                        </a:lnTo>
                        <a:lnTo>
                          <a:pt x="2264" y="322"/>
                        </a:lnTo>
                        <a:lnTo>
                          <a:pt x="2249" y="283"/>
                        </a:lnTo>
                        <a:lnTo>
                          <a:pt x="2219" y="265"/>
                        </a:lnTo>
                        <a:lnTo>
                          <a:pt x="2177" y="253"/>
                        </a:lnTo>
                        <a:lnTo>
                          <a:pt x="2171" y="251"/>
                        </a:lnTo>
                        <a:lnTo>
                          <a:pt x="2159" y="248"/>
                        </a:lnTo>
                        <a:lnTo>
                          <a:pt x="2151" y="246"/>
                        </a:lnTo>
                        <a:lnTo>
                          <a:pt x="2145" y="248"/>
                        </a:lnTo>
                        <a:lnTo>
                          <a:pt x="2141" y="251"/>
                        </a:lnTo>
                        <a:lnTo>
                          <a:pt x="2139" y="254"/>
                        </a:lnTo>
                        <a:lnTo>
                          <a:pt x="2138" y="257"/>
                        </a:lnTo>
                        <a:lnTo>
                          <a:pt x="2133" y="280"/>
                        </a:lnTo>
                        <a:lnTo>
                          <a:pt x="2130" y="287"/>
                        </a:lnTo>
                        <a:lnTo>
                          <a:pt x="2115" y="299"/>
                        </a:lnTo>
                        <a:lnTo>
                          <a:pt x="2085" y="299"/>
                        </a:lnTo>
                        <a:lnTo>
                          <a:pt x="2071" y="298"/>
                        </a:lnTo>
                        <a:lnTo>
                          <a:pt x="2064" y="296"/>
                        </a:lnTo>
                        <a:lnTo>
                          <a:pt x="2056" y="295"/>
                        </a:lnTo>
                        <a:lnTo>
                          <a:pt x="2046" y="299"/>
                        </a:lnTo>
                        <a:lnTo>
                          <a:pt x="2032" y="304"/>
                        </a:lnTo>
                        <a:lnTo>
                          <a:pt x="2020" y="305"/>
                        </a:lnTo>
                        <a:lnTo>
                          <a:pt x="2008" y="307"/>
                        </a:lnTo>
                        <a:lnTo>
                          <a:pt x="1996" y="265"/>
                        </a:lnTo>
                        <a:lnTo>
                          <a:pt x="1978" y="218"/>
                        </a:lnTo>
                        <a:lnTo>
                          <a:pt x="1985" y="188"/>
                        </a:lnTo>
                        <a:lnTo>
                          <a:pt x="1908" y="188"/>
                        </a:lnTo>
                        <a:lnTo>
                          <a:pt x="1901" y="210"/>
                        </a:lnTo>
                        <a:lnTo>
                          <a:pt x="1908" y="230"/>
                        </a:lnTo>
                        <a:lnTo>
                          <a:pt x="1908" y="249"/>
                        </a:lnTo>
                        <a:lnTo>
                          <a:pt x="1879" y="236"/>
                        </a:lnTo>
                        <a:lnTo>
                          <a:pt x="1839" y="218"/>
                        </a:lnTo>
                        <a:lnTo>
                          <a:pt x="1822" y="212"/>
                        </a:lnTo>
                        <a:lnTo>
                          <a:pt x="1799" y="204"/>
                        </a:lnTo>
                        <a:lnTo>
                          <a:pt x="1771" y="195"/>
                        </a:lnTo>
                        <a:lnTo>
                          <a:pt x="1771" y="176"/>
                        </a:lnTo>
                        <a:lnTo>
                          <a:pt x="1751" y="180"/>
                        </a:lnTo>
                        <a:lnTo>
                          <a:pt x="1709" y="210"/>
                        </a:lnTo>
                        <a:lnTo>
                          <a:pt x="1744" y="153"/>
                        </a:lnTo>
                        <a:lnTo>
                          <a:pt x="1771" y="115"/>
                        </a:lnTo>
                        <a:lnTo>
                          <a:pt x="1772" y="108"/>
                        </a:lnTo>
                        <a:lnTo>
                          <a:pt x="1774" y="89"/>
                        </a:lnTo>
                        <a:lnTo>
                          <a:pt x="1775" y="80"/>
                        </a:lnTo>
                        <a:lnTo>
                          <a:pt x="1775" y="71"/>
                        </a:lnTo>
                        <a:lnTo>
                          <a:pt x="1774" y="64"/>
                        </a:lnTo>
                        <a:lnTo>
                          <a:pt x="1772" y="62"/>
                        </a:lnTo>
                        <a:lnTo>
                          <a:pt x="1771" y="61"/>
                        </a:lnTo>
                        <a:lnTo>
                          <a:pt x="1759" y="56"/>
                        </a:lnTo>
                        <a:lnTo>
                          <a:pt x="1747" y="49"/>
                        </a:lnTo>
                        <a:lnTo>
                          <a:pt x="1732" y="38"/>
                        </a:lnTo>
                        <a:lnTo>
                          <a:pt x="1694" y="61"/>
                        </a:lnTo>
                        <a:lnTo>
                          <a:pt x="1674" y="23"/>
                        </a:lnTo>
                        <a:lnTo>
                          <a:pt x="1674" y="0"/>
                        </a:lnTo>
                        <a:lnTo>
                          <a:pt x="1632" y="0"/>
                        </a:lnTo>
                        <a:lnTo>
                          <a:pt x="1612" y="46"/>
                        </a:lnTo>
                        <a:lnTo>
                          <a:pt x="1582" y="92"/>
                        </a:lnTo>
                        <a:lnTo>
                          <a:pt x="1475" y="83"/>
                        </a:lnTo>
                        <a:lnTo>
                          <a:pt x="1387" y="172"/>
                        </a:lnTo>
                        <a:lnTo>
                          <a:pt x="1383" y="215"/>
                        </a:lnTo>
                        <a:lnTo>
                          <a:pt x="1333" y="218"/>
                        </a:lnTo>
                        <a:lnTo>
                          <a:pt x="1331" y="224"/>
                        </a:lnTo>
                        <a:lnTo>
                          <a:pt x="1330" y="237"/>
                        </a:lnTo>
                        <a:lnTo>
                          <a:pt x="1328" y="246"/>
                        </a:lnTo>
                        <a:lnTo>
                          <a:pt x="1330" y="256"/>
                        </a:lnTo>
                        <a:lnTo>
                          <a:pt x="1333" y="265"/>
                        </a:lnTo>
                        <a:lnTo>
                          <a:pt x="1338" y="272"/>
                        </a:lnTo>
                        <a:lnTo>
                          <a:pt x="1350" y="286"/>
                        </a:lnTo>
                        <a:lnTo>
                          <a:pt x="1360" y="296"/>
                        </a:lnTo>
                        <a:lnTo>
                          <a:pt x="1368" y="307"/>
                        </a:lnTo>
                        <a:lnTo>
                          <a:pt x="1371" y="313"/>
                        </a:lnTo>
                        <a:lnTo>
                          <a:pt x="1372" y="317"/>
                        </a:lnTo>
                        <a:lnTo>
                          <a:pt x="1371" y="320"/>
                        </a:lnTo>
                        <a:lnTo>
                          <a:pt x="1369" y="320"/>
                        </a:lnTo>
                        <a:lnTo>
                          <a:pt x="1362" y="319"/>
                        </a:lnTo>
                        <a:lnTo>
                          <a:pt x="1351" y="314"/>
                        </a:lnTo>
                        <a:lnTo>
                          <a:pt x="1339" y="308"/>
                        </a:lnTo>
                        <a:lnTo>
                          <a:pt x="1316" y="295"/>
                        </a:lnTo>
                        <a:lnTo>
                          <a:pt x="1306" y="287"/>
                        </a:lnTo>
                        <a:lnTo>
                          <a:pt x="1268" y="280"/>
                        </a:lnTo>
                        <a:lnTo>
                          <a:pt x="1268" y="364"/>
                        </a:lnTo>
                        <a:lnTo>
                          <a:pt x="1267" y="369"/>
                        </a:lnTo>
                        <a:lnTo>
                          <a:pt x="1265" y="373"/>
                        </a:lnTo>
                        <a:lnTo>
                          <a:pt x="1262" y="379"/>
                        </a:lnTo>
                        <a:lnTo>
                          <a:pt x="1261" y="385"/>
                        </a:lnTo>
                        <a:lnTo>
                          <a:pt x="1262" y="391"/>
                        </a:lnTo>
                        <a:lnTo>
                          <a:pt x="1267" y="397"/>
                        </a:lnTo>
                        <a:lnTo>
                          <a:pt x="1276" y="403"/>
                        </a:lnTo>
                        <a:lnTo>
                          <a:pt x="1291" y="409"/>
                        </a:lnTo>
                        <a:lnTo>
                          <a:pt x="1283" y="432"/>
                        </a:lnTo>
                        <a:lnTo>
                          <a:pt x="1264" y="444"/>
                        </a:lnTo>
                        <a:lnTo>
                          <a:pt x="1258" y="449"/>
                        </a:lnTo>
                        <a:lnTo>
                          <a:pt x="1242" y="462"/>
                        </a:lnTo>
                        <a:lnTo>
                          <a:pt x="1235" y="471"/>
                        </a:lnTo>
                        <a:lnTo>
                          <a:pt x="1227" y="480"/>
                        </a:lnTo>
                        <a:lnTo>
                          <a:pt x="1221" y="489"/>
                        </a:lnTo>
                        <a:lnTo>
                          <a:pt x="1218" y="499"/>
                        </a:lnTo>
                        <a:lnTo>
                          <a:pt x="1221" y="483"/>
                        </a:lnTo>
                        <a:lnTo>
                          <a:pt x="1224" y="452"/>
                        </a:lnTo>
                        <a:lnTo>
                          <a:pt x="1226" y="434"/>
                        </a:lnTo>
                        <a:lnTo>
                          <a:pt x="1224" y="416"/>
                        </a:lnTo>
                        <a:lnTo>
                          <a:pt x="1223" y="408"/>
                        </a:lnTo>
                        <a:lnTo>
                          <a:pt x="1221" y="400"/>
                        </a:lnTo>
                        <a:lnTo>
                          <a:pt x="1218" y="394"/>
                        </a:lnTo>
                        <a:lnTo>
                          <a:pt x="1214" y="391"/>
                        </a:lnTo>
                        <a:lnTo>
                          <a:pt x="1208" y="384"/>
                        </a:lnTo>
                        <a:lnTo>
                          <a:pt x="1208" y="381"/>
                        </a:lnTo>
                        <a:lnTo>
                          <a:pt x="1206" y="378"/>
                        </a:lnTo>
                        <a:lnTo>
                          <a:pt x="1208" y="372"/>
                        </a:lnTo>
                        <a:lnTo>
                          <a:pt x="1212" y="366"/>
                        </a:lnTo>
                        <a:lnTo>
                          <a:pt x="1217" y="363"/>
                        </a:lnTo>
                        <a:lnTo>
                          <a:pt x="1221" y="358"/>
                        </a:lnTo>
                        <a:lnTo>
                          <a:pt x="1226" y="357"/>
                        </a:lnTo>
                        <a:lnTo>
                          <a:pt x="1211" y="275"/>
                        </a:lnTo>
                        <a:lnTo>
                          <a:pt x="1197" y="281"/>
                        </a:lnTo>
                        <a:lnTo>
                          <a:pt x="1184" y="287"/>
                        </a:lnTo>
                        <a:lnTo>
                          <a:pt x="1167" y="296"/>
                        </a:lnTo>
                        <a:lnTo>
                          <a:pt x="1152" y="308"/>
                        </a:lnTo>
                        <a:lnTo>
                          <a:pt x="1144" y="316"/>
                        </a:lnTo>
                        <a:lnTo>
                          <a:pt x="1138" y="325"/>
                        </a:lnTo>
                        <a:lnTo>
                          <a:pt x="1132" y="333"/>
                        </a:lnTo>
                        <a:lnTo>
                          <a:pt x="1129" y="343"/>
                        </a:lnTo>
                        <a:lnTo>
                          <a:pt x="1126" y="352"/>
                        </a:lnTo>
                        <a:lnTo>
                          <a:pt x="1126" y="364"/>
                        </a:lnTo>
                        <a:lnTo>
                          <a:pt x="1129" y="370"/>
                        </a:lnTo>
                        <a:lnTo>
                          <a:pt x="1134" y="387"/>
                        </a:lnTo>
                        <a:lnTo>
                          <a:pt x="1135" y="397"/>
                        </a:lnTo>
                        <a:lnTo>
                          <a:pt x="1137" y="409"/>
                        </a:lnTo>
                        <a:lnTo>
                          <a:pt x="1135" y="422"/>
                        </a:lnTo>
                        <a:lnTo>
                          <a:pt x="1134" y="432"/>
                        </a:lnTo>
                        <a:lnTo>
                          <a:pt x="1131" y="425"/>
                        </a:lnTo>
                        <a:lnTo>
                          <a:pt x="1122" y="406"/>
                        </a:lnTo>
                        <a:lnTo>
                          <a:pt x="1116" y="397"/>
                        </a:lnTo>
                        <a:lnTo>
                          <a:pt x="1110" y="391"/>
                        </a:lnTo>
                        <a:lnTo>
                          <a:pt x="1104" y="387"/>
                        </a:lnTo>
                        <a:lnTo>
                          <a:pt x="1099" y="387"/>
                        </a:lnTo>
                        <a:lnTo>
                          <a:pt x="1096" y="387"/>
                        </a:lnTo>
                        <a:lnTo>
                          <a:pt x="1088" y="390"/>
                        </a:lnTo>
                        <a:lnTo>
                          <a:pt x="1082" y="396"/>
                        </a:lnTo>
                        <a:lnTo>
                          <a:pt x="1073" y="406"/>
                        </a:lnTo>
                        <a:lnTo>
                          <a:pt x="1067" y="417"/>
                        </a:lnTo>
                        <a:lnTo>
                          <a:pt x="1064" y="422"/>
                        </a:lnTo>
                        <a:lnTo>
                          <a:pt x="1024" y="414"/>
                        </a:lnTo>
                        <a:lnTo>
                          <a:pt x="996" y="406"/>
                        </a:lnTo>
                        <a:lnTo>
                          <a:pt x="996" y="437"/>
                        </a:lnTo>
                        <a:lnTo>
                          <a:pt x="974" y="441"/>
                        </a:lnTo>
                        <a:lnTo>
                          <a:pt x="954" y="441"/>
                        </a:lnTo>
                        <a:lnTo>
                          <a:pt x="915" y="441"/>
                        </a:lnTo>
                        <a:lnTo>
                          <a:pt x="915" y="479"/>
                        </a:lnTo>
                        <a:lnTo>
                          <a:pt x="874" y="464"/>
                        </a:lnTo>
                        <a:lnTo>
                          <a:pt x="862" y="437"/>
                        </a:lnTo>
                        <a:lnTo>
                          <a:pt x="850" y="452"/>
                        </a:lnTo>
                        <a:lnTo>
                          <a:pt x="847" y="491"/>
                        </a:lnTo>
                        <a:lnTo>
                          <a:pt x="847" y="517"/>
                        </a:lnTo>
                        <a:lnTo>
                          <a:pt x="827" y="521"/>
                        </a:lnTo>
                        <a:lnTo>
                          <a:pt x="800" y="529"/>
                        </a:lnTo>
                        <a:lnTo>
                          <a:pt x="790" y="544"/>
                        </a:lnTo>
                        <a:lnTo>
                          <a:pt x="743" y="574"/>
                        </a:lnTo>
                        <a:lnTo>
                          <a:pt x="720" y="551"/>
                        </a:lnTo>
                        <a:lnTo>
                          <a:pt x="720" y="509"/>
                        </a:lnTo>
                        <a:lnTo>
                          <a:pt x="693" y="491"/>
                        </a:lnTo>
                        <a:lnTo>
                          <a:pt x="696" y="489"/>
                        </a:lnTo>
                        <a:lnTo>
                          <a:pt x="702" y="486"/>
                        </a:lnTo>
                        <a:lnTo>
                          <a:pt x="707" y="486"/>
                        </a:lnTo>
                        <a:lnTo>
                          <a:pt x="711" y="486"/>
                        </a:lnTo>
                        <a:lnTo>
                          <a:pt x="717" y="489"/>
                        </a:lnTo>
                        <a:lnTo>
                          <a:pt x="725" y="494"/>
                        </a:lnTo>
                        <a:lnTo>
                          <a:pt x="732" y="500"/>
                        </a:lnTo>
                        <a:lnTo>
                          <a:pt x="744" y="508"/>
                        </a:lnTo>
                        <a:lnTo>
                          <a:pt x="755" y="512"/>
                        </a:lnTo>
                        <a:lnTo>
                          <a:pt x="761" y="514"/>
                        </a:lnTo>
                        <a:lnTo>
                          <a:pt x="765" y="512"/>
                        </a:lnTo>
                        <a:lnTo>
                          <a:pt x="771" y="511"/>
                        </a:lnTo>
                        <a:lnTo>
                          <a:pt x="774" y="508"/>
                        </a:lnTo>
                        <a:lnTo>
                          <a:pt x="777" y="503"/>
                        </a:lnTo>
                        <a:lnTo>
                          <a:pt x="780" y="494"/>
                        </a:lnTo>
                        <a:lnTo>
                          <a:pt x="780" y="485"/>
                        </a:lnTo>
                        <a:lnTo>
                          <a:pt x="780" y="471"/>
                        </a:lnTo>
                        <a:lnTo>
                          <a:pt x="777" y="456"/>
                        </a:lnTo>
                        <a:lnTo>
                          <a:pt x="774" y="437"/>
                        </a:lnTo>
                        <a:lnTo>
                          <a:pt x="768" y="429"/>
                        </a:lnTo>
                        <a:lnTo>
                          <a:pt x="759" y="422"/>
                        </a:lnTo>
                        <a:lnTo>
                          <a:pt x="749" y="414"/>
                        </a:lnTo>
                        <a:lnTo>
                          <a:pt x="734" y="405"/>
                        </a:lnTo>
                        <a:lnTo>
                          <a:pt x="714" y="397"/>
                        </a:lnTo>
                        <a:lnTo>
                          <a:pt x="703" y="394"/>
                        </a:lnTo>
                        <a:lnTo>
                          <a:pt x="690" y="393"/>
                        </a:lnTo>
                        <a:lnTo>
                          <a:pt x="678" y="391"/>
                        </a:lnTo>
                        <a:lnTo>
                          <a:pt x="663" y="391"/>
                        </a:lnTo>
                        <a:lnTo>
                          <a:pt x="658" y="381"/>
                        </a:lnTo>
                        <a:lnTo>
                          <a:pt x="652" y="373"/>
                        </a:lnTo>
                        <a:lnTo>
                          <a:pt x="645" y="363"/>
                        </a:lnTo>
                        <a:lnTo>
                          <a:pt x="636" y="355"/>
                        </a:lnTo>
                        <a:lnTo>
                          <a:pt x="631" y="351"/>
                        </a:lnTo>
                        <a:lnTo>
                          <a:pt x="625" y="349"/>
                        </a:lnTo>
                        <a:lnTo>
                          <a:pt x="620" y="348"/>
                        </a:lnTo>
                        <a:lnTo>
                          <a:pt x="614" y="348"/>
                        </a:lnTo>
                        <a:lnTo>
                          <a:pt x="608" y="349"/>
                        </a:lnTo>
                        <a:lnTo>
                          <a:pt x="601" y="352"/>
                        </a:lnTo>
                        <a:lnTo>
                          <a:pt x="587" y="361"/>
                        </a:lnTo>
                        <a:lnTo>
                          <a:pt x="572" y="369"/>
                        </a:lnTo>
                        <a:lnTo>
                          <a:pt x="540" y="382"/>
                        </a:lnTo>
                        <a:lnTo>
                          <a:pt x="527" y="388"/>
                        </a:lnTo>
                        <a:lnTo>
                          <a:pt x="516" y="394"/>
                        </a:lnTo>
                        <a:lnTo>
                          <a:pt x="509" y="400"/>
                        </a:lnTo>
                        <a:lnTo>
                          <a:pt x="506" y="403"/>
                        </a:lnTo>
                        <a:lnTo>
                          <a:pt x="506" y="406"/>
                        </a:lnTo>
                        <a:lnTo>
                          <a:pt x="504" y="411"/>
                        </a:lnTo>
                        <a:lnTo>
                          <a:pt x="500" y="417"/>
                        </a:lnTo>
                        <a:lnTo>
                          <a:pt x="494" y="422"/>
                        </a:lnTo>
                        <a:lnTo>
                          <a:pt x="486" y="425"/>
                        </a:lnTo>
                        <a:lnTo>
                          <a:pt x="473" y="431"/>
                        </a:lnTo>
                        <a:lnTo>
                          <a:pt x="466" y="432"/>
                        </a:lnTo>
                        <a:lnTo>
                          <a:pt x="456" y="471"/>
                        </a:lnTo>
                        <a:lnTo>
                          <a:pt x="421" y="499"/>
                        </a:lnTo>
                        <a:lnTo>
                          <a:pt x="367" y="559"/>
                        </a:lnTo>
                        <a:lnTo>
                          <a:pt x="334" y="624"/>
                        </a:lnTo>
                        <a:lnTo>
                          <a:pt x="306" y="640"/>
                        </a:lnTo>
                        <a:lnTo>
                          <a:pt x="299" y="693"/>
                        </a:lnTo>
                        <a:lnTo>
                          <a:pt x="306" y="728"/>
                        </a:lnTo>
                        <a:lnTo>
                          <a:pt x="352" y="743"/>
                        </a:lnTo>
                        <a:lnTo>
                          <a:pt x="386" y="740"/>
                        </a:lnTo>
                        <a:lnTo>
                          <a:pt x="394" y="770"/>
                        </a:lnTo>
                        <a:lnTo>
                          <a:pt x="394" y="800"/>
                        </a:lnTo>
                        <a:lnTo>
                          <a:pt x="441" y="797"/>
                        </a:lnTo>
                        <a:lnTo>
                          <a:pt x="451" y="758"/>
                        </a:lnTo>
                        <a:lnTo>
                          <a:pt x="476" y="708"/>
                        </a:lnTo>
                        <a:lnTo>
                          <a:pt x="471" y="659"/>
                        </a:lnTo>
                        <a:lnTo>
                          <a:pt x="494" y="616"/>
                        </a:lnTo>
                        <a:lnTo>
                          <a:pt x="525" y="574"/>
                        </a:lnTo>
                        <a:lnTo>
                          <a:pt x="551" y="544"/>
                        </a:lnTo>
                        <a:lnTo>
                          <a:pt x="557" y="541"/>
                        </a:lnTo>
                        <a:lnTo>
                          <a:pt x="563" y="538"/>
                        </a:lnTo>
                        <a:lnTo>
                          <a:pt x="569" y="535"/>
                        </a:lnTo>
                        <a:lnTo>
                          <a:pt x="575" y="535"/>
                        </a:lnTo>
                        <a:lnTo>
                          <a:pt x="577" y="536"/>
                        </a:lnTo>
                        <a:lnTo>
                          <a:pt x="580" y="538"/>
                        </a:lnTo>
                        <a:lnTo>
                          <a:pt x="580" y="541"/>
                        </a:lnTo>
                        <a:lnTo>
                          <a:pt x="581" y="544"/>
                        </a:lnTo>
                        <a:lnTo>
                          <a:pt x="578" y="556"/>
                        </a:lnTo>
                        <a:lnTo>
                          <a:pt x="574" y="568"/>
                        </a:lnTo>
                        <a:lnTo>
                          <a:pt x="568" y="579"/>
                        </a:lnTo>
                        <a:lnTo>
                          <a:pt x="562" y="586"/>
                        </a:lnTo>
                        <a:lnTo>
                          <a:pt x="556" y="591"/>
                        </a:lnTo>
                        <a:lnTo>
                          <a:pt x="550" y="594"/>
                        </a:lnTo>
                        <a:lnTo>
                          <a:pt x="545" y="597"/>
                        </a:lnTo>
                        <a:lnTo>
                          <a:pt x="540" y="598"/>
                        </a:lnTo>
                        <a:lnTo>
                          <a:pt x="525" y="643"/>
                        </a:lnTo>
                        <a:lnTo>
                          <a:pt x="525" y="649"/>
                        </a:lnTo>
                        <a:lnTo>
                          <a:pt x="527" y="656"/>
                        </a:lnTo>
                        <a:lnTo>
                          <a:pt x="530" y="663"/>
                        </a:lnTo>
                        <a:lnTo>
                          <a:pt x="536" y="671"/>
                        </a:lnTo>
                        <a:lnTo>
                          <a:pt x="543" y="678"/>
                        </a:lnTo>
                        <a:lnTo>
                          <a:pt x="557" y="683"/>
                        </a:lnTo>
                        <a:lnTo>
                          <a:pt x="565" y="684"/>
                        </a:lnTo>
                        <a:lnTo>
                          <a:pt x="575" y="686"/>
                        </a:lnTo>
                        <a:lnTo>
                          <a:pt x="593" y="687"/>
                        </a:lnTo>
                        <a:lnTo>
                          <a:pt x="608" y="692"/>
                        </a:lnTo>
                        <a:lnTo>
                          <a:pt x="622" y="696"/>
                        </a:lnTo>
                        <a:lnTo>
                          <a:pt x="633" y="701"/>
                        </a:lnTo>
                        <a:lnTo>
                          <a:pt x="646" y="708"/>
                        </a:lnTo>
                        <a:lnTo>
                          <a:pt x="651" y="713"/>
                        </a:lnTo>
                        <a:lnTo>
                          <a:pt x="613" y="723"/>
                        </a:lnTo>
                        <a:lnTo>
                          <a:pt x="571" y="720"/>
                        </a:lnTo>
                        <a:lnTo>
                          <a:pt x="540" y="770"/>
                        </a:lnTo>
                        <a:lnTo>
                          <a:pt x="509" y="785"/>
                        </a:lnTo>
                        <a:lnTo>
                          <a:pt x="506" y="835"/>
                        </a:lnTo>
                        <a:lnTo>
                          <a:pt x="483" y="855"/>
                        </a:lnTo>
                        <a:lnTo>
                          <a:pt x="371" y="850"/>
                        </a:lnTo>
                        <a:lnTo>
                          <a:pt x="371" y="797"/>
                        </a:lnTo>
                        <a:lnTo>
                          <a:pt x="368" y="796"/>
                        </a:lnTo>
                        <a:lnTo>
                          <a:pt x="364" y="796"/>
                        </a:lnTo>
                        <a:lnTo>
                          <a:pt x="359" y="796"/>
                        </a:lnTo>
                        <a:lnTo>
                          <a:pt x="355" y="797"/>
                        </a:lnTo>
                        <a:lnTo>
                          <a:pt x="350" y="802"/>
                        </a:lnTo>
                        <a:lnTo>
                          <a:pt x="347" y="808"/>
                        </a:lnTo>
                        <a:lnTo>
                          <a:pt x="344" y="816"/>
                        </a:lnTo>
                        <a:lnTo>
                          <a:pt x="341" y="835"/>
                        </a:lnTo>
                        <a:lnTo>
                          <a:pt x="338" y="853"/>
                        </a:lnTo>
                        <a:lnTo>
                          <a:pt x="334" y="870"/>
                        </a:lnTo>
                        <a:lnTo>
                          <a:pt x="299" y="885"/>
                        </a:lnTo>
                        <a:lnTo>
                          <a:pt x="267" y="935"/>
                        </a:lnTo>
                        <a:lnTo>
                          <a:pt x="237" y="957"/>
                        </a:lnTo>
                        <a:lnTo>
                          <a:pt x="199" y="962"/>
                        </a:lnTo>
                        <a:lnTo>
                          <a:pt x="187" y="985"/>
                        </a:lnTo>
                        <a:lnTo>
                          <a:pt x="199" y="1022"/>
                        </a:lnTo>
                        <a:lnTo>
                          <a:pt x="202" y="1028"/>
                        </a:lnTo>
                        <a:lnTo>
                          <a:pt x="205" y="1033"/>
                        </a:lnTo>
                        <a:lnTo>
                          <a:pt x="207" y="1040"/>
                        </a:lnTo>
                        <a:lnTo>
                          <a:pt x="208" y="1048"/>
                        </a:lnTo>
                        <a:lnTo>
                          <a:pt x="207" y="1057"/>
                        </a:lnTo>
                        <a:lnTo>
                          <a:pt x="202" y="1065"/>
                        </a:lnTo>
                        <a:lnTo>
                          <a:pt x="199" y="1069"/>
                        </a:lnTo>
                        <a:lnTo>
                          <a:pt x="195" y="1072"/>
                        </a:lnTo>
                        <a:lnTo>
                          <a:pt x="190" y="1075"/>
                        </a:lnTo>
                        <a:lnTo>
                          <a:pt x="184" y="1078"/>
                        </a:lnTo>
                        <a:lnTo>
                          <a:pt x="169" y="1081"/>
                        </a:lnTo>
                        <a:lnTo>
                          <a:pt x="154" y="1083"/>
                        </a:lnTo>
                        <a:lnTo>
                          <a:pt x="139" y="1081"/>
                        </a:lnTo>
                        <a:lnTo>
                          <a:pt x="113" y="1078"/>
                        </a:lnTo>
                        <a:lnTo>
                          <a:pt x="103" y="1077"/>
                        </a:lnTo>
                        <a:lnTo>
                          <a:pt x="95" y="1146"/>
                        </a:lnTo>
                        <a:lnTo>
                          <a:pt x="119" y="1206"/>
                        </a:lnTo>
                        <a:lnTo>
                          <a:pt x="169" y="1196"/>
                        </a:lnTo>
                        <a:lnTo>
                          <a:pt x="222" y="1176"/>
                        </a:lnTo>
                        <a:lnTo>
                          <a:pt x="252" y="1169"/>
                        </a:lnTo>
                        <a:lnTo>
                          <a:pt x="257" y="1134"/>
                        </a:lnTo>
                        <a:lnTo>
                          <a:pt x="279" y="1111"/>
                        </a:lnTo>
                        <a:lnTo>
                          <a:pt x="279" y="1062"/>
                        </a:lnTo>
                        <a:lnTo>
                          <a:pt x="284" y="1065"/>
                        </a:lnTo>
                        <a:lnTo>
                          <a:pt x="290" y="1069"/>
                        </a:lnTo>
                        <a:lnTo>
                          <a:pt x="297" y="1072"/>
                        </a:lnTo>
                        <a:lnTo>
                          <a:pt x="306" y="1075"/>
                        </a:lnTo>
                        <a:lnTo>
                          <a:pt x="319" y="1077"/>
                        </a:lnTo>
                        <a:lnTo>
                          <a:pt x="331" y="1077"/>
                        </a:lnTo>
                        <a:lnTo>
                          <a:pt x="344" y="1072"/>
                        </a:lnTo>
                        <a:lnTo>
                          <a:pt x="352" y="1071"/>
                        </a:lnTo>
                        <a:lnTo>
                          <a:pt x="358" y="1071"/>
                        </a:lnTo>
                        <a:lnTo>
                          <a:pt x="365" y="1071"/>
                        </a:lnTo>
                        <a:lnTo>
                          <a:pt x="371" y="1072"/>
                        </a:lnTo>
                        <a:lnTo>
                          <a:pt x="382" y="1078"/>
                        </a:lnTo>
                        <a:lnTo>
                          <a:pt x="391" y="1086"/>
                        </a:lnTo>
                        <a:lnTo>
                          <a:pt x="399" y="1095"/>
                        </a:lnTo>
                        <a:lnTo>
                          <a:pt x="405" y="1102"/>
                        </a:lnTo>
                        <a:lnTo>
                          <a:pt x="409" y="1111"/>
                        </a:lnTo>
                        <a:lnTo>
                          <a:pt x="441" y="1161"/>
                        </a:lnTo>
                        <a:lnTo>
                          <a:pt x="463" y="1161"/>
                        </a:lnTo>
                        <a:lnTo>
                          <a:pt x="471" y="1139"/>
                        </a:lnTo>
                        <a:lnTo>
                          <a:pt x="448" y="1104"/>
                        </a:lnTo>
                        <a:lnTo>
                          <a:pt x="433" y="1084"/>
                        </a:lnTo>
                        <a:lnTo>
                          <a:pt x="433" y="1065"/>
                        </a:lnTo>
                        <a:lnTo>
                          <a:pt x="444" y="1057"/>
                        </a:lnTo>
                        <a:lnTo>
                          <a:pt x="471" y="1096"/>
                        </a:lnTo>
                        <a:lnTo>
                          <a:pt x="501" y="1119"/>
                        </a:lnTo>
                        <a:lnTo>
                          <a:pt x="513" y="1154"/>
                        </a:lnTo>
                        <a:lnTo>
                          <a:pt x="521" y="1158"/>
                        </a:lnTo>
                        <a:lnTo>
                          <a:pt x="528" y="1163"/>
                        </a:lnTo>
                        <a:lnTo>
                          <a:pt x="537" y="1169"/>
                        </a:lnTo>
                        <a:lnTo>
                          <a:pt x="548" y="1170"/>
                        </a:lnTo>
                        <a:lnTo>
                          <a:pt x="551" y="1172"/>
                        </a:lnTo>
                        <a:lnTo>
                          <a:pt x="556" y="1170"/>
                        </a:lnTo>
                        <a:lnTo>
                          <a:pt x="559" y="1169"/>
                        </a:lnTo>
                        <a:lnTo>
                          <a:pt x="562" y="1167"/>
                        </a:lnTo>
                        <a:lnTo>
                          <a:pt x="563" y="1163"/>
                        </a:lnTo>
                        <a:lnTo>
                          <a:pt x="563" y="1157"/>
                        </a:lnTo>
                        <a:lnTo>
                          <a:pt x="563" y="1134"/>
                        </a:lnTo>
                        <a:lnTo>
                          <a:pt x="565" y="1119"/>
                        </a:lnTo>
                        <a:lnTo>
                          <a:pt x="566" y="1107"/>
                        </a:lnTo>
                        <a:lnTo>
                          <a:pt x="598" y="1119"/>
                        </a:lnTo>
                        <a:lnTo>
                          <a:pt x="620" y="1119"/>
                        </a:lnTo>
                        <a:lnTo>
                          <a:pt x="620" y="1084"/>
                        </a:lnTo>
                        <a:lnTo>
                          <a:pt x="620" y="1057"/>
                        </a:lnTo>
                        <a:lnTo>
                          <a:pt x="628" y="1027"/>
                        </a:lnTo>
                        <a:lnTo>
                          <a:pt x="682" y="1019"/>
                        </a:lnTo>
                        <a:lnTo>
                          <a:pt x="682" y="1025"/>
                        </a:lnTo>
                        <a:lnTo>
                          <a:pt x="684" y="1039"/>
                        </a:lnTo>
                        <a:lnTo>
                          <a:pt x="685" y="1045"/>
                        </a:lnTo>
                        <a:lnTo>
                          <a:pt x="687" y="1051"/>
                        </a:lnTo>
                        <a:lnTo>
                          <a:pt x="690" y="1056"/>
                        </a:lnTo>
                        <a:lnTo>
                          <a:pt x="693" y="1057"/>
                        </a:lnTo>
                        <a:lnTo>
                          <a:pt x="747" y="1057"/>
                        </a:lnTo>
                        <a:lnTo>
                          <a:pt x="725" y="1007"/>
                        </a:lnTo>
                        <a:lnTo>
                          <a:pt x="750" y="1007"/>
                        </a:lnTo>
                        <a:lnTo>
                          <a:pt x="782" y="1057"/>
                        </a:lnTo>
                        <a:lnTo>
                          <a:pt x="783" y="1065"/>
                        </a:lnTo>
                        <a:lnTo>
                          <a:pt x="783" y="1074"/>
                        </a:lnTo>
                        <a:lnTo>
                          <a:pt x="783" y="1083"/>
                        </a:lnTo>
                        <a:lnTo>
                          <a:pt x="780" y="1092"/>
                        </a:lnTo>
                        <a:lnTo>
                          <a:pt x="777" y="1096"/>
                        </a:lnTo>
                        <a:lnTo>
                          <a:pt x="773" y="1099"/>
                        </a:lnTo>
                        <a:lnTo>
                          <a:pt x="768" y="1102"/>
                        </a:lnTo>
                        <a:lnTo>
                          <a:pt x="762" y="1105"/>
                        </a:lnTo>
                        <a:lnTo>
                          <a:pt x="755" y="1107"/>
                        </a:lnTo>
                        <a:lnTo>
                          <a:pt x="747" y="1107"/>
                        </a:lnTo>
                        <a:lnTo>
                          <a:pt x="713" y="1108"/>
                        </a:lnTo>
                        <a:lnTo>
                          <a:pt x="687" y="1111"/>
                        </a:lnTo>
                        <a:lnTo>
                          <a:pt x="663" y="1114"/>
                        </a:lnTo>
                        <a:lnTo>
                          <a:pt x="628" y="1149"/>
                        </a:lnTo>
                        <a:lnTo>
                          <a:pt x="630" y="1158"/>
                        </a:lnTo>
                        <a:lnTo>
                          <a:pt x="633" y="1167"/>
                        </a:lnTo>
                        <a:lnTo>
                          <a:pt x="637" y="1178"/>
                        </a:lnTo>
                        <a:lnTo>
                          <a:pt x="645" y="1188"/>
                        </a:lnTo>
                        <a:lnTo>
                          <a:pt x="651" y="1193"/>
                        </a:lnTo>
                        <a:lnTo>
                          <a:pt x="657" y="1197"/>
                        </a:lnTo>
                        <a:lnTo>
                          <a:pt x="666" y="1202"/>
                        </a:lnTo>
                        <a:lnTo>
                          <a:pt x="675" y="1206"/>
                        </a:lnTo>
                        <a:lnTo>
                          <a:pt x="685" y="1208"/>
                        </a:lnTo>
                        <a:lnTo>
                          <a:pt x="697" y="1211"/>
                        </a:lnTo>
                        <a:lnTo>
                          <a:pt x="703" y="1211"/>
                        </a:lnTo>
                        <a:lnTo>
                          <a:pt x="710" y="1213"/>
                        </a:lnTo>
                        <a:lnTo>
                          <a:pt x="716" y="1217"/>
                        </a:lnTo>
                        <a:lnTo>
                          <a:pt x="717" y="1219"/>
                        </a:lnTo>
                        <a:lnTo>
                          <a:pt x="719" y="1223"/>
                        </a:lnTo>
                        <a:lnTo>
                          <a:pt x="719" y="1228"/>
                        </a:lnTo>
                        <a:lnTo>
                          <a:pt x="719" y="1234"/>
                        </a:lnTo>
                        <a:lnTo>
                          <a:pt x="716" y="1240"/>
                        </a:lnTo>
                        <a:lnTo>
                          <a:pt x="713" y="1249"/>
                        </a:lnTo>
                        <a:lnTo>
                          <a:pt x="708" y="1258"/>
                        </a:lnTo>
                        <a:lnTo>
                          <a:pt x="700" y="1268"/>
                        </a:lnTo>
                        <a:lnTo>
                          <a:pt x="640" y="1291"/>
                        </a:lnTo>
                        <a:lnTo>
                          <a:pt x="598" y="1303"/>
                        </a:lnTo>
                        <a:lnTo>
                          <a:pt x="556" y="1288"/>
                        </a:lnTo>
                        <a:lnTo>
                          <a:pt x="509" y="1276"/>
                        </a:lnTo>
                        <a:lnTo>
                          <a:pt x="506" y="1311"/>
                        </a:lnTo>
                        <a:lnTo>
                          <a:pt x="466" y="1296"/>
                        </a:lnTo>
                        <a:lnTo>
                          <a:pt x="433" y="1283"/>
                        </a:lnTo>
                        <a:lnTo>
                          <a:pt x="383" y="1276"/>
                        </a:lnTo>
                        <a:lnTo>
                          <a:pt x="376" y="1222"/>
                        </a:lnTo>
                        <a:lnTo>
                          <a:pt x="367" y="1203"/>
                        </a:lnTo>
                        <a:lnTo>
                          <a:pt x="302" y="1203"/>
                        </a:lnTo>
                        <a:lnTo>
                          <a:pt x="257" y="1206"/>
                        </a:lnTo>
                        <a:lnTo>
                          <a:pt x="237" y="1214"/>
                        </a:lnTo>
                        <a:lnTo>
                          <a:pt x="165" y="1219"/>
                        </a:lnTo>
                        <a:lnTo>
                          <a:pt x="127" y="1268"/>
                        </a:lnTo>
                        <a:lnTo>
                          <a:pt x="88" y="1333"/>
                        </a:lnTo>
                        <a:lnTo>
                          <a:pt x="11" y="1395"/>
                        </a:lnTo>
                        <a:lnTo>
                          <a:pt x="8" y="1406"/>
                        </a:lnTo>
                        <a:lnTo>
                          <a:pt x="3" y="1419"/>
                        </a:lnTo>
                        <a:lnTo>
                          <a:pt x="2" y="1437"/>
                        </a:lnTo>
                        <a:lnTo>
                          <a:pt x="0" y="1460"/>
                        </a:lnTo>
                        <a:lnTo>
                          <a:pt x="2" y="1472"/>
                        </a:lnTo>
                        <a:lnTo>
                          <a:pt x="3" y="1486"/>
                        </a:lnTo>
                        <a:lnTo>
                          <a:pt x="6" y="1499"/>
                        </a:lnTo>
                        <a:lnTo>
                          <a:pt x="11" y="1513"/>
                        </a:lnTo>
                        <a:lnTo>
                          <a:pt x="15" y="1528"/>
                        </a:lnTo>
                        <a:lnTo>
                          <a:pt x="23" y="1545"/>
                        </a:lnTo>
                        <a:lnTo>
                          <a:pt x="20" y="1548"/>
                        </a:lnTo>
                        <a:lnTo>
                          <a:pt x="18" y="1554"/>
                        </a:lnTo>
                        <a:lnTo>
                          <a:pt x="18" y="1561"/>
                        </a:lnTo>
                        <a:lnTo>
                          <a:pt x="20" y="1573"/>
                        </a:lnTo>
                        <a:lnTo>
                          <a:pt x="23" y="1587"/>
                        </a:lnTo>
                        <a:lnTo>
                          <a:pt x="30" y="1606"/>
                        </a:lnTo>
                        <a:lnTo>
                          <a:pt x="42" y="1628"/>
                        </a:lnTo>
                        <a:lnTo>
                          <a:pt x="44" y="1632"/>
                        </a:lnTo>
                        <a:lnTo>
                          <a:pt x="48" y="1643"/>
                        </a:lnTo>
                        <a:lnTo>
                          <a:pt x="57" y="1658"/>
                        </a:lnTo>
                        <a:lnTo>
                          <a:pt x="63" y="1665"/>
                        </a:lnTo>
                        <a:lnTo>
                          <a:pt x="71" y="1673"/>
                        </a:lnTo>
                        <a:lnTo>
                          <a:pt x="80" y="1679"/>
                        </a:lnTo>
                        <a:lnTo>
                          <a:pt x="92" y="1685"/>
                        </a:lnTo>
                        <a:lnTo>
                          <a:pt x="106" y="1690"/>
                        </a:lnTo>
                        <a:lnTo>
                          <a:pt x="121" y="1693"/>
                        </a:lnTo>
                        <a:lnTo>
                          <a:pt x="139" y="1694"/>
                        </a:lnTo>
                        <a:lnTo>
                          <a:pt x="159" y="1693"/>
                        </a:lnTo>
                        <a:lnTo>
                          <a:pt x="181" y="1690"/>
                        </a:lnTo>
                        <a:lnTo>
                          <a:pt x="207" y="1682"/>
                        </a:lnTo>
                        <a:lnTo>
                          <a:pt x="242" y="1677"/>
                        </a:lnTo>
                        <a:lnTo>
                          <a:pt x="272" y="1682"/>
                        </a:lnTo>
                        <a:lnTo>
                          <a:pt x="322" y="1677"/>
                        </a:lnTo>
                        <a:lnTo>
                          <a:pt x="309" y="1697"/>
                        </a:lnTo>
                        <a:lnTo>
                          <a:pt x="349" y="1697"/>
                        </a:lnTo>
                        <a:lnTo>
                          <a:pt x="352" y="1747"/>
                        </a:lnTo>
                        <a:lnTo>
                          <a:pt x="352" y="1757"/>
                        </a:lnTo>
                        <a:lnTo>
                          <a:pt x="350" y="1779"/>
                        </a:lnTo>
                        <a:lnTo>
                          <a:pt x="350" y="1791"/>
                        </a:lnTo>
                        <a:lnTo>
                          <a:pt x="350" y="1800"/>
                        </a:lnTo>
                        <a:lnTo>
                          <a:pt x="353" y="1809"/>
                        </a:lnTo>
                        <a:lnTo>
                          <a:pt x="355" y="1810"/>
                        </a:lnTo>
                        <a:lnTo>
                          <a:pt x="356" y="1812"/>
                        </a:lnTo>
                        <a:lnTo>
                          <a:pt x="367" y="1818"/>
                        </a:lnTo>
                        <a:lnTo>
                          <a:pt x="379" y="1828"/>
                        </a:lnTo>
                        <a:lnTo>
                          <a:pt x="385" y="1834"/>
                        </a:lnTo>
                        <a:lnTo>
                          <a:pt x="389" y="1842"/>
                        </a:lnTo>
                        <a:lnTo>
                          <a:pt x="393" y="1850"/>
                        </a:lnTo>
                        <a:lnTo>
                          <a:pt x="394" y="1859"/>
                        </a:lnTo>
                        <a:lnTo>
                          <a:pt x="396" y="1868"/>
                        </a:lnTo>
                        <a:lnTo>
                          <a:pt x="397" y="1880"/>
                        </a:lnTo>
                        <a:lnTo>
                          <a:pt x="402" y="1905"/>
                        </a:lnTo>
                        <a:lnTo>
                          <a:pt x="409" y="1934"/>
                        </a:lnTo>
                        <a:lnTo>
                          <a:pt x="405" y="1963"/>
                        </a:lnTo>
                        <a:lnTo>
                          <a:pt x="400" y="1988"/>
                        </a:lnTo>
                        <a:lnTo>
                          <a:pt x="399" y="2016"/>
                        </a:lnTo>
                        <a:lnTo>
                          <a:pt x="400" y="2047"/>
                        </a:lnTo>
                        <a:lnTo>
                          <a:pt x="405" y="2083"/>
                        </a:lnTo>
                        <a:lnTo>
                          <a:pt x="409" y="2126"/>
                        </a:lnTo>
                        <a:lnTo>
                          <a:pt x="444" y="2163"/>
                        </a:lnTo>
                        <a:lnTo>
                          <a:pt x="468" y="2192"/>
                        </a:lnTo>
                        <a:lnTo>
                          <a:pt x="476" y="2204"/>
                        </a:lnTo>
                        <a:lnTo>
                          <a:pt x="479" y="2210"/>
                        </a:lnTo>
                        <a:lnTo>
                          <a:pt x="476" y="2253"/>
                        </a:lnTo>
                        <a:lnTo>
                          <a:pt x="471" y="2287"/>
                        </a:lnTo>
                        <a:lnTo>
                          <a:pt x="533" y="2307"/>
                        </a:lnTo>
                        <a:lnTo>
                          <a:pt x="590" y="2295"/>
                        </a:lnTo>
                        <a:lnTo>
                          <a:pt x="620" y="2245"/>
                        </a:lnTo>
                        <a:lnTo>
                          <a:pt x="690" y="2192"/>
                        </a:lnTo>
                        <a:lnTo>
                          <a:pt x="690" y="2130"/>
                        </a:lnTo>
                        <a:lnTo>
                          <a:pt x="735" y="2118"/>
                        </a:lnTo>
                        <a:lnTo>
                          <a:pt x="735" y="2068"/>
                        </a:lnTo>
                        <a:lnTo>
                          <a:pt x="735" y="2023"/>
                        </a:lnTo>
                        <a:lnTo>
                          <a:pt x="740" y="2022"/>
                        </a:lnTo>
                        <a:lnTo>
                          <a:pt x="750" y="2019"/>
                        </a:lnTo>
                        <a:lnTo>
                          <a:pt x="764" y="2013"/>
                        </a:lnTo>
                        <a:lnTo>
                          <a:pt x="771" y="2008"/>
                        </a:lnTo>
                        <a:lnTo>
                          <a:pt x="779" y="2002"/>
                        </a:lnTo>
                        <a:lnTo>
                          <a:pt x="785" y="1994"/>
                        </a:lnTo>
                        <a:lnTo>
                          <a:pt x="791" y="1985"/>
                        </a:lnTo>
                        <a:lnTo>
                          <a:pt x="797" y="1975"/>
                        </a:lnTo>
                        <a:lnTo>
                          <a:pt x="800" y="1961"/>
                        </a:lnTo>
                        <a:lnTo>
                          <a:pt x="802" y="1946"/>
                        </a:lnTo>
                        <a:lnTo>
                          <a:pt x="802" y="1930"/>
                        </a:lnTo>
                        <a:lnTo>
                          <a:pt x="799" y="1910"/>
                        </a:lnTo>
                        <a:lnTo>
                          <a:pt x="793" y="1889"/>
                        </a:lnTo>
                        <a:lnTo>
                          <a:pt x="790" y="1819"/>
                        </a:lnTo>
                        <a:lnTo>
                          <a:pt x="824" y="1782"/>
                        </a:lnTo>
                        <a:lnTo>
                          <a:pt x="845" y="1759"/>
                        </a:lnTo>
                        <a:lnTo>
                          <a:pt x="868" y="1736"/>
                        </a:lnTo>
                        <a:lnTo>
                          <a:pt x="892" y="1708"/>
                        </a:lnTo>
                        <a:lnTo>
                          <a:pt x="903" y="1691"/>
                        </a:lnTo>
                        <a:lnTo>
                          <a:pt x="913" y="1676"/>
                        </a:lnTo>
                        <a:lnTo>
                          <a:pt x="922" y="1659"/>
                        </a:lnTo>
                        <a:lnTo>
                          <a:pt x="930" y="1644"/>
                        </a:lnTo>
                        <a:lnTo>
                          <a:pt x="936" y="1629"/>
                        </a:lnTo>
                        <a:lnTo>
                          <a:pt x="937" y="1614"/>
                        </a:lnTo>
                        <a:lnTo>
                          <a:pt x="937" y="1608"/>
                        </a:lnTo>
                        <a:lnTo>
                          <a:pt x="936" y="1602"/>
                        </a:lnTo>
                        <a:lnTo>
                          <a:pt x="934" y="1596"/>
                        </a:lnTo>
                        <a:lnTo>
                          <a:pt x="931" y="1590"/>
                        </a:lnTo>
                        <a:lnTo>
                          <a:pt x="916" y="1597"/>
                        </a:lnTo>
                        <a:lnTo>
                          <a:pt x="883" y="1611"/>
                        </a:lnTo>
                        <a:lnTo>
                          <a:pt x="865" y="1617"/>
                        </a:lnTo>
                        <a:lnTo>
                          <a:pt x="848" y="1620"/>
                        </a:lnTo>
                        <a:lnTo>
                          <a:pt x="842" y="1622"/>
                        </a:lnTo>
                        <a:lnTo>
                          <a:pt x="836" y="1622"/>
                        </a:lnTo>
                        <a:lnTo>
                          <a:pt x="833" y="1620"/>
                        </a:lnTo>
                        <a:lnTo>
                          <a:pt x="832" y="1617"/>
                        </a:lnTo>
                        <a:lnTo>
                          <a:pt x="824" y="1588"/>
                        </a:lnTo>
                        <a:lnTo>
                          <a:pt x="820" y="1575"/>
                        </a:lnTo>
                        <a:lnTo>
                          <a:pt x="770" y="1513"/>
                        </a:lnTo>
                        <a:lnTo>
                          <a:pt x="765" y="1499"/>
                        </a:lnTo>
                        <a:lnTo>
                          <a:pt x="764" y="1487"/>
                        </a:lnTo>
                        <a:lnTo>
                          <a:pt x="762" y="1475"/>
                        </a:lnTo>
                        <a:lnTo>
                          <a:pt x="761" y="1468"/>
                        </a:lnTo>
                        <a:lnTo>
                          <a:pt x="758" y="1459"/>
                        </a:lnTo>
                        <a:lnTo>
                          <a:pt x="747" y="1437"/>
                        </a:lnTo>
                        <a:lnTo>
                          <a:pt x="732" y="1410"/>
                        </a:lnTo>
                        <a:lnTo>
                          <a:pt x="685" y="1353"/>
                        </a:lnTo>
                        <a:lnTo>
                          <a:pt x="720" y="1326"/>
                        </a:lnTo>
                        <a:lnTo>
                          <a:pt x="728" y="1371"/>
                        </a:lnTo>
                        <a:lnTo>
                          <a:pt x="777" y="1440"/>
                        </a:lnTo>
                        <a:lnTo>
                          <a:pt x="820" y="1510"/>
                        </a:lnTo>
                        <a:lnTo>
                          <a:pt x="847" y="1575"/>
                        </a:lnTo>
                        <a:lnTo>
                          <a:pt x="877" y="1560"/>
                        </a:lnTo>
                        <a:lnTo>
                          <a:pt x="931" y="1528"/>
                        </a:lnTo>
                        <a:lnTo>
                          <a:pt x="981" y="1505"/>
                        </a:lnTo>
                        <a:lnTo>
                          <a:pt x="1031" y="1483"/>
                        </a:lnTo>
                        <a:lnTo>
                          <a:pt x="1024" y="1445"/>
                        </a:lnTo>
                        <a:lnTo>
                          <a:pt x="1004" y="1418"/>
                        </a:lnTo>
                        <a:lnTo>
                          <a:pt x="999" y="1383"/>
                        </a:lnTo>
                        <a:lnTo>
                          <a:pt x="957" y="1388"/>
                        </a:lnTo>
                        <a:lnTo>
                          <a:pt x="915" y="1341"/>
                        </a:lnTo>
                        <a:lnTo>
                          <a:pt x="915" y="1314"/>
                        </a:lnTo>
                        <a:lnTo>
                          <a:pt x="928" y="1324"/>
                        </a:lnTo>
                        <a:lnTo>
                          <a:pt x="942" y="1335"/>
                        </a:lnTo>
                        <a:lnTo>
                          <a:pt x="962" y="1347"/>
                        </a:lnTo>
                        <a:lnTo>
                          <a:pt x="984" y="1359"/>
                        </a:lnTo>
                        <a:lnTo>
                          <a:pt x="1010" y="1371"/>
                        </a:lnTo>
                        <a:lnTo>
                          <a:pt x="1037" y="1380"/>
                        </a:lnTo>
                        <a:lnTo>
                          <a:pt x="1051" y="1385"/>
                        </a:lnTo>
                        <a:lnTo>
                          <a:pt x="1064" y="1388"/>
                        </a:lnTo>
                        <a:lnTo>
                          <a:pt x="1153" y="1410"/>
                        </a:lnTo>
                        <a:lnTo>
                          <a:pt x="1156" y="1456"/>
                        </a:lnTo>
                        <a:lnTo>
                          <a:pt x="1218" y="1453"/>
                        </a:lnTo>
                        <a:lnTo>
                          <a:pt x="1203" y="1510"/>
                        </a:lnTo>
                        <a:lnTo>
                          <a:pt x="1276" y="1632"/>
                        </a:lnTo>
                        <a:lnTo>
                          <a:pt x="1279" y="1635"/>
                        </a:lnTo>
                        <a:lnTo>
                          <a:pt x="1283" y="1637"/>
                        </a:lnTo>
                        <a:lnTo>
                          <a:pt x="1288" y="1637"/>
                        </a:lnTo>
                        <a:lnTo>
                          <a:pt x="1292" y="1637"/>
                        </a:lnTo>
                        <a:lnTo>
                          <a:pt x="1298" y="1634"/>
                        </a:lnTo>
                        <a:lnTo>
                          <a:pt x="1304" y="1628"/>
                        </a:lnTo>
                        <a:lnTo>
                          <a:pt x="1310" y="1617"/>
                        </a:lnTo>
                        <a:lnTo>
                          <a:pt x="1318" y="1600"/>
                        </a:lnTo>
                        <a:lnTo>
                          <a:pt x="1330" y="1578"/>
                        </a:lnTo>
                        <a:lnTo>
                          <a:pt x="1345" y="1554"/>
                        </a:lnTo>
                        <a:lnTo>
                          <a:pt x="1354" y="1540"/>
                        </a:lnTo>
                        <a:lnTo>
                          <a:pt x="1365" y="1526"/>
                        </a:lnTo>
                        <a:lnTo>
                          <a:pt x="1375" y="1514"/>
                        </a:lnTo>
                        <a:lnTo>
                          <a:pt x="1389" y="1502"/>
                        </a:lnTo>
                        <a:lnTo>
                          <a:pt x="1402" y="1490"/>
                        </a:lnTo>
                        <a:lnTo>
                          <a:pt x="1418" y="1481"/>
                        </a:lnTo>
                        <a:lnTo>
                          <a:pt x="1434" y="1472"/>
                        </a:lnTo>
                        <a:lnTo>
                          <a:pt x="1451" y="1466"/>
                        </a:lnTo>
                        <a:lnTo>
                          <a:pt x="1470" y="1462"/>
                        </a:lnTo>
                        <a:lnTo>
                          <a:pt x="1490" y="1460"/>
                        </a:lnTo>
                        <a:lnTo>
                          <a:pt x="1502" y="1496"/>
                        </a:lnTo>
                        <a:lnTo>
                          <a:pt x="1510" y="1526"/>
                        </a:lnTo>
                        <a:lnTo>
                          <a:pt x="1513" y="1540"/>
                        </a:lnTo>
                        <a:lnTo>
                          <a:pt x="1513" y="1552"/>
                        </a:lnTo>
                        <a:lnTo>
                          <a:pt x="1517" y="1554"/>
                        </a:lnTo>
                        <a:lnTo>
                          <a:pt x="1522" y="1555"/>
                        </a:lnTo>
                        <a:lnTo>
                          <a:pt x="1526" y="1557"/>
                        </a:lnTo>
                        <a:lnTo>
                          <a:pt x="1532" y="1555"/>
                        </a:lnTo>
                        <a:lnTo>
                          <a:pt x="1540" y="1554"/>
                        </a:lnTo>
                        <a:lnTo>
                          <a:pt x="1546" y="1548"/>
                        </a:lnTo>
                        <a:lnTo>
                          <a:pt x="1552" y="1540"/>
                        </a:lnTo>
                        <a:lnTo>
                          <a:pt x="1552" y="1560"/>
                        </a:lnTo>
                        <a:lnTo>
                          <a:pt x="1553" y="1581"/>
                        </a:lnTo>
                        <a:lnTo>
                          <a:pt x="1555" y="1605"/>
                        </a:lnTo>
                        <a:lnTo>
                          <a:pt x="1559" y="1629"/>
                        </a:lnTo>
                        <a:lnTo>
                          <a:pt x="1564" y="1653"/>
                        </a:lnTo>
                        <a:lnTo>
                          <a:pt x="1568" y="1664"/>
                        </a:lnTo>
                        <a:lnTo>
                          <a:pt x="1572" y="1673"/>
                        </a:lnTo>
                        <a:lnTo>
                          <a:pt x="1578" y="1680"/>
                        </a:lnTo>
                        <a:lnTo>
                          <a:pt x="1582" y="1685"/>
                        </a:lnTo>
                        <a:lnTo>
                          <a:pt x="1594" y="1696"/>
                        </a:lnTo>
                        <a:lnTo>
                          <a:pt x="1608" y="1708"/>
                        </a:lnTo>
                        <a:lnTo>
                          <a:pt x="1635" y="1733"/>
                        </a:lnTo>
                        <a:lnTo>
                          <a:pt x="1649" y="1742"/>
                        </a:lnTo>
                        <a:lnTo>
                          <a:pt x="1659" y="1750"/>
                        </a:lnTo>
                        <a:lnTo>
                          <a:pt x="1664" y="1753"/>
                        </a:lnTo>
                        <a:lnTo>
                          <a:pt x="1668" y="1753"/>
                        </a:lnTo>
                        <a:lnTo>
                          <a:pt x="1671" y="1753"/>
                        </a:lnTo>
                        <a:lnTo>
                          <a:pt x="1674" y="1751"/>
                        </a:lnTo>
                        <a:lnTo>
                          <a:pt x="1679" y="1745"/>
                        </a:lnTo>
                        <a:lnTo>
                          <a:pt x="1680" y="1739"/>
                        </a:lnTo>
                        <a:lnTo>
                          <a:pt x="1682" y="1732"/>
                        </a:lnTo>
                        <a:lnTo>
                          <a:pt x="1682" y="1726"/>
                        </a:lnTo>
                        <a:lnTo>
                          <a:pt x="1682" y="1720"/>
                        </a:lnTo>
                        <a:lnTo>
                          <a:pt x="1679" y="1714"/>
                        </a:lnTo>
                        <a:lnTo>
                          <a:pt x="1676" y="1708"/>
                        </a:lnTo>
                        <a:lnTo>
                          <a:pt x="1671" y="1702"/>
                        </a:lnTo>
                        <a:lnTo>
                          <a:pt x="1665" y="1694"/>
                        </a:lnTo>
                        <a:lnTo>
                          <a:pt x="1659" y="1686"/>
                        </a:lnTo>
                        <a:lnTo>
                          <a:pt x="1645" y="1665"/>
                        </a:lnTo>
                        <a:lnTo>
                          <a:pt x="1624" y="1628"/>
                        </a:lnTo>
                        <a:lnTo>
                          <a:pt x="1621" y="1620"/>
                        </a:lnTo>
                        <a:lnTo>
                          <a:pt x="1618" y="1611"/>
                        </a:lnTo>
                        <a:lnTo>
                          <a:pt x="1614" y="1593"/>
                        </a:lnTo>
                        <a:lnTo>
                          <a:pt x="1614" y="1578"/>
                        </a:lnTo>
                        <a:lnTo>
                          <a:pt x="1612" y="1570"/>
                        </a:lnTo>
                        <a:lnTo>
                          <a:pt x="1644" y="1610"/>
                        </a:lnTo>
                        <a:lnTo>
                          <a:pt x="1645" y="1614"/>
                        </a:lnTo>
                        <a:lnTo>
                          <a:pt x="1647" y="1620"/>
                        </a:lnTo>
                        <a:lnTo>
                          <a:pt x="1652" y="1625"/>
                        </a:lnTo>
                        <a:lnTo>
                          <a:pt x="1656" y="1629"/>
                        </a:lnTo>
                        <a:lnTo>
                          <a:pt x="1661" y="1629"/>
                        </a:lnTo>
                        <a:lnTo>
                          <a:pt x="1665" y="1631"/>
                        </a:lnTo>
                        <a:lnTo>
                          <a:pt x="1670" y="1629"/>
                        </a:lnTo>
                        <a:lnTo>
                          <a:pt x="1676" y="1628"/>
                        </a:lnTo>
                        <a:lnTo>
                          <a:pt x="1689" y="1620"/>
                        </a:lnTo>
                        <a:lnTo>
                          <a:pt x="1697" y="1616"/>
                        </a:lnTo>
                        <a:lnTo>
                          <a:pt x="1703" y="1610"/>
                        </a:lnTo>
                        <a:lnTo>
                          <a:pt x="1707" y="1603"/>
                        </a:lnTo>
                        <a:lnTo>
                          <a:pt x="1712" y="1596"/>
                        </a:lnTo>
                        <a:lnTo>
                          <a:pt x="1718" y="1582"/>
                        </a:lnTo>
                        <a:lnTo>
                          <a:pt x="1721" y="1569"/>
                        </a:lnTo>
                        <a:lnTo>
                          <a:pt x="1721" y="1555"/>
                        </a:lnTo>
                        <a:lnTo>
                          <a:pt x="1721" y="1546"/>
                        </a:lnTo>
                        <a:lnTo>
                          <a:pt x="1721" y="1537"/>
                        </a:lnTo>
                        <a:lnTo>
                          <a:pt x="1679" y="1510"/>
                        </a:lnTo>
                        <a:lnTo>
                          <a:pt x="1679" y="1463"/>
                        </a:lnTo>
                        <a:lnTo>
                          <a:pt x="1724" y="1448"/>
                        </a:lnTo>
                        <a:lnTo>
                          <a:pt x="1721" y="1487"/>
                        </a:lnTo>
                        <a:lnTo>
                          <a:pt x="1722" y="1490"/>
                        </a:lnTo>
                        <a:lnTo>
                          <a:pt x="1727" y="1499"/>
                        </a:lnTo>
                        <a:lnTo>
                          <a:pt x="1732" y="1502"/>
                        </a:lnTo>
                        <a:lnTo>
                          <a:pt x="1735" y="1505"/>
                        </a:lnTo>
                        <a:lnTo>
                          <a:pt x="1739" y="1507"/>
                        </a:lnTo>
                        <a:lnTo>
                          <a:pt x="1744" y="1505"/>
                        </a:lnTo>
                        <a:lnTo>
                          <a:pt x="1751" y="1499"/>
                        </a:lnTo>
                        <a:lnTo>
                          <a:pt x="1756" y="1492"/>
                        </a:lnTo>
                        <a:lnTo>
                          <a:pt x="1759" y="1483"/>
                        </a:lnTo>
                        <a:lnTo>
                          <a:pt x="1759" y="1456"/>
                        </a:lnTo>
                        <a:lnTo>
                          <a:pt x="1778" y="1442"/>
                        </a:lnTo>
                        <a:lnTo>
                          <a:pt x="1799" y="1427"/>
                        </a:lnTo>
                        <a:lnTo>
                          <a:pt x="1824" y="1409"/>
                        </a:lnTo>
                        <a:lnTo>
                          <a:pt x="1849" y="1389"/>
                        </a:lnTo>
                        <a:lnTo>
                          <a:pt x="1870" y="1368"/>
                        </a:lnTo>
                        <a:lnTo>
                          <a:pt x="1879" y="1359"/>
                        </a:lnTo>
                        <a:lnTo>
                          <a:pt x="1886" y="1350"/>
                        </a:lnTo>
                        <a:lnTo>
                          <a:pt x="1890" y="1341"/>
                        </a:lnTo>
                        <a:lnTo>
                          <a:pt x="1893" y="1333"/>
                        </a:lnTo>
                        <a:lnTo>
                          <a:pt x="1896" y="1311"/>
                        </a:lnTo>
                        <a:lnTo>
                          <a:pt x="1899" y="1297"/>
                        </a:lnTo>
                        <a:lnTo>
                          <a:pt x="1899" y="1288"/>
                        </a:lnTo>
                        <a:lnTo>
                          <a:pt x="1899" y="1283"/>
                        </a:lnTo>
                        <a:lnTo>
                          <a:pt x="1896" y="1279"/>
                        </a:lnTo>
                        <a:lnTo>
                          <a:pt x="1890" y="1267"/>
                        </a:lnTo>
                        <a:lnTo>
                          <a:pt x="1884" y="1250"/>
                        </a:lnTo>
                        <a:lnTo>
                          <a:pt x="1878" y="1229"/>
                        </a:lnTo>
                        <a:lnTo>
                          <a:pt x="1893" y="1184"/>
                        </a:lnTo>
                        <a:lnTo>
                          <a:pt x="1854" y="1179"/>
                        </a:lnTo>
                        <a:lnTo>
                          <a:pt x="1854" y="1157"/>
                        </a:lnTo>
                        <a:lnTo>
                          <a:pt x="1893" y="1142"/>
                        </a:lnTo>
                        <a:lnTo>
                          <a:pt x="1931" y="1142"/>
                        </a:lnTo>
                        <a:lnTo>
                          <a:pt x="1950" y="1176"/>
                        </a:lnTo>
                        <a:lnTo>
                          <a:pt x="1947" y="1234"/>
                        </a:lnTo>
                        <a:lnTo>
                          <a:pt x="1996" y="1211"/>
                        </a:lnTo>
                        <a:lnTo>
                          <a:pt x="1996" y="1161"/>
                        </a:lnTo>
                        <a:lnTo>
                          <a:pt x="1973" y="1129"/>
                        </a:lnTo>
                        <a:lnTo>
                          <a:pt x="1996" y="1104"/>
                        </a:lnTo>
                        <a:lnTo>
                          <a:pt x="2003" y="1077"/>
                        </a:lnTo>
                        <a:lnTo>
                          <a:pt x="2058" y="1069"/>
                        </a:lnTo>
                        <a:lnTo>
                          <a:pt x="2067" y="1060"/>
                        </a:lnTo>
                        <a:lnTo>
                          <a:pt x="2089" y="1039"/>
                        </a:lnTo>
                        <a:lnTo>
                          <a:pt x="2101" y="1025"/>
                        </a:lnTo>
                        <a:lnTo>
                          <a:pt x="2112" y="1012"/>
                        </a:lnTo>
                        <a:lnTo>
                          <a:pt x="2121" y="1000"/>
                        </a:lnTo>
                        <a:lnTo>
                          <a:pt x="2127" y="989"/>
                        </a:lnTo>
                        <a:lnTo>
                          <a:pt x="2135" y="953"/>
                        </a:lnTo>
                        <a:lnTo>
                          <a:pt x="2141" y="929"/>
                        </a:lnTo>
                        <a:lnTo>
                          <a:pt x="2144" y="902"/>
                        </a:lnTo>
                        <a:lnTo>
                          <a:pt x="2147" y="876"/>
                        </a:lnTo>
                        <a:lnTo>
                          <a:pt x="2147" y="865"/>
                        </a:lnTo>
                        <a:lnTo>
                          <a:pt x="2145" y="855"/>
                        </a:lnTo>
                        <a:lnTo>
                          <a:pt x="2144" y="847"/>
                        </a:lnTo>
                        <a:lnTo>
                          <a:pt x="2141" y="841"/>
                        </a:lnTo>
                        <a:lnTo>
                          <a:pt x="2136" y="837"/>
                        </a:lnTo>
                        <a:lnTo>
                          <a:pt x="2130" y="835"/>
                        </a:lnTo>
                        <a:lnTo>
                          <a:pt x="2120" y="835"/>
                        </a:lnTo>
                        <a:lnTo>
                          <a:pt x="2113" y="834"/>
                        </a:lnTo>
                        <a:lnTo>
                          <a:pt x="2112" y="832"/>
                        </a:lnTo>
                        <a:lnTo>
                          <a:pt x="2112" y="831"/>
                        </a:lnTo>
                        <a:lnTo>
                          <a:pt x="2116" y="829"/>
                        </a:lnTo>
                        <a:lnTo>
                          <a:pt x="2120" y="828"/>
                        </a:lnTo>
                        <a:lnTo>
                          <a:pt x="2095" y="835"/>
                        </a:lnTo>
                        <a:lnTo>
                          <a:pt x="2107" y="800"/>
                        </a:lnTo>
                        <a:lnTo>
                          <a:pt x="2142" y="763"/>
                        </a:lnTo>
                        <a:lnTo>
                          <a:pt x="2172" y="701"/>
                        </a:lnTo>
                        <a:lnTo>
                          <a:pt x="2264" y="705"/>
                        </a:lnTo>
                        <a:lnTo>
                          <a:pt x="2322" y="723"/>
                        </a:lnTo>
                        <a:lnTo>
                          <a:pt x="2369" y="708"/>
                        </a:lnTo>
                        <a:lnTo>
                          <a:pt x="2394" y="663"/>
                        </a:lnTo>
                        <a:lnTo>
                          <a:pt x="2441" y="656"/>
                        </a:lnTo>
                        <a:lnTo>
                          <a:pt x="2430" y="669"/>
                        </a:lnTo>
                        <a:lnTo>
                          <a:pt x="2418" y="686"/>
                        </a:lnTo>
                        <a:lnTo>
                          <a:pt x="2406" y="708"/>
                        </a:lnTo>
                        <a:lnTo>
                          <a:pt x="2394" y="739"/>
                        </a:lnTo>
                        <a:lnTo>
                          <a:pt x="2388" y="755"/>
                        </a:lnTo>
                        <a:lnTo>
                          <a:pt x="2382" y="775"/>
                        </a:lnTo>
                        <a:lnTo>
                          <a:pt x="2378" y="794"/>
                        </a:lnTo>
                        <a:lnTo>
                          <a:pt x="2375" y="817"/>
                        </a:lnTo>
                        <a:lnTo>
                          <a:pt x="2373" y="841"/>
                        </a:lnTo>
                        <a:lnTo>
                          <a:pt x="2372" y="865"/>
                        </a:lnTo>
                        <a:lnTo>
                          <a:pt x="2384" y="912"/>
                        </a:lnTo>
                        <a:lnTo>
                          <a:pt x="2434" y="835"/>
                        </a:lnTo>
                        <a:lnTo>
                          <a:pt x="2440" y="828"/>
                        </a:lnTo>
                        <a:lnTo>
                          <a:pt x="2452" y="813"/>
                        </a:lnTo>
                        <a:lnTo>
                          <a:pt x="2458" y="802"/>
                        </a:lnTo>
                        <a:lnTo>
                          <a:pt x="2462" y="793"/>
                        </a:lnTo>
                        <a:lnTo>
                          <a:pt x="2465" y="784"/>
                        </a:lnTo>
                        <a:lnTo>
                          <a:pt x="2465" y="781"/>
                        </a:lnTo>
                        <a:lnTo>
                          <a:pt x="2464" y="778"/>
                        </a:lnTo>
                        <a:lnTo>
                          <a:pt x="2449" y="745"/>
                        </a:lnTo>
                        <a:lnTo>
                          <a:pt x="2441" y="723"/>
                        </a:lnTo>
                        <a:lnTo>
                          <a:pt x="2446" y="717"/>
                        </a:lnTo>
                        <a:lnTo>
                          <a:pt x="2456" y="702"/>
                        </a:lnTo>
                        <a:lnTo>
                          <a:pt x="2471" y="686"/>
                        </a:lnTo>
                        <a:lnTo>
                          <a:pt x="2479" y="678"/>
                        </a:lnTo>
                        <a:lnTo>
                          <a:pt x="2486" y="674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5" name="Freeform 11"/>
                  <p:cNvSpPr>
                    <a:spLocks/>
                  </p:cNvSpPr>
                  <p:nvPr/>
                </p:nvSpPr>
                <p:spPr bwMode="auto">
                  <a:xfrm>
                    <a:off x="4108564" y="2050052"/>
                    <a:ext cx="64342" cy="179557"/>
                  </a:xfrm>
                  <a:custGeom>
                    <a:avLst/>
                    <a:gdLst/>
                    <a:ahLst/>
                    <a:cxnLst>
                      <a:cxn ang="0">
                        <a:pos x="5" y="160"/>
                      </a:cxn>
                      <a:cxn ang="0">
                        <a:pos x="35" y="145"/>
                      </a:cxn>
                      <a:cxn ang="0">
                        <a:pos x="35" y="107"/>
                      </a:cxn>
                      <a:cxn ang="0">
                        <a:pos x="43" y="65"/>
                      </a:cxn>
                      <a:cxn ang="0">
                        <a:pos x="35" y="11"/>
                      </a:cxn>
                      <a:cxn ang="0">
                        <a:pos x="23" y="0"/>
                      </a:cxn>
                      <a:cxn ang="0">
                        <a:pos x="8" y="26"/>
                      </a:cxn>
                      <a:cxn ang="0">
                        <a:pos x="8" y="88"/>
                      </a:cxn>
                      <a:cxn ang="0">
                        <a:pos x="0" y="138"/>
                      </a:cxn>
                      <a:cxn ang="0">
                        <a:pos x="5" y="160"/>
                      </a:cxn>
                    </a:cxnLst>
                    <a:rect l="0" t="0" r="r" b="b"/>
                    <a:pathLst>
                      <a:path w="43" h="160">
                        <a:moveTo>
                          <a:pt x="5" y="160"/>
                        </a:moveTo>
                        <a:lnTo>
                          <a:pt x="35" y="145"/>
                        </a:lnTo>
                        <a:lnTo>
                          <a:pt x="35" y="107"/>
                        </a:lnTo>
                        <a:lnTo>
                          <a:pt x="43" y="65"/>
                        </a:lnTo>
                        <a:lnTo>
                          <a:pt x="35" y="11"/>
                        </a:lnTo>
                        <a:lnTo>
                          <a:pt x="23" y="0"/>
                        </a:lnTo>
                        <a:lnTo>
                          <a:pt x="8" y="26"/>
                        </a:lnTo>
                        <a:lnTo>
                          <a:pt x="8" y="88"/>
                        </a:lnTo>
                        <a:lnTo>
                          <a:pt x="0" y="138"/>
                        </a:lnTo>
                        <a:lnTo>
                          <a:pt x="5" y="16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6" name="Freeform 12"/>
                  <p:cNvSpPr>
                    <a:spLocks/>
                  </p:cNvSpPr>
                  <p:nvPr/>
                </p:nvSpPr>
                <p:spPr bwMode="auto">
                  <a:xfrm>
                    <a:off x="4063674" y="2268887"/>
                    <a:ext cx="119705" cy="56111"/>
                  </a:xfrm>
                  <a:custGeom>
                    <a:avLst/>
                    <a:gdLst/>
                    <a:ahLst/>
                    <a:cxnLst>
                      <a:cxn ang="0">
                        <a:pos x="27" y="47"/>
                      </a:cxn>
                      <a:cxn ang="0">
                        <a:pos x="0" y="50"/>
                      </a:cxn>
                      <a:cxn ang="0">
                        <a:pos x="18" y="7"/>
                      </a:cxn>
                      <a:cxn ang="0">
                        <a:pos x="50" y="0"/>
                      </a:cxn>
                      <a:cxn ang="0">
                        <a:pos x="80" y="30"/>
                      </a:cxn>
                      <a:cxn ang="0">
                        <a:pos x="61" y="50"/>
                      </a:cxn>
                      <a:cxn ang="0">
                        <a:pos x="27" y="47"/>
                      </a:cxn>
                    </a:cxnLst>
                    <a:rect l="0" t="0" r="r" b="b"/>
                    <a:pathLst>
                      <a:path w="80" h="50">
                        <a:moveTo>
                          <a:pt x="27" y="47"/>
                        </a:moveTo>
                        <a:lnTo>
                          <a:pt x="0" y="50"/>
                        </a:lnTo>
                        <a:lnTo>
                          <a:pt x="18" y="7"/>
                        </a:lnTo>
                        <a:lnTo>
                          <a:pt x="50" y="0"/>
                        </a:lnTo>
                        <a:lnTo>
                          <a:pt x="80" y="30"/>
                        </a:lnTo>
                        <a:lnTo>
                          <a:pt x="61" y="50"/>
                        </a:lnTo>
                        <a:lnTo>
                          <a:pt x="27" y="4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7" name="Freeform 13"/>
                  <p:cNvSpPr>
                    <a:spLocks/>
                  </p:cNvSpPr>
                  <p:nvPr/>
                </p:nvSpPr>
                <p:spPr bwMode="auto">
                  <a:xfrm>
                    <a:off x="3873643" y="2346321"/>
                    <a:ext cx="242402" cy="162724"/>
                  </a:xfrm>
                  <a:custGeom>
                    <a:avLst/>
                    <a:gdLst/>
                    <a:ahLst/>
                    <a:cxnLst>
                      <a:cxn ang="0">
                        <a:pos x="135" y="8"/>
                      </a:cxn>
                      <a:cxn ang="0">
                        <a:pos x="115" y="28"/>
                      </a:cxn>
                      <a:cxn ang="0">
                        <a:pos x="100" y="46"/>
                      </a:cxn>
                      <a:cxn ang="0">
                        <a:pos x="88" y="50"/>
                      </a:cxn>
                      <a:cxn ang="0">
                        <a:pos x="73" y="61"/>
                      </a:cxn>
                      <a:cxn ang="0">
                        <a:pos x="70" y="88"/>
                      </a:cxn>
                      <a:cxn ang="0">
                        <a:pos x="23" y="88"/>
                      </a:cxn>
                      <a:cxn ang="0">
                        <a:pos x="0" y="111"/>
                      </a:cxn>
                      <a:cxn ang="0">
                        <a:pos x="23" y="135"/>
                      </a:cxn>
                      <a:cxn ang="0">
                        <a:pos x="62" y="142"/>
                      </a:cxn>
                      <a:cxn ang="0">
                        <a:pos x="85" y="145"/>
                      </a:cxn>
                      <a:cxn ang="0">
                        <a:pos x="115" y="130"/>
                      </a:cxn>
                      <a:cxn ang="0">
                        <a:pos x="130" y="77"/>
                      </a:cxn>
                      <a:cxn ang="0">
                        <a:pos x="150" y="50"/>
                      </a:cxn>
                      <a:cxn ang="0">
                        <a:pos x="162" y="23"/>
                      </a:cxn>
                      <a:cxn ang="0">
                        <a:pos x="162" y="0"/>
                      </a:cxn>
                      <a:cxn ang="0">
                        <a:pos x="135" y="8"/>
                      </a:cxn>
                    </a:cxnLst>
                    <a:rect l="0" t="0" r="r" b="b"/>
                    <a:pathLst>
                      <a:path w="162" h="145">
                        <a:moveTo>
                          <a:pt x="135" y="8"/>
                        </a:moveTo>
                        <a:lnTo>
                          <a:pt x="115" y="28"/>
                        </a:lnTo>
                        <a:lnTo>
                          <a:pt x="100" y="46"/>
                        </a:lnTo>
                        <a:lnTo>
                          <a:pt x="88" y="50"/>
                        </a:lnTo>
                        <a:lnTo>
                          <a:pt x="73" y="61"/>
                        </a:lnTo>
                        <a:lnTo>
                          <a:pt x="70" y="88"/>
                        </a:lnTo>
                        <a:lnTo>
                          <a:pt x="23" y="88"/>
                        </a:lnTo>
                        <a:lnTo>
                          <a:pt x="0" y="111"/>
                        </a:lnTo>
                        <a:lnTo>
                          <a:pt x="23" y="135"/>
                        </a:lnTo>
                        <a:lnTo>
                          <a:pt x="62" y="142"/>
                        </a:lnTo>
                        <a:lnTo>
                          <a:pt x="85" y="145"/>
                        </a:lnTo>
                        <a:lnTo>
                          <a:pt x="115" y="130"/>
                        </a:lnTo>
                        <a:lnTo>
                          <a:pt x="130" y="77"/>
                        </a:lnTo>
                        <a:lnTo>
                          <a:pt x="150" y="50"/>
                        </a:lnTo>
                        <a:lnTo>
                          <a:pt x="162" y="23"/>
                        </a:lnTo>
                        <a:lnTo>
                          <a:pt x="162" y="0"/>
                        </a:lnTo>
                        <a:lnTo>
                          <a:pt x="135" y="8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8" name="Freeform 14"/>
                  <p:cNvSpPr>
                    <a:spLocks/>
                  </p:cNvSpPr>
                  <p:nvPr/>
                </p:nvSpPr>
                <p:spPr bwMode="auto">
                  <a:xfrm>
                    <a:off x="3840725" y="2509044"/>
                    <a:ext cx="67334" cy="35911"/>
                  </a:xfrm>
                  <a:custGeom>
                    <a:avLst/>
                    <a:gdLst/>
                    <a:ahLst/>
                    <a:cxnLst>
                      <a:cxn ang="0">
                        <a:pos x="18" y="27"/>
                      </a:cxn>
                      <a:cxn ang="0">
                        <a:pos x="0" y="8"/>
                      </a:cxn>
                      <a:cxn ang="0">
                        <a:pos x="27" y="0"/>
                      </a:cxn>
                      <a:cxn ang="0">
                        <a:pos x="45" y="12"/>
                      </a:cxn>
                      <a:cxn ang="0">
                        <a:pos x="37" y="32"/>
                      </a:cxn>
                      <a:cxn ang="0">
                        <a:pos x="18" y="27"/>
                      </a:cxn>
                    </a:cxnLst>
                    <a:rect l="0" t="0" r="r" b="b"/>
                    <a:pathLst>
                      <a:path w="45" h="32">
                        <a:moveTo>
                          <a:pt x="18" y="27"/>
                        </a:moveTo>
                        <a:lnTo>
                          <a:pt x="0" y="8"/>
                        </a:lnTo>
                        <a:lnTo>
                          <a:pt x="27" y="0"/>
                        </a:lnTo>
                        <a:lnTo>
                          <a:pt x="45" y="12"/>
                        </a:lnTo>
                        <a:lnTo>
                          <a:pt x="37" y="32"/>
                        </a:lnTo>
                        <a:lnTo>
                          <a:pt x="18" y="2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25400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29" name="Freeform 15"/>
                  <p:cNvSpPr>
                    <a:spLocks/>
                  </p:cNvSpPr>
                  <p:nvPr/>
                </p:nvSpPr>
                <p:spPr bwMode="auto">
                  <a:xfrm>
                    <a:off x="3643212" y="2657179"/>
                    <a:ext cx="100253" cy="54990"/>
                  </a:xfrm>
                  <a:custGeom>
                    <a:avLst/>
                    <a:gdLst/>
                    <a:ahLst/>
                    <a:cxnLst>
                      <a:cxn ang="0">
                        <a:pos x="25" y="49"/>
                      </a:cxn>
                      <a:cxn ang="0">
                        <a:pos x="47" y="37"/>
                      </a:cxn>
                      <a:cxn ang="0">
                        <a:pos x="67" y="7"/>
                      </a:cxn>
                      <a:cxn ang="0">
                        <a:pos x="40" y="0"/>
                      </a:cxn>
                      <a:cxn ang="0">
                        <a:pos x="0" y="30"/>
                      </a:cxn>
                      <a:cxn ang="0">
                        <a:pos x="25" y="49"/>
                      </a:cxn>
                    </a:cxnLst>
                    <a:rect l="0" t="0" r="r" b="b"/>
                    <a:pathLst>
                      <a:path w="67" h="49">
                        <a:moveTo>
                          <a:pt x="25" y="49"/>
                        </a:moveTo>
                        <a:lnTo>
                          <a:pt x="47" y="37"/>
                        </a:lnTo>
                        <a:lnTo>
                          <a:pt x="67" y="7"/>
                        </a:lnTo>
                        <a:lnTo>
                          <a:pt x="40" y="0"/>
                        </a:lnTo>
                        <a:lnTo>
                          <a:pt x="0" y="30"/>
                        </a:lnTo>
                        <a:lnTo>
                          <a:pt x="25" y="49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25400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31" name="Freeform 17"/>
                  <p:cNvSpPr>
                    <a:spLocks/>
                  </p:cNvSpPr>
                  <p:nvPr/>
                </p:nvSpPr>
                <p:spPr bwMode="auto">
                  <a:xfrm>
                    <a:off x="2107998" y="3257573"/>
                    <a:ext cx="178061" cy="244646"/>
                  </a:xfrm>
                  <a:custGeom>
                    <a:avLst/>
                    <a:gdLst/>
                    <a:ahLst/>
                    <a:cxnLst>
                      <a:cxn ang="0">
                        <a:pos x="119" y="70"/>
                      </a:cxn>
                      <a:cxn ang="0">
                        <a:pos x="107" y="23"/>
                      </a:cxn>
                      <a:cxn ang="0">
                        <a:pos x="92" y="0"/>
                      </a:cxn>
                      <a:cxn ang="0">
                        <a:pos x="72" y="23"/>
                      </a:cxn>
                      <a:cxn ang="0">
                        <a:pos x="35" y="58"/>
                      </a:cxn>
                      <a:cxn ang="0">
                        <a:pos x="29" y="62"/>
                      </a:cxn>
                      <a:cxn ang="0">
                        <a:pos x="18" y="71"/>
                      </a:cxn>
                      <a:cxn ang="0">
                        <a:pos x="10" y="77"/>
                      </a:cxn>
                      <a:cxn ang="0">
                        <a:pos x="6" y="85"/>
                      </a:cxn>
                      <a:cxn ang="0">
                        <a:pos x="1" y="93"/>
                      </a:cxn>
                      <a:cxn ang="0">
                        <a:pos x="0" y="100"/>
                      </a:cxn>
                      <a:cxn ang="0">
                        <a:pos x="1" y="117"/>
                      </a:cxn>
                      <a:cxn ang="0">
                        <a:pos x="6" y="136"/>
                      </a:cxn>
                      <a:cxn ang="0">
                        <a:pos x="12" y="157"/>
                      </a:cxn>
                      <a:cxn ang="0">
                        <a:pos x="12" y="200"/>
                      </a:cxn>
                      <a:cxn ang="0">
                        <a:pos x="16" y="204"/>
                      </a:cxn>
                      <a:cxn ang="0">
                        <a:pos x="30" y="212"/>
                      </a:cxn>
                      <a:cxn ang="0">
                        <a:pos x="36" y="215"/>
                      </a:cxn>
                      <a:cxn ang="0">
                        <a:pos x="42" y="218"/>
                      </a:cxn>
                      <a:cxn ang="0">
                        <a:pos x="47" y="218"/>
                      </a:cxn>
                      <a:cxn ang="0">
                        <a:pos x="48" y="216"/>
                      </a:cxn>
                      <a:cxn ang="0">
                        <a:pos x="50" y="215"/>
                      </a:cxn>
                      <a:cxn ang="0">
                        <a:pos x="65" y="160"/>
                      </a:cxn>
                      <a:cxn ang="0">
                        <a:pos x="89" y="103"/>
                      </a:cxn>
                      <a:cxn ang="0">
                        <a:pos x="119" y="70"/>
                      </a:cxn>
                    </a:cxnLst>
                    <a:rect l="0" t="0" r="r" b="b"/>
                    <a:pathLst>
                      <a:path w="119" h="218">
                        <a:moveTo>
                          <a:pt x="119" y="70"/>
                        </a:moveTo>
                        <a:lnTo>
                          <a:pt x="107" y="23"/>
                        </a:lnTo>
                        <a:lnTo>
                          <a:pt x="92" y="0"/>
                        </a:lnTo>
                        <a:lnTo>
                          <a:pt x="72" y="23"/>
                        </a:lnTo>
                        <a:lnTo>
                          <a:pt x="35" y="58"/>
                        </a:lnTo>
                        <a:lnTo>
                          <a:pt x="29" y="62"/>
                        </a:lnTo>
                        <a:lnTo>
                          <a:pt x="18" y="71"/>
                        </a:lnTo>
                        <a:lnTo>
                          <a:pt x="10" y="77"/>
                        </a:lnTo>
                        <a:lnTo>
                          <a:pt x="6" y="85"/>
                        </a:lnTo>
                        <a:lnTo>
                          <a:pt x="1" y="93"/>
                        </a:lnTo>
                        <a:lnTo>
                          <a:pt x="0" y="100"/>
                        </a:lnTo>
                        <a:lnTo>
                          <a:pt x="1" y="117"/>
                        </a:lnTo>
                        <a:lnTo>
                          <a:pt x="6" y="136"/>
                        </a:lnTo>
                        <a:lnTo>
                          <a:pt x="12" y="157"/>
                        </a:lnTo>
                        <a:lnTo>
                          <a:pt x="12" y="200"/>
                        </a:lnTo>
                        <a:lnTo>
                          <a:pt x="16" y="204"/>
                        </a:lnTo>
                        <a:lnTo>
                          <a:pt x="30" y="212"/>
                        </a:lnTo>
                        <a:lnTo>
                          <a:pt x="36" y="215"/>
                        </a:lnTo>
                        <a:lnTo>
                          <a:pt x="42" y="218"/>
                        </a:lnTo>
                        <a:lnTo>
                          <a:pt x="47" y="218"/>
                        </a:lnTo>
                        <a:lnTo>
                          <a:pt x="48" y="216"/>
                        </a:lnTo>
                        <a:lnTo>
                          <a:pt x="50" y="215"/>
                        </a:lnTo>
                        <a:lnTo>
                          <a:pt x="65" y="160"/>
                        </a:lnTo>
                        <a:lnTo>
                          <a:pt x="89" y="103"/>
                        </a:lnTo>
                        <a:lnTo>
                          <a:pt x="119" y="7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/>
                      <a:ea typeface="微软雅黑"/>
                      <a:cs typeface="+mn-ea"/>
                      <a:sym typeface="微软雅黑"/>
                    </a:endParaRPr>
                  </a:p>
                </p:txBody>
              </p:sp>
              <p:sp>
                <p:nvSpPr>
                  <p:cNvPr id="30757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590840" y="2161712"/>
                    <a:ext cx="136165" cy="124008"/>
                  </a:xfrm>
                  <a:prstGeom prst="ellipse">
                    <a:avLst/>
                  </a:prstGeom>
                  <a:solidFill>
                    <a:srgbClr val="FFA028"/>
                  </a:solidFill>
                  <a:ln w="19050" cmpd="sng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en-US" sz="1400">
                      <a:latin typeface="微软雅黑"/>
                      <a:cs typeface="+mn-ea"/>
                      <a:sym typeface="微软雅黑"/>
                    </a:endParaRPr>
                  </a:p>
                </p:txBody>
              </p:sp>
            </p:grpSp>
            <p:sp>
              <p:nvSpPr>
                <p:cNvPr id="30760" name="Oval 160"/>
                <p:cNvSpPr>
                  <a:spLocks noChangeArrowheads="1"/>
                </p:cNvSpPr>
                <p:nvPr/>
              </p:nvSpPr>
              <p:spPr bwMode="auto">
                <a:xfrm>
                  <a:off x="1452421" y="2110207"/>
                  <a:ext cx="136166" cy="124008"/>
                </a:xfrm>
                <a:prstGeom prst="ellipse">
                  <a:avLst/>
                </a:prstGeom>
                <a:solidFill>
                  <a:srgbClr val="FFA028"/>
                </a:solidFill>
                <a:ln w="190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sz="1400">
                    <a:latin typeface="微软雅黑"/>
                    <a:cs typeface="+mn-ea"/>
                    <a:sym typeface="微软雅黑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1751710" y="2442247"/>
              <a:ext cx="842047" cy="329338"/>
              <a:chOff x="2724765" y="2671594"/>
              <a:chExt cx="842047" cy="329338"/>
            </a:xfrm>
          </p:grpSpPr>
          <p:sp>
            <p:nvSpPr>
              <p:cNvPr id="30756" name="AutoShape 156"/>
              <p:cNvSpPr>
                <a:spLocks noChangeArrowheads="1"/>
              </p:cNvSpPr>
              <p:nvPr/>
            </p:nvSpPr>
            <p:spPr bwMode="auto">
              <a:xfrm>
                <a:off x="2846812" y="2820932"/>
                <a:ext cx="720000" cy="180000"/>
              </a:xfrm>
              <a:prstGeom prst="roundRect">
                <a:avLst>
                  <a:gd name="adj" fmla="val 13273"/>
                </a:avLst>
              </a:prstGeom>
              <a:solidFill>
                <a:srgbClr val="FFA028"/>
              </a:solidFill>
              <a:ln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prstClr val="white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A</a:t>
                </a:r>
                <a:r>
                  <a:rPr lang="en-US" altLang="zh-CN" sz="1200" dirty="0">
                    <a:solidFill>
                      <a:prstClr val="white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sia</a:t>
                </a:r>
                <a:endParaRPr lang="ko-KR" altLang="en-US" sz="1200" dirty="0">
                  <a:solidFill>
                    <a:prstClr val="white"/>
                  </a:solidFill>
                  <a:latin typeface="微软雅黑"/>
                  <a:cs typeface="+mn-ea"/>
                  <a:sym typeface="微软雅黑"/>
                </a:endParaRPr>
              </a:p>
            </p:txBody>
          </p:sp>
          <p:cxnSp>
            <p:nvCxnSpPr>
              <p:cNvPr id="30758" name="AutoShape 164"/>
              <p:cNvCxnSpPr>
                <a:cxnSpLocks noChangeShapeType="1"/>
              </p:cNvCxnSpPr>
              <p:nvPr/>
            </p:nvCxnSpPr>
            <p:spPr bwMode="auto">
              <a:xfrm>
                <a:off x="2724765" y="2671594"/>
                <a:ext cx="205403" cy="149338"/>
              </a:xfrm>
              <a:prstGeom prst="straightConnector1">
                <a:avLst/>
              </a:prstGeom>
              <a:noFill/>
              <a:ln w="9525" cmpd="sng">
                <a:solidFill>
                  <a:srgbClr val="FFA028"/>
                </a:solidFill>
                <a:round/>
                <a:headEnd/>
                <a:tailEnd/>
              </a:ln>
            </p:spPr>
          </p:cxnSp>
        </p:grpSp>
        <p:grpSp>
          <p:nvGrpSpPr>
            <p:cNvPr id="4" name="组合 3"/>
            <p:cNvGrpSpPr/>
            <p:nvPr/>
          </p:nvGrpSpPr>
          <p:grpSpPr>
            <a:xfrm>
              <a:off x="0" y="1946837"/>
              <a:ext cx="720000" cy="416954"/>
              <a:chOff x="478759" y="1681584"/>
              <a:chExt cx="720000" cy="416954"/>
            </a:xfrm>
          </p:grpSpPr>
          <p:sp>
            <p:nvSpPr>
              <p:cNvPr id="30759" name="AutoShape 155"/>
              <p:cNvSpPr>
                <a:spLocks noChangeArrowheads="1"/>
              </p:cNvSpPr>
              <p:nvPr/>
            </p:nvSpPr>
            <p:spPr bwMode="auto">
              <a:xfrm>
                <a:off x="478759" y="1681584"/>
                <a:ext cx="720000" cy="180000"/>
              </a:xfrm>
              <a:prstGeom prst="roundRect">
                <a:avLst>
                  <a:gd name="adj" fmla="val 13273"/>
                </a:avLst>
              </a:prstGeom>
              <a:solidFill>
                <a:srgbClr val="FFA028"/>
              </a:solidFill>
              <a:ln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prstClr val="white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E</a:t>
                </a:r>
                <a:r>
                  <a:rPr lang="en-US" altLang="zh-CN" sz="1200" dirty="0">
                    <a:solidFill>
                      <a:prstClr val="white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urope</a:t>
                </a:r>
                <a:endParaRPr lang="ko-KR" altLang="en-US" sz="1200" dirty="0">
                  <a:solidFill>
                    <a:prstClr val="white"/>
                  </a:solidFill>
                  <a:latin typeface="微软雅黑"/>
                  <a:cs typeface="+mn-ea"/>
                  <a:sym typeface="微软雅黑"/>
                </a:endParaRPr>
              </a:p>
            </p:txBody>
          </p:sp>
          <p:cxnSp>
            <p:nvCxnSpPr>
              <p:cNvPr id="30761" name="AutoShape 163"/>
              <p:cNvCxnSpPr>
                <a:cxnSpLocks noChangeShapeType="1"/>
              </p:cNvCxnSpPr>
              <p:nvPr/>
            </p:nvCxnSpPr>
            <p:spPr bwMode="auto">
              <a:xfrm>
                <a:off x="712919" y="1847967"/>
                <a:ext cx="335379" cy="250571"/>
              </a:xfrm>
              <a:prstGeom prst="straightConnector1">
                <a:avLst/>
              </a:prstGeom>
              <a:noFill/>
              <a:ln w="9525" cmpd="sng">
                <a:solidFill>
                  <a:srgbClr val="FFA028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组合 9"/>
            <p:cNvGrpSpPr/>
            <p:nvPr/>
          </p:nvGrpSpPr>
          <p:grpSpPr>
            <a:xfrm>
              <a:off x="2094570" y="1691715"/>
              <a:ext cx="1301625" cy="427894"/>
              <a:chOff x="4411220" y="1253690"/>
              <a:chExt cx="1301625" cy="427894"/>
            </a:xfrm>
          </p:grpSpPr>
          <p:sp>
            <p:nvSpPr>
              <p:cNvPr id="30744" name="AutoShape 103"/>
              <p:cNvSpPr>
                <a:spLocks noChangeArrowheads="1"/>
              </p:cNvSpPr>
              <p:nvPr/>
            </p:nvSpPr>
            <p:spPr bwMode="auto">
              <a:xfrm>
                <a:off x="4411220" y="1253690"/>
                <a:ext cx="1301625" cy="180000"/>
              </a:xfrm>
              <a:prstGeom prst="roundRect">
                <a:avLst>
                  <a:gd name="adj" fmla="val 13273"/>
                </a:avLst>
              </a:prstGeom>
              <a:solidFill>
                <a:srgbClr val="FFA028"/>
              </a:solidFill>
              <a:ln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prstClr val="white"/>
                    </a:solidFill>
                    <a:latin typeface="微软雅黑"/>
                    <a:cs typeface="+mn-ea"/>
                    <a:sym typeface="微软雅黑"/>
                  </a:rPr>
                  <a:t>N</a:t>
                </a:r>
                <a:r>
                  <a:rPr lang="en-US" altLang="zh-CN" sz="1200" dirty="0">
                    <a:solidFill>
                      <a:prstClr val="white"/>
                    </a:solidFill>
                    <a:latin typeface="微软雅黑"/>
                    <a:cs typeface="+mn-ea"/>
                    <a:sym typeface="微软雅黑"/>
                  </a:rPr>
                  <a:t>orth America</a:t>
                </a:r>
                <a:endParaRPr lang="ko-KR" altLang="en-US" sz="1200" dirty="0">
                  <a:solidFill>
                    <a:prstClr val="white"/>
                  </a:solidFill>
                  <a:latin typeface="微软雅黑"/>
                  <a:cs typeface="+mn-ea"/>
                  <a:sym typeface="微软雅黑"/>
                </a:endParaRPr>
              </a:p>
            </p:txBody>
          </p:sp>
          <p:cxnSp>
            <p:nvCxnSpPr>
              <p:cNvPr id="30746" name="AutoShape 107"/>
              <p:cNvCxnSpPr>
                <a:cxnSpLocks noChangeShapeType="1"/>
              </p:cNvCxnSpPr>
              <p:nvPr/>
            </p:nvCxnSpPr>
            <p:spPr bwMode="auto">
              <a:xfrm>
                <a:off x="5119400" y="1402929"/>
                <a:ext cx="249686" cy="278655"/>
              </a:xfrm>
              <a:prstGeom prst="straightConnector1">
                <a:avLst/>
              </a:prstGeom>
              <a:noFill/>
              <a:ln w="9525" cmpd="sng">
                <a:solidFill>
                  <a:srgbClr val="FFA028"/>
                </a:solidFill>
                <a:round/>
                <a:headEnd/>
                <a:tailEnd/>
              </a:ln>
            </p:spPr>
          </p:cxnSp>
        </p:grpSp>
        <p:grpSp>
          <p:nvGrpSpPr>
            <p:cNvPr id="19" name="组合 18"/>
            <p:cNvGrpSpPr/>
            <p:nvPr/>
          </p:nvGrpSpPr>
          <p:grpSpPr>
            <a:xfrm>
              <a:off x="3424913" y="3033066"/>
              <a:ext cx="1314089" cy="427616"/>
              <a:chOff x="6325879" y="3197909"/>
              <a:chExt cx="1314089" cy="427616"/>
            </a:xfrm>
          </p:grpSpPr>
          <p:sp>
            <p:nvSpPr>
              <p:cNvPr id="30747" name="AutoShape 104"/>
              <p:cNvSpPr>
                <a:spLocks noChangeArrowheads="1"/>
              </p:cNvSpPr>
              <p:nvPr/>
            </p:nvSpPr>
            <p:spPr bwMode="auto">
              <a:xfrm>
                <a:off x="6325879" y="3383339"/>
                <a:ext cx="1314089" cy="242186"/>
              </a:xfrm>
              <a:prstGeom prst="roundRect">
                <a:avLst>
                  <a:gd name="adj" fmla="val 13273"/>
                </a:avLst>
              </a:prstGeom>
              <a:solidFill>
                <a:srgbClr val="FFA028"/>
              </a:solidFill>
              <a:ln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prstClr val="white"/>
                    </a:solidFill>
                    <a:latin typeface="微软雅黑"/>
                    <a:cs typeface="+mn-ea"/>
                    <a:sym typeface="微软雅黑"/>
                  </a:rPr>
                  <a:t>S</a:t>
                </a:r>
                <a:r>
                  <a:rPr lang="en-US" altLang="zh-CN" sz="1200" dirty="0">
                    <a:solidFill>
                      <a:prstClr val="white"/>
                    </a:solidFill>
                    <a:latin typeface="微软雅黑"/>
                    <a:cs typeface="+mn-ea"/>
                    <a:sym typeface="微软雅黑"/>
                  </a:rPr>
                  <a:t>outh America</a:t>
                </a:r>
                <a:endParaRPr lang="ko-KR" altLang="en-US" sz="1200" dirty="0">
                  <a:solidFill>
                    <a:prstClr val="white"/>
                  </a:solidFill>
                  <a:latin typeface="微软雅黑"/>
                  <a:cs typeface="+mn-ea"/>
                  <a:sym typeface="微软雅黑"/>
                </a:endParaRPr>
              </a:p>
            </p:txBody>
          </p:sp>
          <p:cxnSp>
            <p:nvCxnSpPr>
              <p:cNvPr id="30749" name="AutoShape 108"/>
              <p:cNvCxnSpPr>
                <a:cxnSpLocks noChangeShapeType="1"/>
              </p:cNvCxnSpPr>
              <p:nvPr/>
            </p:nvCxnSpPr>
            <p:spPr bwMode="auto">
              <a:xfrm flipH="1" flipV="1">
                <a:off x="6660238" y="3197909"/>
                <a:ext cx="216018" cy="172773"/>
              </a:xfrm>
              <a:prstGeom prst="straightConnector1">
                <a:avLst/>
              </a:prstGeom>
              <a:noFill/>
              <a:ln w="9525" cmpd="sng">
                <a:solidFill>
                  <a:srgbClr val="FFA028"/>
                </a:solidFill>
                <a:round/>
                <a:headEnd/>
                <a:tailEnd/>
              </a:ln>
            </p:spPr>
          </p:cxnSp>
        </p:grpSp>
        <p:grpSp>
          <p:nvGrpSpPr>
            <p:cNvPr id="16" name="组合 15"/>
            <p:cNvGrpSpPr/>
            <p:nvPr/>
          </p:nvGrpSpPr>
          <p:grpSpPr>
            <a:xfrm>
              <a:off x="1713051" y="3150805"/>
              <a:ext cx="949069" cy="399877"/>
              <a:chOff x="3735576" y="3385004"/>
              <a:chExt cx="949069" cy="399877"/>
            </a:xfrm>
          </p:grpSpPr>
          <p:sp>
            <p:nvSpPr>
              <p:cNvPr id="30753" name="AutoShape 158"/>
              <p:cNvSpPr>
                <a:spLocks noChangeArrowheads="1"/>
              </p:cNvSpPr>
              <p:nvPr/>
            </p:nvSpPr>
            <p:spPr bwMode="auto">
              <a:xfrm>
                <a:off x="3735576" y="3604881"/>
                <a:ext cx="949069" cy="180000"/>
              </a:xfrm>
              <a:prstGeom prst="roundRect">
                <a:avLst>
                  <a:gd name="adj" fmla="val 13273"/>
                </a:avLst>
              </a:prstGeom>
              <a:solidFill>
                <a:srgbClr val="FFA028"/>
              </a:solidFill>
              <a:ln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dirty="0">
                    <a:solidFill>
                      <a:prstClr val="white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Australia</a:t>
                </a:r>
                <a:endParaRPr lang="ko-KR" altLang="en-US" sz="1200" dirty="0">
                  <a:solidFill>
                    <a:prstClr val="white"/>
                  </a:solidFill>
                  <a:latin typeface="微软雅黑"/>
                  <a:cs typeface="+mn-ea"/>
                  <a:sym typeface="微软雅黑"/>
                </a:endParaRPr>
              </a:p>
            </p:txBody>
          </p:sp>
          <p:cxnSp>
            <p:nvCxnSpPr>
              <p:cNvPr id="30755" name="AutoShape 165"/>
              <p:cNvCxnSpPr>
                <a:cxnSpLocks noChangeShapeType="1"/>
              </p:cNvCxnSpPr>
              <p:nvPr/>
            </p:nvCxnSpPr>
            <p:spPr bwMode="auto">
              <a:xfrm>
                <a:off x="3923928" y="3385004"/>
                <a:ext cx="216024" cy="219877"/>
              </a:xfrm>
              <a:prstGeom prst="straightConnector1">
                <a:avLst/>
              </a:prstGeom>
              <a:noFill/>
              <a:ln w="9525" cmpd="sng">
                <a:solidFill>
                  <a:srgbClr val="FFA028"/>
                </a:solidFill>
                <a:round/>
                <a:headEnd/>
                <a:tailEnd/>
              </a:ln>
            </p:spPr>
          </p:cxnSp>
        </p:grpSp>
      </p:grpSp>
      <p:sp>
        <p:nvSpPr>
          <p:cNvPr id="21" name="矩形 20"/>
          <p:cNvSpPr/>
          <p:nvPr/>
        </p:nvSpPr>
        <p:spPr>
          <a:xfrm>
            <a:off x="4860032" y="968633"/>
            <a:ext cx="4063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Farenco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has maintained good and stable    relationships with agents in North America, Europe, Asia, Australia, etc. Most of them have been our partners for more than 10 years</a:t>
            </a:r>
          </a:p>
          <a:p>
            <a:pPr marL="17100" lvl="1">
              <a:spcBef>
                <a:spcPts val="0"/>
              </a:spcBef>
              <a:buClr>
                <a:schemeClr val="accent2"/>
              </a:buClr>
              <a:defRPr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6000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Farenco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has developed agents and sister companies in the major ports in Chinese mainland, including Shenzhen, Guangzhou, Shanghai, Xiamen, Ningbo, etc.</a:t>
            </a:r>
          </a:p>
          <a:p>
            <a:pPr marL="17100" lvl="1">
              <a:spcBef>
                <a:spcPts val="0"/>
              </a:spcBef>
              <a:buClr>
                <a:schemeClr val="accent2"/>
              </a:buClr>
              <a:defRPr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60000" lvl="1" indent="-34290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Farenco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is a member of Security Cargo Network, which is one of world’s professional and reliable freight forwarding agents associations. </a:t>
            </a:r>
          </a:p>
        </p:txBody>
      </p:sp>
      <p:sp>
        <p:nvSpPr>
          <p:cNvPr id="6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14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EF48FE80-1029-3845-8818-AE96EACF3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56" y="3441204"/>
            <a:ext cx="2769669" cy="106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3910477" y="1462166"/>
            <a:ext cx="294084" cy="296466"/>
            <a:chOff x="0" y="0"/>
            <a:chExt cx="401822" cy="404317"/>
          </a:xfrm>
          <a:solidFill>
            <a:schemeClr val="accent2"/>
          </a:solidFill>
        </p:grpSpPr>
        <p:sp>
          <p:nvSpPr>
            <p:cNvPr id="11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61681284 w 121"/>
                <a:gd name="T1" fmla="*/ 0 h 121"/>
                <a:gd name="T2" fmla="*/ 0 w 121"/>
                <a:gd name="T3" fmla="*/ 681087023 h 121"/>
                <a:gd name="T4" fmla="*/ 661681284 w 121"/>
                <a:gd name="T5" fmla="*/ 1351010219 h 121"/>
                <a:gd name="T6" fmla="*/ 1334387766 w 121"/>
                <a:gd name="T7" fmla="*/ 681087023 h 121"/>
                <a:gd name="T8" fmla="*/ 661681284 w 121"/>
                <a:gd name="T9" fmla="*/ 0 h 121"/>
                <a:gd name="T10" fmla="*/ 661681284 w 121"/>
                <a:gd name="T11" fmla="*/ 1239355239 h 121"/>
                <a:gd name="T12" fmla="*/ 110278554 w 121"/>
                <a:gd name="T13" fmla="*/ 681087023 h 121"/>
                <a:gd name="T14" fmla="*/ 661681284 w 121"/>
                <a:gd name="T15" fmla="*/ 111654980 h 121"/>
                <a:gd name="T16" fmla="*/ 1224109212 w 121"/>
                <a:gd name="T17" fmla="*/ 681087023 h 121"/>
                <a:gd name="T18" fmla="*/ 661681284 w 121"/>
                <a:gd name="T19" fmla="*/ 1239355239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2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65094659 w 42"/>
                <a:gd name="T1" fmla="*/ 664415237 h 60"/>
                <a:gd name="T2" fmla="*/ 465094659 w 42"/>
                <a:gd name="T3" fmla="*/ 0 h 60"/>
                <a:gd name="T4" fmla="*/ 0 w 42"/>
                <a:gd name="T5" fmla="*/ 465089335 h 60"/>
                <a:gd name="T6" fmla="*/ 465094659 w 42"/>
                <a:gd name="T7" fmla="*/ 66441523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3915239" y="3246368"/>
            <a:ext cx="284560" cy="247650"/>
            <a:chOff x="0" y="0"/>
            <a:chExt cx="389342" cy="339426"/>
          </a:xfrm>
          <a:solidFill>
            <a:schemeClr val="bg1"/>
          </a:solidFill>
        </p:grpSpPr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242931664 h 41"/>
                <a:gd name="T2" fmla="*/ 18686091 w 41"/>
                <a:gd name="T3" fmla="*/ 255390722 h 41"/>
                <a:gd name="T4" fmla="*/ 255390722 w 41"/>
                <a:gd name="T5" fmla="*/ 18686091 h 41"/>
                <a:gd name="T6" fmla="*/ 242931664 w 41"/>
                <a:gd name="T7" fmla="*/ 0 h 41"/>
                <a:gd name="T8" fmla="*/ 0 w 41"/>
                <a:gd name="T9" fmla="*/ 24293166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5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230469637 w 44"/>
                <a:gd name="T1" fmla="*/ 0 h 46"/>
                <a:gd name="T2" fmla="*/ 0 w 44"/>
                <a:gd name="T3" fmla="*/ 242929496 h 46"/>
                <a:gd name="T4" fmla="*/ 37374197 w 44"/>
                <a:gd name="T5" fmla="*/ 286530818 h 46"/>
                <a:gd name="T6" fmla="*/ 274070786 w 44"/>
                <a:gd name="T7" fmla="*/ 49830796 h 46"/>
                <a:gd name="T8" fmla="*/ 2304696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6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236700317 h 42"/>
                <a:gd name="T2" fmla="*/ 24915429 w 42"/>
                <a:gd name="T3" fmla="*/ 261615746 h 42"/>
                <a:gd name="T4" fmla="*/ 261615746 w 42"/>
                <a:gd name="T5" fmla="*/ 24915429 h 42"/>
                <a:gd name="T6" fmla="*/ 236700317 w 42"/>
                <a:gd name="T7" fmla="*/ 0 h 42"/>
                <a:gd name="T8" fmla="*/ 0 w 42"/>
                <a:gd name="T9" fmla="*/ 23670031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7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174410497 w 28"/>
                <a:gd name="T1" fmla="*/ 124579640 h 28"/>
                <a:gd name="T2" fmla="*/ 49830858 w 28"/>
                <a:gd name="T3" fmla="*/ 0 h 28"/>
                <a:gd name="T4" fmla="*/ 0 w 28"/>
                <a:gd name="T5" fmla="*/ 124579640 h 28"/>
                <a:gd name="T6" fmla="*/ 56060339 w 28"/>
                <a:gd name="T7" fmla="*/ 174410497 h 28"/>
                <a:gd name="T8" fmla="*/ 174410497 w 28"/>
                <a:gd name="T9" fmla="*/ 12457964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8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80980224 h 13"/>
                <a:gd name="T2" fmla="*/ 87205249 w 14"/>
                <a:gd name="T3" fmla="*/ 37375296 h 13"/>
                <a:gd name="T4" fmla="*/ 37374391 w 14"/>
                <a:gd name="T5" fmla="*/ 0 h 13"/>
                <a:gd name="T6" fmla="*/ 0 w 14"/>
                <a:gd name="T7" fmla="*/ 8098022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9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43603872 w 28"/>
                <a:gd name="T1" fmla="*/ 0 h 28"/>
                <a:gd name="T2" fmla="*/ 0 w 28"/>
                <a:gd name="T3" fmla="*/ 49830858 h 28"/>
                <a:gd name="T4" fmla="*/ 124579640 w 28"/>
                <a:gd name="T5" fmla="*/ 174410497 h 28"/>
                <a:gd name="T6" fmla="*/ 174410497 w 28"/>
                <a:gd name="T7" fmla="*/ 124579640 h 28"/>
                <a:gd name="T8" fmla="*/ 43603872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0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647806318 w 112"/>
                <a:gd name="T1" fmla="*/ 629121099 h 136"/>
                <a:gd name="T2" fmla="*/ 516997665 w 112"/>
                <a:gd name="T3" fmla="*/ 629121099 h 136"/>
                <a:gd name="T4" fmla="*/ 516997665 w 112"/>
                <a:gd name="T5" fmla="*/ 803531156 h 136"/>
                <a:gd name="T6" fmla="*/ 43601220 w 112"/>
                <a:gd name="T7" fmla="*/ 803531156 h 136"/>
                <a:gd name="T8" fmla="*/ 43601220 w 112"/>
                <a:gd name="T9" fmla="*/ 199325423 h 136"/>
                <a:gd name="T10" fmla="*/ 647806318 w 112"/>
                <a:gd name="T11" fmla="*/ 199325423 h 136"/>
                <a:gd name="T12" fmla="*/ 647806318 w 112"/>
                <a:gd name="T13" fmla="*/ 249156154 h 136"/>
                <a:gd name="T14" fmla="*/ 697636998 w 112"/>
                <a:gd name="T15" fmla="*/ 199325423 h 136"/>
                <a:gd name="T16" fmla="*/ 697636998 w 112"/>
                <a:gd name="T17" fmla="*/ 37374297 h 136"/>
                <a:gd name="T18" fmla="*/ 604202602 w 112"/>
                <a:gd name="T19" fmla="*/ 37374297 h 136"/>
                <a:gd name="T20" fmla="*/ 604202602 w 112"/>
                <a:gd name="T21" fmla="*/ 124579325 h 136"/>
                <a:gd name="T22" fmla="*/ 591746180 w 112"/>
                <a:gd name="T23" fmla="*/ 124579325 h 136"/>
                <a:gd name="T24" fmla="*/ 591746180 w 112"/>
                <a:gd name="T25" fmla="*/ 0 h 136"/>
                <a:gd name="T26" fmla="*/ 554371923 w 112"/>
                <a:gd name="T27" fmla="*/ 0 h 136"/>
                <a:gd name="T28" fmla="*/ 554371923 w 112"/>
                <a:gd name="T29" fmla="*/ 124579325 h 136"/>
                <a:gd name="T30" fmla="*/ 541915501 w 112"/>
                <a:gd name="T31" fmla="*/ 124579325 h 136"/>
                <a:gd name="T32" fmla="*/ 541915501 w 112"/>
                <a:gd name="T33" fmla="*/ 37374297 h 136"/>
                <a:gd name="T34" fmla="*/ 492082326 w 112"/>
                <a:gd name="T35" fmla="*/ 37374297 h 136"/>
                <a:gd name="T36" fmla="*/ 492082326 w 112"/>
                <a:gd name="T37" fmla="*/ 124579325 h 136"/>
                <a:gd name="T38" fmla="*/ 473396445 w 112"/>
                <a:gd name="T39" fmla="*/ 124579325 h 136"/>
                <a:gd name="T40" fmla="*/ 473396445 w 112"/>
                <a:gd name="T41" fmla="*/ 0 h 136"/>
                <a:gd name="T42" fmla="*/ 448481105 w 112"/>
                <a:gd name="T43" fmla="*/ 0 h 136"/>
                <a:gd name="T44" fmla="*/ 448481105 w 112"/>
                <a:gd name="T45" fmla="*/ 124579325 h 136"/>
                <a:gd name="T46" fmla="*/ 423565766 w 112"/>
                <a:gd name="T47" fmla="*/ 124579325 h 136"/>
                <a:gd name="T48" fmla="*/ 423565766 w 112"/>
                <a:gd name="T49" fmla="*/ 37374297 h 136"/>
                <a:gd name="T50" fmla="*/ 373735086 w 112"/>
                <a:gd name="T51" fmla="*/ 37374297 h 136"/>
                <a:gd name="T52" fmla="*/ 373735086 w 112"/>
                <a:gd name="T53" fmla="*/ 124579325 h 136"/>
                <a:gd name="T54" fmla="*/ 355046710 w 112"/>
                <a:gd name="T55" fmla="*/ 124579325 h 136"/>
                <a:gd name="T56" fmla="*/ 355046710 w 112"/>
                <a:gd name="T57" fmla="*/ 0 h 136"/>
                <a:gd name="T58" fmla="*/ 330131370 w 112"/>
                <a:gd name="T59" fmla="*/ 0 h 136"/>
                <a:gd name="T60" fmla="*/ 330131370 w 112"/>
                <a:gd name="T61" fmla="*/ 124579325 h 136"/>
                <a:gd name="T62" fmla="*/ 317674948 w 112"/>
                <a:gd name="T63" fmla="*/ 124579325 h 136"/>
                <a:gd name="T64" fmla="*/ 317674948 w 112"/>
                <a:gd name="T65" fmla="*/ 37374297 h 136"/>
                <a:gd name="T66" fmla="*/ 267841773 w 112"/>
                <a:gd name="T67" fmla="*/ 37374297 h 136"/>
                <a:gd name="T68" fmla="*/ 267841773 w 112"/>
                <a:gd name="T69" fmla="*/ 124579325 h 136"/>
                <a:gd name="T70" fmla="*/ 249155892 w 112"/>
                <a:gd name="T71" fmla="*/ 124579325 h 136"/>
                <a:gd name="T72" fmla="*/ 249155892 w 112"/>
                <a:gd name="T73" fmla="*/ 0 h 136"/>
                <a:gd name="T74" fmla="*/ 218011094 w 112"/>
                <a:gd name="T75" fmla="*/ 0 h 136"/>
                <a:gd name="T76" fmla="*/ 218011094 w 112"/>
                <a:gd name="T77" fmla="*/ 124579325 h 136"/>
                <a:gd name="T78" fmla="*/ 199325213 w 112"/>
                <a:gd name="T79" fmla="*/ 124579325 h 136"/>
                <a:gd name="T80" fmla="*/ 199325213 w 112"/>
                <a:gd name="T81" fmla="*/ 37374297 h 136"/>
                <a:gd name="T82" fmla="*/ 155721497 w 112"/>
                <a:gd name="T83" fmla="*/ 37374297 h 136"/>
                <a:gd name="T84" fmla="*/ 155721497 w 112"/>
                <a:gd name="T85" fmla="*/ 124579325 h 136"/>
                <a:gd name="T86" fmla="*/ 143265075 w 112"/>
                <a:gd name="T87" fmla="*/ 124579325 h 136"/>
                <a:gd name="T88" fmla="*/ 143265075 w 112"/>
                <a:gd name="T89" fmla="*/ 0 h 136"/>
                <a:gd name="T90" fmla="*/ 105890817 w 112"/>
                <a:gd name="T91" fmla="*/ 0 h 136"/>
                <a:gd name="T92" fmla="*/ 105890817 w 112"/>
                <a:gd name="T93" fmla="*/ 124579325 h 136"/>
                <a:gd name="T94" fmla="*/ 93434396 w 112"/>
                <a:gd name="T95" fmla="*/ 124579325 h 136"/>
                <a:gd name="T96" fmla="*/ 93434396 w 112"/>
                <a:gd name="T97" fmla="*/ 37374297 h 136"/>
                <a:gd name="T98" fmla="*/ 0 w 112"/>
                <a:gd name="T99" fmla="*/ 37374297 h 136"/>
                <a:gd name="T100" fmla="*/ 0 w 112"/>
                <a:gd name="T101" fmla="*/ 149494691 h 136"/>
                <a:gd name="T102" fmla="*/ 0 w 112"/>
                <a:gd name="T103" fmla="*/ 174410057 h 136"/>
                <a:gd name="T104" fmla="*/ 0 w 112"/>
                <a:gd name="T105" fmla="*/ 847132423 h 136"/>
                <a:gd name="T106" fmla="*/ 554371923 w 112"/>
                <a:gd name="T107" fmla="*/ 847132423 h 136"/>
                <a:gd name="T108" fmla="*/ 697636998 w 112"/>
                <a:gd name="T109" fmla="*/ 685181297 h 136"/>
                <a:gd name="T110" fmla="*/ 697636998 w 112"/>
                <a:gd name="T111" fmla="*/ 523227675 h 136"/>
                <a:gd name="T112" fmla="*/ 647806318 w 112"/>
                <a:gd name="T113" fmla="*/ 573060902 h 136"/>
                <a:gd name="T114" fmla="*/ 647806318 w 112"/>
                <a:gd name="T115" fmla="*/ 629121099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2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3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6522142" y="3232676"/>
            <a:ext cx="277415" cy="275034"/>
            <a:chOff x="0" y="0"/>
            <a:chExt cx="379359" cy="376864"/>
          </a:xfrm>
          <a:solidFill>
            <a:schemeClr val="bg1"/>
          </a:solidFill>
        </p:grpSpPr>
        <p:sp>
          <p:nvSpPr>
            <p:cNvPr id="29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631200133 w 114"/>
                <a:gd name="T1" fmla="*/ 0 h 114"/>
                <a:gd name="T2" fmla="*/ 0 w 114"/>
                <a:gd name="T3" fmla="*/ 622923134 h 114"/>
                <a:gd name="T4" fmla="*/ 631200133 w 114"/>
                <a:gd name="T5" fmla="*/ 1245846268 h 114"/>
                <a:gd name="T6" fmla="*/ 1262396938 w 114"/>
                <a:gd name="T7" fmla="*/ 622923134 h 114"/>
                <a:gd name="T8" fmla="*/ 631200133 w 114"/>
                <a:gd name="T9" fmla="*/ 0 h 114"/>
                <a:gd name="T10" fmla="*/ 631200133 w 114"/>
                <a:gd name="T11" fmla="*/ 1180275237 h 114"/>
                <a:gd name="T12" fmla="*/ 66441068 w 114"/>
                <a:gd name="T13" fmla="*/ 622923134 h 114"/>
                <a:gd name="T14" fmla="*/ 631200133 w 114"/>
                <a:gd name="T15" fmla="*/ 65571030 h 114"/>
                <a:gd name="T16" fmla="*/ 1195955869 w 114"/>
                <a:gd name="T17" fmla="*/ 622923134 h 114"/>
                <a:gd name="T18" fmla="*/ 631200133 w 114"/>
                <a:gd name="T19" fmla="*/ 118027523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0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1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2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3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206217976 w 25"/>
                <a:gd name="T1" fmla="*/ 253464465 h 25"/>
                <a:gd name="T2" fmla="*/ 238780616 w 25"/>
                <a:gd name="T3" fmla="*/ 288028418 h 25"/>
                <a:gd name="T4" fmla="*/ 271339962 w 25"/>
                <a:gd name="T5" fmla="*/ 253464465 h 25"/>
                <a:gd name="T6" fmla="*/ 238780616 w 25"/>
                <a:gd name="T7" fmla="*/ 218900511 h 25"/>
                <a:gd name="T8" fmla="*/ 227925304 w 25"/>
                <a:gd name="T9" fmla="*/ 218900511 h 25"/>
                <a:gd name="T10" fmla="*/ 0 w 25"/>
                <a:gd name="T11" fmla="*/ 0 h 25"/>
                <a:gd name="T12" fmla="*/ 206217976 w 25"/>
                <a:gd name="T13" fmla="*/ 253464465 h 25"/>
                <a:gd name="T14" fmla="*/ 206217976 w 25"/>
                <a:gd name="T15" fmla="*/ 25346446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4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37371361 h 8"/>
                <a:gd name="T2" fmla="*/ 18689216 w 9"/>
                <a:gd name="T3" fmla="*/ 49830145 h 8"/>
                <a:gd name="T4" fmla="*/ 56065152 w 9"/>
                <a:gd name="T5" fmla="*/ 6229392 h 8"/>
                <a:gd name="T6" fmla="*/ 43605675 w 9"/>
                <a:gd name="T7" fmla="*/ 0 h 8"/>
                <a:gd name="T8" fmla="*/ 0 w 9"/>
                <a:gd name="T9" fmla="*/ 3737136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5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56061068 w 11"/>
                <a:gd name="T1" fmla="*/ 0 h 6"/>
                <a:gd name="T2" fmla="*/ 0 w 11"/>
                <a:gd name="T3" fmla="*/ 18688800 h 6"/>
                <a:gd name="T4" fmla="*/ 6229562 w 11"/>
                <a:gd name="T5" fmla="*/ 37375104 h 6"/>
                <a:gd name="T6" fmla="*/ 68520192 w 11"/>
                <a:gd name="T7" fmla="*/ 18688800 h 6"/>
                <a:gd name="T8" fmla="*/ 56061068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6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18689216 h 9"/>
                <a:gd name="T2" fmla="*/ 43600753 w 8"/>
                <a:gd name="T3" fmla="*/ 56065152 h 9"/>
                <a:gd name="T4" fmla="*/ 49830145 w 8"/>
                <a:gd name="T5" fmla="*/ 43605675 h 9"/>
                <a:gd name="T6" fmla="*/ 12458784 w 8"/>
                <a:gd name="T7" fmla="*/ 0 h 9"/>
                <a:gd name="T8" fmla="*/ 0 w 8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7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68520192 w 11"/>
                <a:gd name="T1" fmla="*/ 18690048 h 5"/>
                <a:gd name="T2" fmla="*/ 12459124 w 11"/>
                <a:gd name="T3" fmla="*/ 0 h 5"/>
                <a:gd name="T4" fmla="*/ 0 w 11"/>
                <a:gd name="T5" fmla="*/ 18690048 h 5"/>
                <a:gd name="T6" fmla="*/ 62290630 w 11"/>
                <a:gd name="T7" fmla="*/ 31150080 h 5"/>
                <a:gd name="T8" fmla="*/ 68520192 w 11"/>
                <a:gd name="T9" fmla="*/ 1869004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8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9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43605120 w 7"/>
                <a:gd name="T1" fmla="*/ 49835413 h 9"/>
                <a:gd name="T2" fmla="*/ 18688978 w 7"/>
                <a:gd name="T3" fmla="*/ 0 h 9"/>
                <a:gd name="T4" fmla="*/ 0 w 7"/>
                <a:gd name="T5" fmla="*/ 12459477 h 9"/>
                <a:gd name="T6" fmla="*/ 24916142 w 7"/>
                <a:gd name="T7" fmla="*/ 56065152 h 9"/>
                <a:gd name="T8" fmla="*/ 43605120 w 7"/>
                <a:gd name="T9" fmla="*/ 4983541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0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56061068 h 11"/>
                <a:gd name="T2" fmla="*/ 12460032 w 5"/>
                <a:gd name="T3" fmla="*/ 68520192 h 11"/>
                <a:gd name="T4" fmla="*/ 31150080 w 5"/>
                <a:gd name="T5" fmla="*/ 12459124 h 11"/>
                <a:gd name="T6" fmla="*/ 12460032 w 5"/>
                <a:gd name="T7" fmla="*/ 0 h 11"/>
                <a:gd name="T8" fmla="*/ 0 w 5"/>
                <a:gd name="T9" fmla="*/ 5606106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1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6229392 h 8"/>
                <a:gd name="T2" fmla="*/ 49835413 w 9"/>
                <a:gd name="T3" fmla="*/ 49830145 h 8"/>
                <a:gd name="T4" fmla="*/ 56065152 w 9"/>
                <a:gd name="T5" fmla="*/ 37371361 h 8"/>
                <a:gd name="T6" fmla="*/ 18689216 w 9"/>
                <a:gd name="T7" fmla="*/ 0 h 8"/>
                <a:gd name="T8" fmla="*/ 0 w 9"/>
                <a:gd name="T9" fmla="*/ 622939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2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18688800 h 6"/>
                <a:gd name="T2" fmla="*/ 56060660 w 10"/>
                <a:gd name="T3" fmla="*/ 37375104 h 6"/>
                <a:gd name="T4" fmla="*/ 62290176 w 10"/>
                <a:gd name="T5" fmla="*/ 18688800 h 6"/>
                <a:gd name="T6" fmla="*/ 6229517 w 10"/>
                <a:gd name="T7" fmla="*/ 0 h 6"/>
                <a:gd name="T8" fmla="*/ 0 w 10"/>
                <a:gd name="T9" fmla="*/ 1868880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3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56065152 w 9"/>
                <a:gd name="T1" fmla="*/ 18689216 h 9"/>
                <a:gd name="T2" fmla="*/ 49835413 w 9"/>
                <a:gd name="T3" fmla="*/ 0 h 9"/>
                <a:gd name="T4" fmla="*/ 0 w 9"/>
                <a:gd name="T5" fmla="*/ 43605675 h 9"/>
                <a:gd name="T6" fmla="*/ 12459477 w 9"/>
                <a:gd name="T7" fmla="*/ 56065152 h 9"/>
                <a:gd name="T8" fmla="*/ 56065152 w 9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4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62290630 w 11"/>
                <a:gd name="T1" fmla="*/ 0 h 5"/>
                <a:gd name="T2" fmla="*/ 0 w 11"/>
                <a:gd name="T3" fmla="*/ 18690048 h 5"/>
                <a:gd name="T4" fmla="*/ 12459124 w 11"/>
                <a:gd name="T5" fmla="*/ 31150080 h 5"/>
                <a:gd name="T6" fmla="*/ 68520192 w 11"/>
                <a:gd name="T7" fmla="*/ 18690048 h 5"/>
                <a:gd name="T8" fmla="*/ 6229063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5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6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47" name="Group 54"/>
          <p:cNvGrpSpPr>
            <a:grpSpLocks/>
          </p:cNvGrpSpPr>
          <p:nvPr/>
        </p:nvGrpSpPr>
        <p:grpSpPr bwMode="auto">
          <a:xfrm>
            <a:off x="6557905" y="1468122"/>
            <a:ext cx="219075" cy="284559"/>
            <a:chOff x="0" y="0"/>
            <a:chExt cx="299494" cy="389342"/>
          </a:xfrm>
          <a:solidFill>
            <a:schemeClr val="accent2"/>
          </a:solidFill>
        </p:grpSpPr>
        <p:sp>
          <p:nvSpPr>
            <p:cNvPr id="48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98314756 w 90"/>
                <a:gd name="T1" fmla="*/ 924659386 h 83"/>
                <a:gd name="T2" fmla="*/ 996629512 w 90"/>
                <a:gd name="T3" fmla="*/ 0 h 83"/>
                <a:gd name="T4" fmla="*/ 0 w 90"/>
                <a:gd name="T5" fmla="*/ 0 h 83"/>
                <a:gd name="T6" fmla="*/ 498314756 w 90"/>
                <a:gd name="T7" fmla="*/ 92465938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49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930188431 w 90"/>
                <a:gd name="T1" fmla="*/ 0 h 29"/>
                <a:gd name="T2" fmla="*/ 753007781 w 90"/>
                <a:gd name="T3" fmla="*/ 171124063 h 29"/>
                <a:gd name="T4" fmla="*/ 575830458 w 90"/>
                <a:gd name="T5" fmla="*/ 0 h 29"/>
                <a:gd name="T6" fmla="*/ 431873676 w 90"/>
                <a:gd name="T7" fmla="*/ 0 h 29"/>
                <a:gd name="T8" fmla="*/ 254693025 w 90"/>
                <a:gd name="T9" fmla="*/ 171124063 h 29"/>
                <a:gd name="T10" fmla="*/ 77515703 w 90"/>
                <a:gd name="T11" fmla="*/ 0 h 29"/>
                <a:gd name="T12" fmla="*/ 0 w 90"/>
                <a:gd name="T13" fmla="*/ 0 h 29"/>
                <a:gd name="T14" fmla="*/ 0 w 90"/>
                <a:gd name="T15" fmla="*/ 310159503 h 29"/>
                <a:gd name="T16" fmla="*/ 996629512 w 90"/>
                <a:gd name="T17" fmla="*/ 310159503 h 29"/>
                <a:gd name="T18" fmla="*/ 996629512 w 90"/>
                <a:gd name="T19" fmla="*/ 0 h 29"/>
                <a:gd name="T20" fmla="*/ 930188431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69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539556" y="427071"/>
            <a:ext cx="365497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Ship Agency Service</a:t>
            </a:r>
          </a:p>
        </p:txBody>
      </p:sp>
      <p:pic>
        <p:nvPicPr>
          <p:cNvPr id="57" name="图片 5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1" y="1347272"/>
            <a:ext cx="1800000" cy="1296000"/>
          </a:xfrm>
          <a:prstGeom prst="rect">
            <a:avLst/>
          </a:prstGeom>
        </p:spPr>
      </p:pic>
      <p:pic>
        <p:nvPicPr>
          <p:cNvPr id="58" name="图片 5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20769"/>
          <a:stretch/>
        </p:blipFill>
        <p:spPr>
          <a:xfrm>
            <a:off x="1930881" y="1347272"/>
            <a:ext cx="1800000" cy="1296000"/>
          </a:xfrm>
          <a:prstGeom prst="rect">
            <a:avLst/>
          </a:prstGeom>
        </p:spPr>
      </p:pic>
      <p:pic>
        <p:nvPicPr>
          <p:cNvPr id="59" name="Picture 4" descr="C:\Documents and Settings\chankamho\桌面\logo.gif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881" y="2643272"/>
            <a:ext cx="1800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 descr="D:\Documents and Settings\harry.he\桌面\Projects\Farenco Oversea agent introduction\sand carrier 3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0881" y="2643436"/>
            <a:ext cx="1800000" cy="1296000"/>
          </a:xfrm>
          <a:prstGeom prst="rect">
            <a:avLst/>
          </a:prstGeom>
          <a:noFill/>
        </p:spPr>
      </p:pic>
      <p:sp>
        <p:nvSpPr>
          <p:cNvPr id="5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15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>
          <a:xfrm>
            <a:off x="3779912" y="1127844"/>
            <a:ext cx="5580579" cy="374816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Declarations with Hong Kong Marine Department and Immigration Department for Arrivals and Departures of Vessels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Provide miscellaneous services: transport boat for crews, replenishment of food, water and fuel, etc..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Hong Kong ship agency of Chipolbrok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Hong Kong ship agency for Pearl River Trade vessels from/to Guangdong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11173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459339" y="2150036"/>
            <a:ext cx="51532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b="1" dirty="0">
                <a:solidFill>
                  <a:srgbClr val="FFA028"/>
                </a:solidFill>
                <a:cs typeface="+mn-ea"/>
                <a:sym typeface="微软雅黑"/>
              </a:rPr>
              <a:t>Customers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1529220" y="2507787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A028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2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04</a:t>
            </a:r>
            <a:endParaRPr lang="en-GB" altLang="zh-CN" sz="8000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16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451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空心弧 66"/>
          <p:cNvSpPr/>
          <p:nvPr/>
        </p:nvSpPr>
        <p:spPr>
          <a:xfrm>
            <a:off x="3279970" y="1435208"/>
            <a:ext cx="2520000" cy="2520000"/>
          </a:xfrm>
          <a:prstGeom prst="blockArc">
            <a:avLst>
              <a:gd name="adj1" fmla="val 16199997"/>
              <a:gd name="adj2" fmla="val 8579964"/>
              <a:gd name="adj3" fmla="val 452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8" name="空心弧 67"/>
          <p:cNvSpPr/>
          <p:nvPr/>
        </p:nvSpPr>
        <p:spPr>
          <a:xfrm>
            <a:off x="3419968" y="1575210"/>
            <a:ext cx="2240004" cy="2240002"/>
          </a:xfrm>
          <a:prstGeom prst="blockArc">
            <a:avLst>
              <a:gd name="adj1" fmla="val 16199997"/>
              <a:gd name="adj2" fmla="val 10552654"/>
              <a:gd name="adj3" fmla="val 5085"/>
            </a:avLst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69" name="空心弧 68"/>
          <p:cNvSpPr/>
          <p:nvPr/>
        </p:nvSpPr>
        <p:spPr>
          <a:xfrm>
            <a:off x="3559975" y="1715213"/>
            <a:ext cx="1960003" cy="1960001"/>
          </a:xfrm>
          <a:prstGeom prst="blockArc">
            <a:avLst>
              <a:gd name="adj1" fmla="val 16199997"/>
              <a:gd name="adj2" fmla="val 11627833"/>
              <a:gd name="adj3" fmla="val 570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0" name="空心弧 69"/>
          <p:cNvSpPr/>
          <p:nvPr/>
        </p:nvSpPr>
        <p:spPr>
          <a:xfrm>
            <a:off x="3699969" y="1855210"/>
            <a:ext cx="1680004" cy="1680002"/>
          </a:xfrm>
          <a:prstGeom prst="blockArc">
            <a:avLst>
              <a:gd name="adj1" fmla="val 16199997"/>
              <a:gd name="adj2" fmla="val 13295224"/>
              <a:gd name="adj3" fmla="val 5800"/>
            </a:avLst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699969" y="2314059"/>
            <a:ext cx="1680004" cy="85408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8F28"/>
                </a:solidFill>
                <a:latin typeface="微软雅黑"/>
                <a:ea typeface="微软雅黑"/>
                <a:cs typeface="+mn-ea"/>
                <a:sym typeface="微软雅黑"/>
              </a:rPr>
              <a:t>Our Customers</a:t>
            </a:r>
          </a:p>
          <a:p>
            <a:pPr algn="ctr"/>
            <a:endParaRPr lang="zh-CN" altLang="en-US" sz="1100" b="1" dirty="0">
              <a:solidFill>
                <a:srgbClr val="FF8F2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9552" y="427071"/>
            <a:ext cx="3766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Customers Reference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87637" y="1448318"/>
            <a:ext cx="4000587" cy="2506890"/>
            <a:chOff x="2587637" y="1448318"/>
            <a:chExt cx="4000587" cy="2506890"/>
          </a:xfrm>
        </p:grpSpPr>
        <p:grpSp>
          <p:nvGrpSpPr>
            <p:cNvPr id="71" name="组合 70"/>
            <p:cNvGrpSpPr/>
            <p:nvPr/>
          </p:nvGrpSpPr>
          <p:grpSpPr>
            <a:xfrm>
              <a:off x="2587637" y="1448318"/>
              <a:ext cx="4000587" cy="1877087"/>
              <a:chOff x="2641409" y="1694271"/>
              <a:chExt cx="4000587" cy="1877087"/>
            </a:xfrm>
          </p:grpSpPr>
          <p:cxnSp>
            <p:nvCxnSpPr>
              <p:cNvPr id="72" name="直接连接符 71"/>
              <p:cNvCxnSpPr/>
              <p:nvPr/>
            </p:nvCxnSpPr>
            <p:spPr>
              <a:xfrm>
                <a:off x="2641409" y="2413000"/>
                <a:ext cx="133528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2641409" y="3571358"/>
                <a:ext cx="1059057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>
                <a:off x="4923069" y="1694271"/>
                <a:ext cx="82632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5865757" y="3098492"/>
                <a:ext cx="776239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接连接符 19"/>
            <p:cNvCxnSpPr/>
            <p:nvPr/>
          </p:nvCxnSpPr>
          <p:spPr>
            <a:xfrm>
              <a:off x="4752928" y="3955208"/>
              <a:ext cx="1059057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10" y="1360836"/>
            <a:ext cx="1600829" cy="98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16" y="3170511"/>
            <a:ext cx="1869379" cy="100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1" b="24174"/>
          <a:stretch/>
        </p:blipFill>
        <p:spPr bwMode="auto">
          <a:xfrm>
            <a:off x="5796099" y="1063141"/>
            <a:ext cx="1879293" cy="10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745" y="2263432"/>
            <a:ext cx="1364199" cy="11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" descr="Eastman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16" y="3670900"/>
            <a:ext cx="2765795" cy="5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17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99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>
                <a:solidFill>
                  <a:srgbClr val="FFA028"/>
                </a:solidFill>
                <a:cs typeface="+mn-ea"/>
                <a:sym typeface="微软雅黑"/>
              </a:rPr>
              <a:t>Contacts</a:t>
            </a: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1529220" y="2507787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A028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2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05</a:t>
            </a:r>
            <a:endParaRPr lang="en-GB" altLang="zh-CN" sz="8000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18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91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7025" y="1415435"/>
            <a:ext cx="3760535" cy="2770412"/>
            <a:chOff x="6149336" y="2057400"/>
            <a:chExt cx="5014046" cy="3693882"/>
          </a:xfrm>
        </p:grpSpPr>
        <p:grpSp>
          <p:nvGrpSpPr>
            <p:cNvPr id="17" name="组合 16"/>
            <p:cNvGrpSpPr/>
            <p:nvPr/>
          </p:nvGrpSpPr>
          <p:grpSpPr>
            <a:xfrm>
              <a:off x="6149336" y="2057400"/>
              <a:ext cx="1794404" cy="3693882"/>
              <a:chOff x="1595744" y="1504948"/>
              <a:chExt cx="2109927" cy="4343402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595744" y="1504948"/>
                <a:ext cx="1718965" cy="1546248"/>
                <a:chOff x="1800523" y="1479548"/>
                <a:chExt cx="1718965" cy="1546248"/>
              </a:xfrm>
              <a:solidFill>
                <a:srgbClr val="494951"/>
              </a:solidFill>
            </p:grpSpPr>
            <p:sp>
              <p:nvSpPr>
                <p:cNvPr id="24" name="同侧圆角矩形 23"/>
                <p:cNvSpPr/>
                <p:nvPr/>
              </p:nvSpPr>
              <p:spPr>
                <a:xfrm>
                  <a:off x="3251803" y="1479548"/>
                  <a:ext cx="267685" cy="244475"/>
                </a:xfrm>
                <a:prstGeom prst="round2SameRect">
                  <a:avLst>
                    <a:gd name="adj1" fmla="val 9849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25" name="同侧圆角矩形 24"/>
                <p:cNvSpPr/>
                <p:nvPr/>
              </p:nvSpPr>
              <p:spPr>
                <a:xfrm rot="16200000">
                  <a:off x="1821708" y="2055264"/>
                  <a:ext cx="202105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26" name="同侧圆角矩形 25"/>
                <p:cNvSpPr/>
                <p:nvPr/>
              </p:nvSpPr>
              <p:spPr>
                <a:xfrm rot="16200000">
                  <a:off x="1840232" y="2455840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27" name="同侧圆角矩形 26"/>
                <p:cNvSpPr/>
                <p:nvPr/>
              </p:nvSpPr>
              <p:spPr>
                <a:xfrm rot="16200000">
                  <a:off x="1840233" y="2821029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</p:grpSp>
          <p:sp>
            <p:nvSpPr>
              <p:cNvPr id="20" name="圆角矩形 19"/>
              <p:cNvSpPr/>
              <p:nvPr/>
            </p:nvSpPr>
            <p:spPr>
              <a:xfrm rot="16200000">
                <a:off x="501671" y="2644350"/>
                <a:ext cx="4320000" cy="2088000"/>
              </a:xfrm>
              <a:prstGeom prst="roundRect">
                <a:avLst>
                  <a:gd name="adj" fmla="val 14809"/>
                </a:avLst>
              </a:prstGeom>
              <a:solidFill>
                <a:srgbClr val="D8DBD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 rot="16200000">
                <a:off x="554471" y="2690766"/>
                <a:ext cx="4214400" cy="1995168"/>
              </a:xfrm>
              <a:prstGeom prst="roundRect">
                <a:avLst>
                  <a:gd name="adj" fmla="val 13725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BCBD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468571" y="5336102"/>
                <a:ext cx="347150" cy="347150"/>
              </a:xfrm>
              <a:prstGeom prst="ellipse">
                <a:avLst/>
              </a:prstGeom>
              <a:solidFill>
                <a:srgbClr val="DDDEE0"/>
              </a:solidFill>
              <a:ln w="19050">
                <a:solidFill>
                  <a:srgbClr val="A4A7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2464535" y="1853651"/>
                <a:ext cx="354806" cy="45793"/>
              </a:xfrm>
              <a:prstGeom prst="roundRect">
                <a:avLst>
                  <a:gd name="adj" fmla="val 50000"/>
                </a:avLst>
              </a:prstGeom>
              <a:solidFill>
                <a:srgbClr val="4949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368978" y="2057400"/>
              <a:ext cx="1794404" cy="3693882"/>
              <a:chOff x="1595744" y="1504948"/>
              <a:chExt cx="2109927" cy="434340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595744" y="1504948"/>
                <a:ext cx="1718965" cy="1546248"/>
                <a:chOff x="1800523" y="1479548"/>
                <a:chExt cx="1718965" cy="1546248"/>
              </a:xfrm>
              <a:solidFill>
                <a:srgbClr val="494951"/>
              </a:solidFill>
            </p:grpSpPr>
            <p:sp>
              <p:nvSpPr>
                <p:cNvPr id="13" name="同侧圆角矩形 12"/>
                <p:cNvSpPr/>
                <p:nvPr/>
              </p:nvSpPr>
              <p:spPr>
                <a:xfrm>
                  <a:off x="3251803" y="1479548"/>
                  <a:ext cx="267685" cy="244475"/>
                </a:xfrm>
                <a:prstGeom prst="round2SameRect">
                  <a:avLst>
                    <a:gd name="adj1" fmla="val 9849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14" name="同侧圆角矩形 13"/>
                <p:cNvSpPr/>
                <p:nvPr/>
              </p:nvSpPr>
              <p:spPr>
                <a:xfrm rot="16200000">
                  <a:off x="1821708" y="2055264"/>
                  <a:ext cx="202105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15" name="同侧圆角矩形 14"/>
                <p:cNvSpPr/>
                <p:nvPr/>
              </p:nvSpPr>
              <p:spPr>
                <a:xfrm rot="16200000">
                  <a:off x="1840232" y="2455840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  <p:sp>
              <p:nvSpPr>
                <p:cNvPr id="16" name="同侧圆角矩形 15"/>
                <p:cNvSpPr/>
                <p:nvPr/>
              </p:nvSpPr>
              <p:spPr>
                <a:xfrm rot="16200000">
                  <a:off x="1840233" y="2821029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/>
                    <a:ea typeface="微软雅黑"/>
                    <a:cs typeface="+mn-ea"/>
                    <a:sym typeface="微软雅黑"/>
                  </a:endParaRPr>
                </a:p>
              </p:txBody>
            </p:sp>
          </p:grpSp>
          <p:sp>
            <p:nvSpPr>
              <p:cNvPr id="9" name="圆角矩形 8"/>
              <p:cNvSpPr/>
              <p:nvPr/>
            </p:nvSpPr>
            <p:spPr>
              <a:xfrm rot="16200000">
                <a:off x="501671" y="2644350"/>
                <a:ext cx="4320000" cy="2088000"/>
              </a:xfrm>
              <a:prstGeom prst="roundRect">
                <a:avLst>
                  <a:gd name="adj" fmla="val 14809"/>
                </a:avLst>
              </a:prstGeom>
              <a:solidFill>
                <a:srgbClr val="D8DBD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 rot="16200000">
                <a:off x="554471" y="2690766"/>
                <a:ext cx="4214401" cy="1995168"/>
              </a:xfrm>
              <a:prstGeom prst="roundRect">
                <a:avLst>
                  <a:gd name="adj" fmla="val 13725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BCBD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468571" y="5336102"/>
                <a:ext cx="347150" cy="347150"/>
              </a:xfrm>
              <a:prstGeom prst="ellipse">
                <a:avLst/>
              </a:prstGeom>
              <a:solidFill>
                <a:srgbClr val="DDDEE0"/>
              </a:solidFill>
              <a:ln w="19050">
                <a:solidFill>
                  <a:srgbClr val="A4A7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2464535" y="1853651"/>
                <a:ext cx="354806" cy="45793"/>
              </a:xfrm>
              <a:prstGeom prst="roundRect">
                <a:avLst>
                  <a:gd name="adj" fmla="val 50000"/>
                </a:avLst>
              </a:prstGeom>
              <a:solidFill>
                <a:srgbClr val="4949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</p:grpSp>
      <p:pic>
        <p:nvPicPr>
          <p:cNvPr id="58" name="图片 5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6" r="48437"/>
          <a:stretch/>
        </p:blipFill>
        <p:spPr>
          <a:xfrm>
            <a:off x="3071065" y="1851215"/>
            <a:ext cx="1116000" cy="19800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621646" y="1060328"/>
            <a:ext cx="1643126" cy="3382466"/>
            <a:chOff x="1595744" y="1504948"/>
            <a:chExt cx="2109927" cy="4343402"/>
          </a:xfrm>
        </p:grpSpPr>
        <p:grpSp>
          <p:nvGrpSpPr>
            <p:cNvPr id="31" name="组合 30"/>
            <p:cNvGrpSpPr/>
            <p:nvPr/>
          </p:nvGrpSpPr>
          <p:grpSpPr>
            <a:xfrm>
              <a:off x="1595744" y="1504948"/>
              <a:ext cx="1718965" cy="1546248"/>
              <a:chOff x="1800523" y="1479548"/>
              <a:chExt cx="1718965" cy="1546248"/>
            </a:xfrm>
            <a:solidFill>
              <a:srgbClr val="494951"/>
            </a:solidFill>
          </p:grpSpPr>
          <p:sp>
            <p:nvSpPr>
              <p:cNvPr id="36" name="同侧圆角矩形 35"/>
              <p:cNvSpPr/>
              <p:nvPr/>
            </p:nvSpPr>
            <p:spPr>
              <a:xfrm>
                <a:off x="3251803" y="1479548"/>
                <a:ext cx="267685" cy="244475"/>
              </a:xfrm>
              <a:prstGeom prst="round2SameRect">
                <a:avLst>
                  <a:gd name="adj1" fmla="val 9849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7" name="同侧圆角矩形 36"/>
              <p:cNvSpPr/>
              <p:nvPr/>
            </p:nvSpPr>
            <p:spPr>
              <a:xfrm rot="16200000">
                <a:off x="1821708" y="2055264"/>
                <a:ext cx="202105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8" name="同侧圆角矩形 37"/>
              <p:cNvSpPr/>
              <p:nvPr/>
            </p:nvSpPr>
            <p:spPr>
              <a:xfrm rot="16200000">
                <a:off x="1840232" y="2455840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9" name="同侧圆角矩形 38"/>
              <p:cNvSpPr/>
              <p:nvPr/>
            </p:nvSpPr>
            <p:spPr>
              <a:xfrm rot="16200000">
                <a:off x="1840233" y="2821029"/>
                <a:ext cx="165058" cy="244475"/>
              </a:xfrm>
              <a:prstGeom prst="round2SameRect">
                <a:avLst>
                  <a:gd name="adj1" fmla="val 11954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32" name="圆角矩形 31"/>
            <p:cNvSpPr/>
            <p:nvPr/>
          </p:nvSpPr>
          <p:spPr>
            <a:xfrm rot="16200000">
              <a:off x="501671" y="2644350"/>
              <a:ext cx="4320000" cy="2088000"/>
            </a:xfrm>
            <a:prstGeom prst="roundRect">
              <a:avLst>
                <a:gd name="adj" fmla="val 14809"/>
              </a:avLst>
            </a:prstGeom>
            <a:solidFill>
              <a:srgbClr val="D8DBD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 rot="16200000">
              <a:off x="554471" y="2690766"/>
              <a:ext cx="4214400" cy="1995168"/>
            </a:xfrm>
            <a:prstGeom prst="roundRect">
              <a:avLst>
                <a:gd name="adj" fmla="val 13725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468571" y="5336102"/>
              <a:ext cx="347150" cy="347150"/>
            </a:xfrm>
            <a:prstGeom prst="ellipse">
              <a:avLst/>
            </a:prstGeom>
            <a:solidFill>
              <a:srgbClr val="DDDEE0"/>
            </a:solidFill>
            <a:ln w="19050">
              <a:solidFill>
                <a:srgbClr val="A4A7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2464535" y="1853651"/>
              <a:ext cx="354806" cy="45793"/>
            </a:xfrm>
            <a:prstGeom prst="roundRect">
              <a:avLst>
                <a:gd name="adj" fmla="val 50000"/>
              </a:avLst>
            </a:prstGeom>
            <a:solidFill>
              <a:srgbClr val="494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pic>
        <p:nvPicPr>
          <p:cNvPr id="57" name="图片 5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8" r="28905"/>
          <a:stretch/>
        </p:blipFill>
        <p:spPr>
          <a:xfrm>
            <a:off x="685647" y="1809573"/>
            <a:ext cx="936000" cy="1980000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539552" y="427071"/>
            <a:ext cx="23209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– Contacts</a:t>
            </a:r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46" y="1588566"/>
            <a:ext cx="1368000" cy="2412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499992" y="789874"/>
            <a:ext cx="4644008" cy="409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652" tIns="50825" rIns="101652" bIns="50825">
            <a:noAutofit/>
          </a:bodyPr>
          <a:lstStyle>
            <a:defPPr>
              <a:defRPr lang="zh-CN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>
              <a:lnSpc>
                <a:spcPct val="14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Management Team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Ms. Amy Chan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Position: Assistant General Manager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TEL: 852-28283673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Email: amy.chan@crclogistics.com</a:t>
            </a:r>
          </a:p>
          <a:p>
            <a:pPr>
              <a:lnSpc>
                <a:spcPct val="140000"/>
              </a:lnSpc>
            </a:pP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sym typeface="微软雅黑"/>
            </a:endParaRPr>
          </a:p>
          <a:p>
            <a:pPr>
              <a:lnSpc>
                <a:spcPct val="14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Operation Team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Mr. Chan Kam Ho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Position: Manager, Freight Forwarding Department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TEL: 852-28283677 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Email: kamho.chan@crclogistics.com</a:t>
            </a:r>
          </a:p>
          <a:p>
            <a:pPr>
              <a:lnSpc>
                <a:spcPct val="14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sym typeface="微软雅黑"/>
            </a:endParaRP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Mr.  C. S. Li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Position: Assistant Manager, Freight Forwarding Department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TEL: 852- 28283481</a:t>
            </a:r>
          </a:p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/>
              </a:rPr>
              <a:t>Email: csli@crclogistics.com	 </a:t>
            </a:r>
          </a:p>
          <a:p>
            <a:pPr>
              <a:lnSpc>
                <a:spcPct val="14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sym typeface="微软雅黑"/>
            </a:endParaRPr>
          </a:p>
          <a:p>
            <a:pPr>
              <a:lnSpc>
                <a:spcPct val="14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sym typeface="微软雅黑"/>
            </a:endParaRPr>
          </a:p>
          <a:p>
            <a:pPr>
              <a:lnSpc>
                <a:spcPct val="140000"/>
              </a:lnSpc>
            </a:pP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</p:txBody>
      </p:sp>
      <p:sp>
        <p:nvSpPr>
          <p:cNvPr id="40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19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728088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 w="9525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3301">
            <a:extLst>
              <a:ext uri="{FF2B5EF4-FFF2-40B4-BE49-F238E27FC236}">
                <a16:creationId xmlns:a16="http://schemas.microsoft.com/office/drawing/2014/main" id="{3EFCBE47-E6A2-464D-9D13-CD9E22F00884}"/>
              </a:ext>
            </a:extLst>
          </p:cNvPr>
          <p:cNvSpPr>
            <a:spLocks/>
          </p:cNvSpPr>
          <p:nvPr/>
        </p:nvSpPr>
        <p:spPr bwMode="auto">
          <a:xfrm>
            <a:off x="3112211" y="-1505210"/>
            <a:ext cx="2994058" cy="2996840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A028"/>
              </a:solidFill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715A8FB-691C-4AE7-9F9E-77A5018D6907}"/>
              </a:ext>
            </a:extLst>
          </p:cNvPr>
          <p:cNvGrpSpPr/>
          <p:nvPr/>
        </p:nvGrpSpPr>
        <p:grpSpPr>
          <a:xfrm>
            <a:off x="467544" y="2139703"/>
            <a:ext cx="1440160" cy="1152128"/>
            <a:chOff x="1547664" y="2139702"/>
            <a:chExt cx="1440160" cy="115212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E78EA1B4-9D18-4A77-843D-E4876A3E1702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25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5A1205E-2A8E-47E0-AF3E-7EE841010245}"/>
                  </a:ext>
                </a:extLst>
              </p:cNvPr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01</a:t>
                </a:r>
                <a:endParaRPr lang="zh-CN" altLang="en-US" b="1" spc="3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87CAA090-E8BA-4D19-991B-24F59B7F6256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ctr">
                <a:defRPr/>
              </a:pPr>
              <a:r>
                <a:rPr lang="en-US" altLang="zh-CN" sz="20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/>
                </a:rPr>
                <a:t>Introduction</a:t>
              </a:r>
              <a:endParaRPr lang="zh-CN" altLang="zh-CN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28" name="Oval 44">
            <a:extLst>
              <a:ext uri="{FF2B5EF4-FFF2-40B4-BE49-F238E27FC236}">
                <a16:creationId xmlns:a16="http://schemas.microsoft.com/office/drawing/2014/main" id="{A2E25C7F-2E17-493E-A876-B81526FD81F4}"/>
              </a:ext>
            </a:extLst>
          </p:cNvPr>
          <p:cNvSpPr/>
          <p:nvPr/>
        </p:nvSpPr>
        <p:spPr bwMode="auto">
          <a:xfrm>
            <a:off x="3974206" y="-524594"/>
            <a:ext cx="1270077" cy="127007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</p:spPr>
        <p:txBody>
          <a:bodyPr rot="0" spcFirstLastPara="0" vert="horz" wrap="none" lIns="91440" tIns="45720" rIns="91440" bIns="45720" anchor="b" anchorCtr="1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CONTENT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2802928-7A7B-41FF-B392-BAD9F3A8D8F8}"/>
              </a:ext>
            </a:extLst>
          </p:cNvPr>
          <p:cNvGrpSpPr/>
          <p:nvPr/>
        </p:nvGrpSpPr>
        <p:grpSpPr>
          <a:xfrm>
            <a:off x="2051720" y="2139703"/>
            <a:ext cx="1440160" cy="1152128"/>
            <a:chOff x="1547664" y="2139702"/>
            <a:chExt cx="1440160" cy="115212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B9352CC-2809-479B-A8A5-C394ABC3F82E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3" name="Freeform: Shape 1">
                <a:extLst>
                  <a:ext uri="{FF2B5EF4-FFF2-40B4-BE49-F238E27FC236}">
                    <a16:creationId xmlns:a16="http://schemas.microsoft.com/office/drawing/2014/main" id="{8E25EBB8-1955-4512-A5E5-CF23197C560A}"/>
                  </a:ext>
                </a:extLst>
              </p:cNvPr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FFA028"/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accent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47C204D-8B4F-4910-B2C1-F5E11DD2900E}"/>
                  </a:ext>
                </a:extLst>
              </p:cNvPr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02</a:t>
                </a:r>
                <a:endParaRPr lang="zh-CN" altLang="en-US" b="1" spc="3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3AE64260-B4F0-499C-ADDD-BAE762D3FD6F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/>
                </a:rPr>
                <a:t>Facilities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7AAD84B-A028-4291-8C8F-44E36B5361DE}"/>
              </a:ext>
            </a:extLst>
          </p:cNvPr>
          <p:cNvGrpSpPr/>
          <p:nvPr/>
        </p:nvGrpSpPr>
        <p:grpSpPr>
          <a:xfrm>
            <a:off x="3815916" y="2139703"/>
            <a:ext cx="1440160" cy="1152128"/>
            <a:chOff x="1547664" y="2139702"/>
            <a:chExt cx="1440160" cy="1152128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C0196C3C-19AD-402B-A078-D9C3BE751C74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8" name="Freeform: Shape 1">
                <a:extLst>
                  <a:ext uri="{FF2B5EF4-FFF2-40B4-BE49-F238E27FC236}">
                    <a16:creationId xmlns:a16="http://schemas.microsoft.com/office/drawing/2014/main" id="{F2896D0D-804F-4AE1-A86D-B93E33D397C9}"/>
                  </a:ext>
                </a:extLst>
              </p:cNvPr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366A295A-47FF-4907-9A59-144A3FD626D1}"/>
                  </a:ext>
                </a:extLst>
              </p:cNvPr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03</a:t>
                </a:r>
                <a:endParaRPr lang="zh-CN" altLang="en-US" b="1" spc="3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37" name="Rectangle 17">
              <a:extLst>
                <a:ext uri="{FF2B5EF4-FFF2-40B4-BE49-F238E27FC236}">
                  <a16:creationId xmlns:a16="http://schemas.microsoft.com/office/drawing/2014/main" id="{DE6DCBE4-2274-48FF-96C9-E5E3B3F58F2D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/>
                </a:rPr>
                <a:t>Core Business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17C444A-22D5-40BA-9120-FCD251343C28}"/>
              </a:ext>
            </a:extLst>
          </p:cNvPr>
          <p:cNvGrpSpPr/>
          <p:nvPr/>
        </p:nvGrpSpPr>
        <p:grpSpPr>
          <a:xfrm>
            <a:off x="5796136" y="2139703"/>
            <a:ext cx="1440160" cy="1152128"/>
            <a:chOff x="1547664" y="2139702"/>
            <a:chExt cx="1440160" cy="1152128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0F87CC14-4453-48F7-A31F-E1208E68A732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3" name="Freeform: Shape 1">
                <a:extLst>
                  <a:ext uri="{FF2B5EF4-FFF2-40B4-BE49-F238E27FC236}">
                    <a16:creationId xmlns:a16="http://schemas.microsoft.com/office/drawing/2014/main" id="{F396F9F6-9CBB-4217-A1CD-FAF052BD2E46}"/>
                  </a:ext>
                </a:extLst>
              </p:cNvPr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FFA028"/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24C6094C-9385-45FB-A580-284137BE58CF}"/>
                  </a:ext>
                </a:extLst>
              </p:cNvPr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04</a:t>
                </a:r>
                <a:endParaRPr lang="zh-CN" altLang="en-US" b="1" spc="3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FE42E0B2-B9BD-40E1-8F5F-D8EE64411383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/>
                </a:rPr>
                <a:t>Customers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17C444A-22D5-40BA-9120-FCD251343C28}"/>
              </a:ext>
            </a:extLst>
          </p:cNvPr>
          <p:cNvGrpSpPr/>
          <p:nvPr/>
        </p:nvGrpSpPr>
        <p:grpSpPr>
          <a:xfrm>
            <a:off x="7524328" y="2139703"/>
            <a:ext cx="1440160" cy="1152128"/>
            <a:chOff x="1547664" y="2139702"/>
            <a:chExt cx="1440160" cy="1152128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0F87CC14-4453-48F7-A31F-E1208E68A732}"/>
                </a:ext>
              </a:extLst>
            </p:cNvPr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8" name="Freeform: Shape 1">
                <a:extLst>
                  <a:ext uri="{FF2B5EF4-FFF2-40B4-BE49-F238E27FC236}">
                    <a16:creationId xmlns:a16="http://schemas.microsoft.com/office/drawing/2014/main" id="{F396F9F6-9CBB-4217-A1CD-FAF052BD2E46}"/>
                  </a:ext>
                </a:extLst>
              </p:cNvPr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24C6094C-9385-45FB-A580-284137BE58CF}"/>
                  </a:ext>
                </a:extLst>
              </p:cNvPr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/>
                    <a:ea typeface="微软雅黑"/>
                    <a:cs typeface="+mn-ea"/>
                    <a:sym typeface="微软雅黑"/>
                  </a:rPr>
                  <a:t>05</a:t>
                </a:r>
                <a:endParaRPr lang="zh-CN" altLang="en-US" b="1" spc="300" dirty="0">
                  <a:solidFill>
                    <a:schemeClr val="bg1"/>
                  </a:solidFill>
                  <a:latin typeface="微软雅黑"/>
                  <a:ea typeface="微软雅黑"/>
                  <a:cs typeface="+mn-ea"/>
                  <a:sym typeface="微软雅黑"/>
                </a:endParaRPr>
              </a:p>
            </p:txBody>
          </p:sp>
        </p:grpSp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FE42E0B2-B9BD-40E1-8F5F-D8EE64411383}"/>
                </a:ext>
              </a:extLst>
            </p:cNvPr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/>
                </a:rPr>
                <a:t>Contacts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</p:grpSp>
      <p:sp>
        <p:nvSpPr>
          <p:cNvPr id="50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2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72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3306">
            <a:extLst>
              <a:ext uri="{FF2B5EF4-FFF2-40B4-BE49-F238E27FC236}">
                <a16:creationId xmlns:a16="http://schemas.microsoft.com/office/drawing/2014/main" id="{8C88874B-5B0E-4248-8C46-A6A2AF6346B1}"/>
              </a:ext>
            </a:extLst>
          </p:cNvPr>
          <p:cNvSpPr>
            <a:spLocks/>
          </p:cNvSpPr>
          <p:nvPr/>
        </p:nvSpPr>
        <p:spPr bwMode="auto">
          <a:xfrm>
            <a:off x="39493" y="-158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733169" y="281861"/>
            <a:ext cx="2229488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733169" y="2514106"/>
            <a:ext cx="2229488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1821002" y="1397297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EF8F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EB500"/>
              </a:solidFill>
            </a:endParaRPr>
          </a:p>
        </p:txBody>
      </p:sp>
      <p:sp>
        <p:nvSpPr>
          <p:cNvPr id="54" name="Freeform 3297">
            <a:extLst>
              <a:ext uri="{FF2B5EF4-FFF2-40B4-BE49-F238E27FC236}">
                <a16:creationId xmlns:a16="http://schemas.microsoft.com/office/drawing/2014/main" id="{5ED01EE8-8BBD-47ED-A993-C8549BAFB3E6}"/>
              </a:ext>
            </a:extLst>
          </p:cNvPr>
          <p:cNvSpPr>
            <a:spLocks/>
          </p:cNvSpPr>
          <p:nvPr/>
        </p:nvSpPr>
        <p:spPr bwMode="auto">
          <a:xfrm>
            <a:off x="-108520" y="928485"/>
            <a:ext cx="3169286" cy="3171243"/>
          </a:xfrm>
          <a:custGeom>
            <a:avLst/>
            <a:gdLst>
              <a:gd name="T0" fmla="*/ 1619 w 3239"/>
              <a:gd name="T1" fmla="*/ 3241 h 3241"/>
              <a:gd name="T2" fmla="*/ 0 w 3239"/>
              <a:gd name="T3" fmla="*/ 1620 h 3241"/>
              <a:gd name="T4" fmla="*/ 1619 w 3239"/>
              <a:gd name="T5" fmla="*/ 0 h 3241"/>
              <a:gd name="T6" fmla="*/ 3239 w 3239"/>
              <a:gd name="T7" fmla="*/ 1620 h 3241"/>
              <a:gd name="T8" fmla="*/ 1619 w 3239"/>
              <a:gd name="T9" fmla="*/ 3241 h 3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9" h="3241">
                <a:moveTo>
                  <a:pt x="1619" y="3241"/>
                </a:moveTo>
                <a:lnTo>
                  <a:pt x="0" y="1620"/>
                </a:lnTo>
                <a:lnTo>
                  <a:pt x="1619" y="0"/>
                </a:lnTo>
                <a:lnTo>
                  <a:pt x="3239" y="1620"/>
                </a:lnTo>
                <a:lnTo>
                  <a:pt x="1619" y="3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44500" dist="63500" dir="2700000" algn="l" rotWithShape="0">
              <a:prstClr val="black">
                <a:alpha val="3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76" y="157231"/>
            <a:ext cx="957359" cy="473940"/>
          </a:xfrm>
          <a:prstGeom prst="rect">
            <a:avLst/>
          </a:prstGeom>
        </p:spPr>
      </p:pic>
      <p:pic>
        <p:nvPicPr>
          <p:cNvPr id="1026" name="Picture 2" descr="C:\Users\jerry.zhou\Desktop\hr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35" y="155486"/>
            <a:ext cx="1000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418"/>
            <a:ext cx="2952000" cy="2952000"/>
          </a:xfrm>
          <a:prstGeom prst="diamond">
            <a:avLst/>
          </a:prstGeom>
        </p:spPr>
      </p:pic>
      <p:pic>
        <p:nvPicPr>
          <p:cNvPr id="25" name="图片 24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7"/>
          <a:stretch/>
        </p:blipFill>
        <p:spPr>
          <a:xfrm>
            <a:off x="2337606" y="659982"/>
            <a:ext cx="1476000" cy="1476000"/>
          </a:xfrm>
          <a:prstGeom prst="diamond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247" r="37996" b="-247"/>
          <a:stretch/>
        </p:blipFill>
        <p:spPr>
          <a:xfrm>
            <a:off x="1995606" y="2787774"/>
            <a:ext cx="2160000" cy="2160000"/>
          </a:xfrm>
          <a:prstGeom prst="diamond">
            <a:avLst/>
          </a:prstGeom>
        </p:spPr>
      </p:pic>
      <p:sp>
        <p:nvSpPr>
          <p:cNvPr id="15" name="文本框 3"/>
          <p:cNvSpPr txBox="1"/>
          <p:nvPr/>
        </p:nvSpPr>
        <p:spPr>
          <a:xfrm>
            <a:off x="4490932" y="2065507"/>
            <a:ext cx="439248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FF8F28"/>
                </a:solidFill>
                <a:cs typeface="+mn-ea"/>
                <a:sym typeface="微软雅黑"/>
              </a:rPr>
              <a:t>Thanks!</a:t>
            </a:r>
            <a:endParaRPr lang="zh-CN" altLang="en-US" sz="6000" b="1" dirty="0">
              <a:solidFill>
                <a:srgbClr val="FF8F28"/>
              </a:solidFill>
              <a:cs typeface="+mn-ea"/>
              <a:sym typeface="微软雅黑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20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32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>
                <a:solidFill>
                  <a:srgbClr val="FFA028"/>
                </a:solidFill>
                <a:cs typeface="+mn-ea"/>
                <a:sym typeface="微软雅黑"/>
              </a:rPr>
              <a:t>Introduction</a:t>
            </a:r>
            <a:endParaRPr lang="en-GB" altLang="zh-CN" sz="4400" b="1" dirty="0">
              <a:solidFill>
                <a:srgbClr val="FFA02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1529220" y="2507787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A028"/>
              </a:solidFill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2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01</a:t>
            </a:r>
            <a:endParaRPr lang="en-GB" altLang="zh-CN" sz="8000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3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53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995936" y="1086031"/>
            <a:ext cx="4746662" cy="4057469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342900" lvl="0" indent="-342900" algn="just" fontAlgn="base">
              <a:spcAft>
                <a:spcPct val="0"/>
              </a:spcAft>
              <a:buClr>
                <a:srgbClr val="F8AC04"/>
              </a:buClr>
              <a:buFont typeface="Wingdings" pitchFamily="2" charset="2"/>
              <a:buChar char="n"/>
              <a:defRPr/>
            </a:pP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China Resources (Holdings) Co. Ltd. 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(hereinafter "CR”) is a multi-business holding enterprise group registered and operating in Hong Kong.  Its predecessor was </a:t>
            </a:r>
            <a:r>
              <a:rPr lang="en-US" altLang="zh-CN" sz="1400" kern="0" dirty="0" err="1">
                <a:latin typeface="+mn-ea"/>
                <a:cs typeface="Times New Roman" pitchFamily="18" charset="0"/>
              </a:rPr>
              <a:t>Liow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 &amp; Company established in Hong Kong in 1938 and was renamed China Resources Company in 1948. </a:t>
            </a:r>
          </a:p>
          <a:p>
            <a:pPr algn="just">
              <a:lnSpc>
                <a:spcPct val="20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sym typeface="微软雅黑"/>
            </a:endParaRPr>
          </a:p>
          <a:p>
            <a:pPr marL="342900" lvl="0" indent="-342900" algn="just" fontAlgn="base">
              <a:spcAft>
                <a:spcPct val="0"/>
              </a:spcAft>
              <a:buClr>
                <a:srgbClr val="F8AC04"/>
              </a:buClr>
              <a:buFont typeface="Wingdings" pitchFamily="2" charset="2"/>
              <a:buChar char="n"/>
              <a:defRPr/>
            </a:pPr>
            <a:r>
              <a:rPr lang="en-US" altLang="zh-CN" sz="1400" kern="0" dirty="0">
                <a:latin typeface="+mn-ea"/>
                <a:cs typeface="Times New Roman" pitchFamily="18" charset="0"/>
              </a:rPr>
              <a:t>In </a:t>
            </a: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2020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, CR </a:t>
            </a:r>
            <a:r>
              <a:rPr lang="en-US" altLang="zh-CN" sz="1400" kern="0" dirty="0" err="1">
                <a:latin typeface="+mn-ea"/>
                <a:cs typeface="Times New Roman" pitchFamily="18" charset="0"/>
              </a:rPr>
              <a:t>realised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 a total turnover of </a:t>
            </a: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USD 94.7 billion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, a total profit of </a:t>
            </a: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USD 10.4 billion 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and a total asset of </a:t>
            </a: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USD 232.6 billion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.  As one of the Global 500 in the world, </a:t>
            </a: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CR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 was ranked the </a:t>
            </a:r>
            <a:r>
              <a:rPr lang="en-US" altLang="zh-CN" sz="1400" kern="0" dirty="0">
                <a:solidFill>
                  <a:srgbClr val="0070C0"/>
                </a:solidFill>
                <a:latin typeface="+mn-ea"/>
                <a:cs typeface="Times New Roman" pitchFamily="18" charset="0"/>
              </a:rPr>
              <a:t>79th</a:t>
            </a:r>
            <a:r>
              <a:rPr lang="en-US" altLang="zh-CN" sz="1400" kern="0" dirty="0">
                <a:latin typeface="+mn-ea"/>
                <a:cs typeface="Times New Roman" pitchFamily="18" charset="0"/>
              </a:rPr>
              <a:t> of the Global 500 by Fortune in 2020.</a:t>
            </a:r>
            <a:endParaRPr lang="en-US" altLang="zh-CN" sz="1400" i="1" kern="0" dirty="0">
              <a:latin typeface="+mn-ea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9556" y="427071"/>
            <a:ext cx="20630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Parent Company</a:t>
            </a:r>
            <a:endParaRPr lang="en-US" altLang="zh-CN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4" y="1129736"/>
            <a:ext cx="3165591" cy="2280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87" y="2931790"/>
            <a:ext cx="11176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4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98750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右箭头 83"/>
          <p:cNvSpPr/>
          <p:nvPr/>
        </p:nvSpPr>
        <p:spPr>
          <a:xfrm>
            <a:off x="-252536" y="2669612"/>
            <a:ext cx="7212554" cy="2952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5" name="圆角右箭头 84"/>
          <p:cNvSpPr/>
          <p:nvPr/>
        </p:nvSpPr>
        <p:spPr>
          <a:xfrm rot="5400000" flipH="1">
            <a:off x="2895417" y="-758014"/>
            <a:ext cx="533400" cy="6321851"/>
          </a:xfrm>
          <a:prstGeom prst="bentArrow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6" name="圆角右箭头 85"/>
          <p:cNvSpPr/>
          <p:nvPr/>
        </p:nvSpPr>
        <p:spPr>
          <a:xfrm rot="16200000" flipH="1" flipV="1">
            <a:off x="2536994" y="429086"/>
            <a:ext cx="532209" cy="5603811"/>
          </a:xfrm>
          <a:prstGeom prst="bentArrow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88" name="圆角右箭头 87"/>
          <p:cNvSpPr/>
          <p:nvPr/>
        </p:nvSpPr>
        <p:spPr>
          <a:xfrm rot="5400000" flipH="1">
            <a:off x="1760561" y="1275242"/>
            <a:ext cx="533400" cy="2255337"/>
          </a:xfrm>
          <a:prstGeom prst="bentArrow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847631" y="2247093"/>
            <a:ext cx="2296369" cy="11403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500" b="1" dirty="0" err="1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Farenco</a:t>
            </a:r>
            <a:r>
              <a:rPr lang="en-US" altLang="zh-CN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 Freight Services Ltd. (FFS)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is the Integrated Logistics Division of CRL.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259632" y="3486804"/>
            <a:ext cx="977265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1948</a:t>
            </a:r>
            <a:endParaRPr lang="zh-CN" altLang="en-US" sz="1500" b="1" dirty="0">
              <a:solidFill>
                <a:srgbClr val="FFA02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35496" y="3800487"/>
            <a:ext cx="3812105" cy="7152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China Resources Logistics (Groups) (CRL), whose predecessor Far East Enterprising Co.,(H.K.) Limited (FARENCO), was founded in HK in 1948.</a:t>
            </a:r>
          </a:p>
        </p:txBody>
      </p:sp>
      <p:sp>
        <p:nvSpPr>
          <p:cNvPr id="98" name="矩形 97"/>
          <p:cNvSpPr/>
          <p:nvPr/>
        </p:nvSpPr>
        <p:spPr>
          <a:xfrm>
            <a:off x="2555776" y="1281608"/>
            <a:ext cx="818395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2003</a:t>
            </a:r>
            <a:endParaRPr lang="zh-CN" altLang="en-US" sz="1500" b="1" dirty="0">
              <a:solidFill>
                <a:srgbClr val="FFA02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465390" y="1581689"/>
            <a:ext cx="3528392" cy="4936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CRL is wholly-owned by China Resources Enterprise Limited (CRE) since 2003 .</a:t>
            </a:r>
          </a:p>
        </p:txBody>
      </p:sp>
      <p:sp>
        <p:nvSpPr>
          <p:cNvPr id="100" name="矩形 99"/>
          <p:cNvSpPr/>
          <p:nvPr/>
        </p:nvSpPr>
        <p:spPr>
          <a:xfrm>
            <a:off x="4966900" y="3509107"/>
            <a:ext cx="977265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2011</a:t>
            </a:r>
            <a:r>
              <a:rPr lang="zh-CN" altLang="en-US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年</a:t>
            </a:r>
          </a:p>
        </p:txBody>
      </p:sp>
      <p:sp>
        <p:nvSpPr>
          <p:cNvPr id="101" name="矩形 100"/>
          <p:cNvSpPr/>
          <p:nvPr/>
        </p:nvSpPr>
        <p:spPr>
          <a:xfrm>
            <a:off x="4499992" y="3786886"/>
            <a:ext cx="3024336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China Resources International Logistics Center is completed.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752908" y="1275606"/>
            <a:ext cx="977265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2016</a:t>
            </a:r>
            <a:r>
              <a:rPr lang="zh-CN" altLang="en-US" sz="1500" b="1" dirty="0">
                <a:solidFill>
                  <a:srgbClr val="FFA028"/>
                </a:solidFill>
                <a:latin typeface="微软雅黑"/>
                <a:ea typeface="微软雅黑"/>
                <a:cs typeface="+mn-ea"/>
                <a:sym typeface="微软雅黑"/>
              </a:rPr>
              <a:t>年</a:t>
            </a:r>
          </a:p>
        </p:txBody>
      </p:sp>
      <p:sp>
        <p:nvSpPr>
          <p:cNvPr id="103" name="矩形 102"/>
          <p:cNvSpPr/>
          <p:nvPr/>
        </p:nvSpPr>
        <p:spPr>
          <a:xfrm>
            <a:off x="4716016" y="1563638"/>
            <a:ext cx="3384377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China Resources International Logistics Center is officially in operation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04" name="圆角右箭头 103"/>
          <p:cNvSpPr/>
          <p:nvPr/>
        </p:nvSpPr>
        <p:spPr>
          <a:xfrm rot="16200000" flipH="1" flipV="1">
            <a:off x="796337" y="2409778"/>
            <a:ext cx="532209" cy="1621842"/>
          </a:xfrm>
          <a:prstGeom prst="bentArrow">
            <a:avLst/>
          </a:pr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9556" y="427071"/>
            <a:ext cx="300313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CRL &amp; </a:t>
            </a:r>
            <a:r>
              <a:rPr lang="en-US" altLang="zh-CN" b="1" dirty="0" err="1">
                <a:solidFill>
                  <a:schemeClr val="bg1"/>
                </a:solidFill>
                <a:cs typeface="+mn-ea"/>
                <a:sym typeface="微软雅黑"/>
              </a:rPr>
              <a:t>Farenco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 - History </a:t>
            </a:r>
          </a:p>
        </p:txBody>
      </p:sp>
      <p:sp>
        <p:nvSpPr>
          <p:cNvPr id="19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5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627585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>
            <a:extLst>
              <a:ext uri="{FF2B5EF4-FFF2-40B4-BE49-F238E27FC236}">
                <a16:creationId xmlns:a16="http://schemas.microsoft.com/office/drawing/2014/main" id="{7F929FFB-24CE-43CE-814E-815B3A63D8C0}"/>
              </a:ext>
            </a:extLst>
          </p:cNvPr>
          <p:cNvSpPr>
            <a:spLocks/>
          </p:cNvSpPr>
          <p:nvPr/>
        </p:nvSpPr>
        <p:spPr bwMode="auto">
          <a:xfrm>
            <a:off x="4" y="2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8E07D5A0-CBF7-4A45-9B14-8634EFC8BE0B}"/>
              </a:ext>
            </a:extLst>
          </p:cNvPr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b="1" dirty="0">
                <a:solidFill>
                  <a:srgbClr val="FFA028"/>
                </a:solidFill>
                <a:cs typeface="+mn-ea"/>
                <a:sym typeface="微软雅黑"/>
              </a:rPr>
              <a:t>Facilities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A36BE2C-1382-468F-881F-EEE4F6713505}"/>
              </a:ext>
            </a:extLst>
          </p:cNvPr>
          <p:cNvSpPr>
            <a:spLocks/>
          </p:cNvSpPr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1D3D3CEF-08CB-4A4E-B712-70B3C234E138}"/>
              </a:ext>
            </a:extLst>
          </p:cNvPr>
          <p:cNvSpPr>
            <a:spLocks/>
          </p:cNvSpPr>
          <p:nvPr/>
        </p:nvSpPr>
        <p:spPr bwMode="auto">
          <a:xfrm>
            <a:off x="1529220" y="2507787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A028"/>
              </a:solidFill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75C6C2BE-C40C-4C0E-A77C-98D270BBAC2D}"/>
              </a:ext>
            </a:extLst>
          </p:cNvPr>
          <p:cNvSpPr>
            <a:spLocks/>
          </p:cNvSpPr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FFA028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DF45C9C-0F82-48FA-8FF2-C18275FDF3C0}"/>
              </a:ext>
            </a:extLst>
          </p:cNvPr>
          <p:cNvGrpSpPr/>
          <p:nvPr/>
        </p:nvGrpSpPr>
        <p:grpSpPr>
          <a:xfrm>
            <a:off x="539552" y="1269112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>
              <a:extLst>
                <a:ext uri="{FF2B5EF4-FFF2-40B4-BE49-F238E27FC236}">
                  <a16:creationId xmlns:a16="http://schemas.microsoft.com/office/drawing/2014/main" id="{5ED01EE8-8BBD-47ED-A993-C8549BAF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97">
              <a:extLst>
                <a:ext uri="{FF2B5EF4-FFF2-40B4-BE49-F238E27FC236}">
                  <a16:creationId xmlns:a16="http://schemas.microsoft.com/office/drawing/2014/main" id="{3DFA7D73-9440-4A5C-AD3D-021F8E079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TextBox 48">
            <a:extLst>
              <a:ext uri="{FF2B5EF4-FFF2-40B4-BE49-F238E27FC236}">
                <a16:creationId xmlns:a16="http://schemas.microsoft.com/office/drawing/2014/main" id="{11317A56-52C2-4101-B3D9-DE5D41E49C8F}"/>
              </a:ext>
            </a:extLst>
          </p:cNvPr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02</a:t>
            </a:r>
            <a:endParaRPr lang="en-GB" altLang="zh-CN" sz="8000" b="1" dirty="0">
              <a:solidFill>
                <a:schemeClr val="bg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6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33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100000">
              <a:schemeClr val="bg1">
                <a:lumMod val="9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1403652" y="3089599"/>
            <a:ext cx="271982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b="1" dirty="0">
                <a:solidFill>
                  <a:srgbClr val="EF8F28"/>
                </a:solidFill>
                <a:cs typeface="+mn-ea"/>
                <a:sym typeface="微软雅黑"/>
              </a:rPr>
              <a:t>Ambient Warehouse</a:t>
            </a:r>
          </a:p>
        </p:txBody>
      </p:sp>
      <p:sp>
        <p:nvSpPr>
          <p:cNvPr id="72" name="矩形 71"/>
          <p:cNvSpPr/>
          <p:nvPr/>
        </p:nvSpPr>
        <p:spPr>
          <a:xfrm>
            <a:off x="1416472" y="3431056"/>
            <a:ext cx="2707002" cy="6774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HK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：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3,500,000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sq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ft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Mainland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：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1,500,000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sq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</a:t>
            </a:r>
            <a:r>
              <a:rPr lang="en-US" altLang="zh-TW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ft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</a:t>
            </a:r>
          </a:p>
        </p:txBody>
      </p:sp>
      <p:sp>
        <p:nvSpPr>
          <p:cNvPr id="73" name="矩形 72"/>
          <p:cNvSpPr/>
          <p:nvPr/>
        </p:nvSpPr>
        <p:spPr>
          <a:xfrm>
            <a:off x="5220072" y="1303372"/>
            <a:ext cx="324036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Cold </a:t>
            </a:r>
            <a:r>
              <a:rPr lang="en-US" altLang="zh-CN" b="1" dirty="0">
                <a:solidFill>
                  <a:srgbClr val="EF8F28"/>
                </a:solidFill>
                <a:cs typeface="+mn-ea"/>
                <a:sym typeface="微软雅黑"/>
              </a:rPr>
              <a:t>Storage</a:t>
            </a:r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 Warehouse</a:t>
            </a:r>
          </a:p>
        </p:txBody>
      </p:sp>
      <p:sp>
        <p:nvSpPr>
          <p:cNvPr id="74" name="矩形 73"/>
          <p:cNvSpPr/>
          <p:nvPr/>
        </p:nvSpPr>
        <p:spPr>
          <a:xfrm>
            <a:off x="5220072" y="1624885"/>
            <a:ext cx="2736304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More than 670,000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sq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ft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微软雅黑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Ranks </a:t>
            </a:r>
            <a:r>
              <a:rPr lang="en-US" altLang="zh-CN" sz="1400" dirty="0">
                <a:solidFill>
                  <a:srgbClr val="EF8F28"/>
                </a:solidFill>
                <a:cs typeface="+mn-ea"/>
                <a:sym typeface="微软雅黑"/>
              </a:rPr>
              <a:t>2nd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in HK</a:t>
            </a:r>
          </a:p>
        </p:txBody>
      </p:sp>
      <p:sp>
        <p:nvSpPr>
          <p:cNvPr id="17" name="矩形 16"/>
          <p:cNvSpPr/>
          <p:nvPr/>
        </p:nvSpPr>
        <p:spPr>
          <a:xfrm>
            <a:off x="539556" y="427071"/>
            <a:ext cx="18139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CRL - Facilities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644008" y="1302670"/>
            <a:ext cx="0" cy="3213296"/>
          </a:xfrm>
          <a:prstGeom prst="line">
            <a:avLst/>
          </a:prstGeom>
          <a:ln>
            <a:solidFill>
              <a:srgbClr val="FFA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1085425"/>
            <a:ext cx="273600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D:\Documents and Settings\harry.he\桌面\华润物流广告网站引擎口号\华润物流广告素材\宣传照片\33.jpg"/>
          <p:cNvPicPr>
            <a:picLocks noChangeArrowheads="1"/>
          </p:cNvPicPr>
          <p:nvPr/>
        </p:nvPicPr>
        <p:blipFill>
          <a:blip r:embed="rId6" cstate="print"/>
          <a:srcRect l="6969" t="5764" r="7078" b="6336"/>
          <a:stretch>
            <a:fillRect/>
          </a:stretch>
        </p:blipFill>
        <p:spPr bwMode="auto">
          <a:xfrm>
            <a:off x="5220376" y="2891596"/>
            <a:ext cx="273600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7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94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1403652" y="3089599"/>
            <a:ext cx="195453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Wharf</a:t>
            </a:r>
          </a:p>
        </p:txBody>
      </p:sp>
      <p:sp>
        <p:nvSpPr>
          <p:cNvPr id="72" name="矩形 71"/>
          <p:cNvSpPr/>
          <p:nvPr/>
        </p:nvSpPr>
        <p:spPr>
          <a:xfrm>
            <a:off x="1416472" y="3431056"/>
            <a:ext cx="3083520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A 30,000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sq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ft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 of container yard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Capacity of more than 3200TEU</a:t>
            </a:r>
          </a:p>
        </p:txBody>
      </p:sp>
      <p:sp>
        <p:nvSpPr>
          <p:cNvPr id="73" name="矩形 72"/>
          <p:cNvSpPr/>
          <p:nvPr/>
        </p:nvSpPr>
        <p:spPr>
          <a:xfrm>
            <a:off x="5220072" y="1303372"/>
            <a:ext cx="15329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b="1" dirty="0">
                <a:solidFill>
                  <a:srgbClr val="FF8F28"/>
                </a:solidFill>
                <a:cs typeface="+mn-ea"/>
                <a:sym typeface="微软雅黑"/>
              </a:rPr>
              <a:t>Fleet </a:t>
            </a:r>
            <a:endParaRPr lang="zh-CN" altLang="en-US" b="1" dirty="0">
              <a:solidFill>
                <a:srgbClr val="FF8F28"/>
              </a:solidFill>
              <a:cs typeface="+mn-ea"/>
              <a:sym typeface="微软雅黑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220072" y="1624885"/>
            <a:ext cx="3168352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12 local and cross border tractors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/>
              </a:rPr>
              <a:t>A total capacity of 50+ trucks</a:t>
            </a:r>
          </a:p>
        </p:txBody>
      </p:sp>
      <p:sp>
        <p:nvSpPr>
          <p:cNvPr id="17" name="矩形 16"/>
          <p:cNvSpPr/>
          <p:nvPr/>
        </p:nvSpPr>
        <p:spPr>
          <a:xfrm>
            <a:off x="539556" y="427071"/>
            <a:ext cx="18139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微软雅黑"/>
              </a:rPr>
              <a:t>CRL - Facilities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644008" y="1302670"/>
            <a:ext cx="0" cy="3213296"/>
          </a:xfrm>
          <a:prstGeom prst="line">
            <a:avLst/>
          </a:prstGeom>
          <a:ln>
            <a:solidFill>
              <a:srgbClr val="FFA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Documents and Settings\harry.he\桌面\华润物流广告网站引擎口号\华润物流广告素材\宣传照片\Shot 5Anew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6472" y="1085425"/>
            <a:ext cx="273600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91596"/>
            <a:ext cx="273600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8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953474"/>
      </p:ext>
    </p:extLst>
  </p:cSld>
  <p:clrMapOvr>
    <a:masterClrMapping/>
  </p:clrMapOvr>
  <p:transition spd="slow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63391" y="486857"/>
            <a:ext cx="4317016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cs typeface="+mn-ea"/>
                <a:sym typeface="微软雅黑"/>
              </a:rPr>
              <a:t>China Resources International Logistics Center</a:t>
            </a:r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6" y="1071154"/>
            <a:ext cx="2412000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48" y="1071154"/>
            <a:ext cx="2412000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6" y="2776393"/>
            <a:ext cx="2412000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7"/>
          <a:stretch/>
        </p:blipFill>
        <p:spPr>
          <a:xfrm>
            <a:off x="3084248" y="2776393"/>
            <a:ext cx="2412000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1" name="组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801853"/>
              </p:ext>
            </p:extLst>
          </p:nvPr>
        </p:nvGraphicFramePr>
        <p:xfrm>
          <a:off x="5724128" y="1688465"/>
          <a:ext cx="3096344" cy="2175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1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/>
                          <a:ea typeface="微软雅黑"/>
                          <a:cs typeface="+mn-ea"/>
                          <a:sym typeface="微软雅黑"/>
                        </a:rPr>
                        <a:t>Started Operation In 2017 </a:t>
                      </a:r>
                    </a:p>
                  </a:txBody>
                  <a:tcPr marT="34290" marB="34290" anchor="ctr" horzOverflow="overflow">
                    <a:solidFill>
                      <a:srgbClr val="FFA0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Best Location 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Nearby </a:t>
                      </a:r>
                      <a:r>
                        <a:rPr lang="en-US" altLang="zh-CN" sz="14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Kwai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Chung</a:t>
                      </a:r>
                      <a:r>
                        <a:rPr lang="en-US" altLang="zh-CN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Terminal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More</a:t>
                      </a:r>
                      <a:r>
                        <a:rPr lang="en-US" altLang="zh-CN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than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1 million</a:t>
                      </a:r>
                      <a:r>
                        <a:rPr lang="en-US" altLang="zh-CN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</a:t>
                      </a:r>
                      <a:r>
                        <a:rPr lang="en-US" altLang="zh-CN" sz="14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Sq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ft. 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Abundant Loading</a:t>
                      </a:r>
                      <a:r>
                        <a:rPr lang="en-US" altLang="zh-CN" sz="140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微软雅黑"/>
                        </a:rPr>
                        <a:t>Bays</a:t>
                      </a: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755954" y="4865698"/>
            <a:ext cx="1388046" cy="282500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pPr algn="r"/>
              <a:t>9</a:t>
            </a:fld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265C05E-143E-4DD6-9E38-047F84E8F02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8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40712314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60524110128"/>
  <p:tag name="MH_LIBRARY" val="GRAPHIC"/>
</p:tagLst>
</file>

<file path=ppt/theme/theme1.xml><?xml version="1.0" encoding="utf-8"?>
<a:theme xmlns:a="http://schemas.openxmlformats.org/drawingml/2006/main" name="ytfcells">
  <a:themeElements>
    <a:clrScheme name="自定义 2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FFC000"/>
      </a:accent1>
      <a:accent2>
        <a:srgbClr val="FFC000"/>
      </a:accent2>
      <a:accent3>
        <a:srgbClr val="FFC000"/>
      </a:accent3>
      <a:accent4>
        <a:srgbClr val="FFC000"/>
      </a:accent4>
      <a:accent5>
        <a:srgbClr val="FFC000"/>
      </a:accent5>
      <a:accent6>
        <a:srgbClr val="FFC000"/>
      </a:accent6>
      <a:hlink>
        <a:srgbClr val="FFFFFF"/>
      </a:hlink>
      <a:folHlink>
        <a:srgbClr val="FFFFFF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5E5E5E"/>
    </a:dk2>
    <a:lt2>
      <a:srgbClr val="DDDDDD"/>
    </a:lt2>
    <a:accent1>
      <a:srgbClr val="FFC000"/>
    </a:accent1>
    <a:accent2>
      <a:srgbClr val="FFC000"/>
    </a:accent2>
    <a:accent3>
      <a:srgbClr val="FFC000"/>
    </a:accent3>
    <a:accent4>
      <a:srgbClr val="FFC000"/>
    </a:accent4>
    <a:accent5>
      <a:srgbClr val="FFC000"/>
    </a:accent5>
    <a:accent6>
      <a:srgbClr val="FFC000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5044</TotalTime>
  <Words>902</Words>
  <Application>Microsoft Macintosh PowerPoint</Application>
  <PresentationFormat>Presentación en pantalla (16:9)</PresentationFormat>
  <Paragraphs>181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Wingdings</vt:lpstr>
      <vt:lpstr>ytfcells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Violeta Capell Palacios</cp:lastModifiedBy>
  <cp:revision>331</cp:revision>
  <dcterms:created xsi:type="dcterms:W3CDTF">2016-04-19T06:13:24Z</dcterms:created>
  <dcterms:modified xsi:type="dcterms:W3CDTF">2021-04-21T09:12:29Z</dcterms:modified>
  <cp:contentStatus>ytfcells;</cp:contentStatus>
</cp:coreProperties>
</file>