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1"/>
  </p:notesMasterIdLst>
  <p:handoutMasterIdLst>
    <p:handoutMasterId r:id="rId12"/>
  </p:handoutMasterIdLst>
  <p:sldIdLst>
    <p:sldId id="276" r:id="rId2"/>
    <p:sldId id="326" r:id="rId3"/>
    <p:sldId id="313" r:id="rId4"/>
    <p:sldId id="325" r:id="rId5"/>
    <p:sldId id="324" r:id="rId6"/>
    <p:sldId id="322" r:id="rId7"/>
    <p:sldId id="319" r:id="rId8"/>
    <p:sldId id="327" r:id="rId9"/>
    <p:sldId id="270" r:id="rId10"/>
  </p:sldIdLst>
  <p:sldSz cx="118872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>
        <p:scale>
          <a:sx n="100" d="100"/>
          <a:sy n="100" d="100"/>
        </p:scale>
        <p:origin x="992" y="49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16A9-E3CA-46FD-B78C-CA7900070F49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1571D-1265-431D-A719-91A79596A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7265E-1582-4FB3-AA2D-424274EDD7F9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5400" y="857250"/>
            <a:ext cx="4013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4292E-F136-4F9F-A5DE-5EED36AF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4530"/>
            <a:ext cx="89154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4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2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0362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0363"/>
            <a:ext cx="7540943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12423"/>
            <a:ext cx="1025271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52634"/>
            <a:ext cx="1025271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999" y="1828801"/>
            <a:ext cx="505206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8801"/>
            <a:ext cx="505206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999" y="1681851"/>
            <a:ext cx="5027295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999" y="2507551"/>
            <a:ext cx="5027295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851"/>
            <a:ext cx="505206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7551"/>
            <a:ext cx="505206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31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17" y="457201"/>
            <a:ext cx="3833622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990600"/>
            <a:ext cx="6017895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217" y="2057399"/>
            <a:ext cx="3833622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17" y="457200"/>
            <a:ext cx="3833622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2060" y="990600"/>
            <a:ext cx="6017895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217" y="2057400"/>
            <a:ext cx="3833622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999" y="365760"/>
            <a:ext cx="1025271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999" y="1828801"/>
            <a:ext cx="1025271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AE067F-0365-4776-A83D-60BB28C5C3C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089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8516-0961-4857-8BEB-BD02BFCC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yerinternational.com/" TargetMode="External"/><Relationship Id="rId4" Type="http://schemas.openxmlformats.org/officeDocument/2006/relationships/hyperlink" Target="mailto:Arun.Sharma@freyerinternationa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F3ABAB-C30D-8442-B822-51F20A85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658" y="1723414"/>
            <a:ext cx="2593202" cy="16228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E56553-C852-B04F-BC6D-D302B65F448C}"/>
              </a:ext>
            </a:extLst>
          </p:cNvPr>
          <p:cNvCxnSpPr>
            <a:cxnSpLocks/>
          </p:cNvCxnSpPr>
          <p:nvPr/>
        </p:nvCxnSpPr>
        <p:spPr>
          <a:xfrm>
            <a:off x="2222500" y="6380046"/>
            <a:ext cx="8928720" cy="0"/>
          </a:xfrm>
          <a:prstGeom prst="line">
            <a:avLst/>
          </a:prstGeom>
          <a:ln w="1619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8E7AA9-3056-8E49-BD98-19F4D6ABD6E7}"/>
              </a:ext>
            </a:extLst>
          </p:cNvPr>
          <p:cNvCxnSpPr>
            <a:cxnSpLocks/>
          </p:cNvCxnSpPr>
          <p:nvPr/>
        </p:nvCxnSpPr>
        <p:spPr>
          <a:xfrm>
            <a:off x="434898" y="6184784"/>
            <a:ext cx="5059852" cy="0"/>
          </a:xfrm>
          <a:prstGeom prst="line">
            <a:avLst/>
          </a:prstGeom>
          <a:ln w="165100">
            <a:solidFill>
              <a:srgbClr val="FF4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413415-3999-2143-9DB8-2180C7A27896}"/>
              </a:ext>
            </a:extLst>
          </p:cNvPr>
          <p:cNvSpPr txBox="1"/>
          <p:nvPr/>
        </p:nvSpPr>
        <p:spPr>
          <a:xfrm>
            <a:off x="2705086" y="3836854"/>
            <a:ext cx="779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Connecting India to the World………</a:t>
            </a:r>
          </a:p>
        </p:txBody>
      </p:sp>
    </p:spTree>
    <p:extLst>
      <p:ext uri="{BB962C8B-B14F-4D97-AF65-F5344CB8AC3E}">
        <p14:creationId xmlns:p14="http://schemas.microsoft.com/office/powerpoint/2010/main" val="301474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7EE22-1FF4-5F4C-B603-2BBA144C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99" y="3458655"/>
            <a:ext cx="3265540" cy="1886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E9607-F4EF-454A-8FA5-7CE10E8CFE8D}"/>
              </a:ext>
            </a:extLst>
          </p:cNvPr>
          <p:cNvSpPr txBox="1"/>
          <p:nvPr/>
        </p:nvSpPr>
        <p:spPr>
          <a:xfrm>
            <a:off x="4096947" y="2904606"/>
            <a:ext cx="60047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The Land of Opportunities…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5C0A44-207C-004B-8168-FD4F68EC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344" y="6000173"/>
            <a:ext cx="1326240" cy="829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AE128-C88A-8848-9075-BFA25F0664BB}"/>
              </a:ext>
            </a:extLst>
          </p:cNvPr>
          <p:cNvSpPr txBox="1"/>
          <p:nvPr/>
        </p:nvSpPr>
        <p:spPr>
          <a:xfrm>
            <a:off x="4096947" y="5210501"/>
            <a:ext cx="718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i="1" dirty="0">
                <a:latin typeface="Arial" panose="020B0604020202020204" pitchFamily="34" charset="0"/>
                <a:cs typeface="Arial" panose="020B0604020202020204" pitchFamily="34" charset="0"/>
              </a:rPr>
              <a:t>46%  increase in FDI</a:t>
            </a:r>
            <a:endParaRPr lang="en-US" sz="36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F0D912-BA57-BF46-B0E1-13A5C829C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139" y="143957"/>
            <a:ext cx="3362309" cy="210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7EAC2C-E252-DE49-8DB8-DAE98E06C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99" y="1281623"/>
            <a:ext cx="3828593" cy="39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0E7779-EC28-394B-A965-C59BCABE32A6}"/>
              </a:ext>
            </a:extLst>
          </p:cNvPr>
          <p:cNvCxnSpPr/>
          <p:nvPr/>
        </p:nvCxnSpPr>
        <p:spPr>
          <a:xfrm>
            <a:off x="0" y="1567543"/>
            <a:ext cx="11887200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04E78738-3E5A-814C-AD6E-1252024F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" y="451758"/>
            <a:ext cx="11577384" cy="86705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IN" b="1" dirty="0">
                <a:solidFill>
                  <a:schemeClr val="bg1"/>
                </a:solidFill>
              </a:rPr>
              <a:t>   Who are we :</a:t>
            </a:r>
            <a:r>
              <a:rPr lang="en-IN" dirty="0"/>
              <a:t>	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A43F881-0D14-8440-AFD3-E080CB9F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38" y="2384904"/>
            <a:ext cx="8621591" cy="51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Strategically located offices</a:t>
            </a:r>
          </a:p>
          <a:p>
            <a:pPr marL="0" indent="0">
              <a:buNone/>
            </a:pPr>
            <a:endParaRPr lang="en-IN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613FE-2E76-4D4E-B9A8-2D04ACB0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38" y="5804702"/>
            <a:ext cx="1336416" cy="836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1DB51-09AC-D243-BDED-61FF35DE110A}"/>
              </a:ext>
            </a:extLst>
          </p:cNvPr>
          <p:cNvCxnSpPr>
            <a:cxnSpLocks/>
          </p:cNvCxnSpPr>
          <p:nvPr/>
        </p:nvCxnSpPr>
        <p:spPr>
          <a:xfrm>
            <a:off x="850677" y="6380046"/>
            <a:ext cx="8928720" cy="0"/>
          </a:xfrm>
          <a:prstGeom prst="line">
            <a:avLst/>
          </a:prstGeom>
          <a:ln w="1619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3D86FC-CFB9-8F41-B758-3E93B5E2D2C4}"/>
              </a:ext>
            </a:extLst>
          </p:cNvPr>
          <p:cNvCxnSpPr>
            <a:cxnSpLocks/>
          </p:cNvCxnSpPr>
          <p:nvPr/>
        </p:nvCxnSpPr>
        <p:spPr>
          <a:xfrm>
            <a:off x="142798" y="6222884"/>
            <a:ext cx="5059852" cy="0"/>
          </a:xfrm>
          <a:prstGeom prst="line">
            <a:avLst/>
          </a:prstGeom>
          <a:ln w="165100">
            <a:solidFill>
              <a:srgbClr val="FF4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CF6A19-A851-EC49-A19B-7AF57B86DAB7}"/>
              </a:ext>
            </a:extLst>
          </p:cNvPr>
          <p:cNvSpPr txBox="1"/>
          <p:nvPr/>
        </p:nvSpPr>
        <p:spPr>
          <a:xfrm flipH="1">
            <a:off x="1145238" y="3123265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 Employees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67642-F12D-1B42-B8F6-2AF236F3265E}"/>
              </a:ext>
            </a:extLst>
          </p:cNvPr>
          <p:cNvSpPr txBox="1"/>
          <p:nvPr/>
        </p:nvSpPr>
        <p:spPr>
          <a:xfrm>
            <a:off x="1145238" y="3852873"/>
            <a:ext cx="26642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Sales People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CFDB9-EE40-B345-AAD2-A75B502F01AC}"/>
              </a:ext>
            </a:extLst>
          </p:cNvPr>
          <p:cNvSpPr txBox="1"/>
          <p:nvPr/>
        </p:nvSpPr>
        <p:spPr>
          <a:xfrm>
            <a:off x="1145238" y="4536157"/>
            <a:ext cx="36639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New Offices in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0E7779-EC28-394B-A965-C59BCABE32A6}"/>
              </a:ext>
            </a:extLst>
          </p:cNvPr>
          <p:cNvCxnSpPr/>
          <p:nvPr/>
        </p:nvCxnSpPr>
        <p:spPr>
          <a:xfrm>
            <a:off x="0" y="1567543"/>
            <a:ext cx="11887200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04E78738-3E5A-814C-AD6E-1252024F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" y="451758"/>
            <a:ext cx="11577384" cy="86705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IN" b="1" dirty="0">
                <a:solidFill>
                  <a:schemeClr val="bg1"/>
                </a:solidFill>
              </a:rPr>
              <a:t>  Our Foot Print :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613FE-2E76-4D4E-B9A8-2D04ACB0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38" y="5804702"/>
            <a:ext cx="1336416" cy="836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1DB51-09AC-D243-BDED-61FF35DE110A}"/>
              </a:ext>
            </a:extLst>
          </p:cNvPr>
          <p:cNvCxnSpPr>
            <a:cxnSpLocks/>
          </p:cNvCxnSpPr>
          <p:nvPr/>
        </p:nvCxnSpPr>
        <p:spPr>
          <a:xfrm>
            <a:off x="850677" y="6380046"/>
            <a:ext cx="8928720" cy="0"/>
          </a:xfrm>
          <a:prstGeom prst="line">
            <a:avLst/>
          </a:prstGeom>
          <a:ln w="1619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3D86FC-CFB9-8F41-B758-3E93B5E2D2C4}"/>
              </a:ext>
            </a:extLst>
          </p:cNvPr>
          <p:cNvCxnSpPr>
            <a:cxnSpLocks/>
          </p:cNvCxnSpPr>
          <p:nvPr/>
        </p:nvCxnSpPr>
        <p:spPr>
          <a:xfrm>
            <a:off x="142798" y="6222884"/>
            <a:ext cx="5059852" cy="0"/>
          </a:xfrm>
          <a:prstGeom prst="line">
            <a:avLst/>
          </a:prstGeom>
          <a:ln w="165100">
            <a:solidFill>
              <a:srgbClr val="FF4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http://freyerinternational.com/img/indiamap.jpg">
            <a:extLst>
              <a:ext uri="{FF2B5EF4-FFF2-40B4-BE49-F238E27FC236}">
                <a16:creationId xmlns:a16="http://schemas.microsoft.com/office/drawing/2014/main" id="{4E85EA61-4C95-7E48-A6AD-8AFADC491A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2" y="1977073"/>
            <a:ext cx="3429888" cy="38276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1D6ED-3E22-CB47-86F4-D92FB900B8CF}"/>
              </a:ext>
            </a:extLst>
          </p:cNvPr>
          <p:cNvSpPr txBox="1"/>
          <p:nvPr/>
        </p:nvSpPr>
        <p:spPr>
          <a:xfrm>
            <a:off x="5931490" y="2099224"/>
            <a:ext cx="146514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Bangalore</a:t>
            </a:r>
          </a:p>
          <a:p>
            <a:endParaRPr lang="en-IN" sz="1600" dirty="0"/>
          </a:p>
          <a:p>
            <a:r>
              <a:rPr lang="en-IN" sz="1600" dirty="0"/>
              <a:t>Chennai</a:t>
            </a:r>
          </a:p>
          <a:p>
            <a:endParaRPr lang="en-IN" sz="1600" dirty="0"/>
          </a:p>
          <a:p>
            <a:r>
              <a:rPr lang="en-IN" sz="1600" dirty="0"/>
              <a:t>Delhi</a:t>
            </a:r>
          </a:p>
          <a:p>
            <a:endParaRPr lang="en-IN" sz="1600" dirty="0"/>
          </a:p>
          <a:p>
            <a:r>
              <a:rPr lang="en-IN" sz="1600" dirty="0"/>
              <a:t>Mumbai</a:t>
            </a:r>
          </a:p>
          <a:p>
            <a:endParaRPr lang="en-IN" sz="1600" dirty="0"/>
          </a:p>
          <a:p>
            <a:r>
              <a:rPr lang="en-IN" sz="1600" dirty="0"/>
              <a:t>Hyderabad</a:t>
            </a:r>
          </a:p>
          <a:p>
            <a:endParaRPr lang="en-IN" sz="1600" dirty="0"/>
          </a:p>
          <a:p>
            <a:r>
              <a:rPr lang="en-IN" sz="1600" dirty="0"/>
              <a:t>Ahmedabad</a:t>
            </a:r>
          </a:p>
          <a:p>
            <a:endParaRPr lang="en-IN" sz="1600" dirty="0"/>
          </a:p>
          <a:p>
            <a:r>
              <a:rPr lang="en-IN" sz="1600" dirty="0"/>
              <a:t>Visakhapatnam</a:t>
            </a:r>
          </a:p>
          <a:p>
            <a:endParaRPr lang="en-IN" sz="1600" dirty="0"/>
          </a:p>
          <a:p>
            <a:r>
              <a:rPr lang="en-IN" sz="1600" dirty="0"/>
              <a:t>Tuticorin</a:t>
            </a:r>
          </a:p>
          <a:p>
            <a:endParaRPr lang="en-IN" sz="1600" dirty="0"/>
          </a:p>
          <a:p>
            <a:r>
              <a:rPr lang="en-IN" sz="1600" dirty="0"/>
              <a:t>Coimbatore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DB088-E951-4E4E-A478-570CB653D375}"/>
              </a:ext>
            </a:extLst>
          </p:cNvPr>
          <p:cNvSpPr txBox="1"/>
          <p:nvPr/>
        </p:nvSpPr>
        <p:spPr>
          <a:xfrm>
            <a:off x="5827395" y="1711613"/>
            <a:ext cx="189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Current offices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EFF7-4712-FF48-9511-C44E15FFB881}"/>
              </a:ext>
            </a:extLst>
          </p:cNvPr>
          <p:cNvSpPr txBox="1"/>
          <p:nvPr/>
        </p:nvSpPr>
        <p:spPr>
          <a:xfrm>
            <a:off x="8830086" y="1729892"/>
            <a:ext cx="189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Future offices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794F3-3C7C-E94A-A93B-20C9A3A4CDC6}"/>
              </a:ext>
            </a:extLst>
          </p:cNvPr>
          <p:cNvSpPr/>
          <p:nvPr/>
        </p:nvSpPr>
        <p:spPr>
          <a:xfrm>
            <a:off x="8922851" y="2080945"/>
            <a:ext cx="1526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ea typeface="Tahoma" panose="020B0604030504040204" pitchFamily="34" charset="0"/>
                <a:cs typeface="Tahoma" panose="020B0604030504040204" pitchFamily="34" charset="0"/>
              </a:rPr>
              <a:t>Pune</a:t>
            </a:r>
          </a:p>
          <a:p>
            <a:endParaRPr lang="en-IN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N" sz="1600" dirty="0">
                <a:ea typeface="Tahoma" panose="020B0604030504040204" pitchFamily="34" charset="0"/>
                <a:cs typeface="Tahoma" panose="020B0604030504040204" pitchFamily="34" charset="0"/>
              </a:rPr>
              <a:t>Cochin</a:t>
            </a:r>
          </a:p>
          <a:p>
            <a:endParaRPr lang="en-IN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N" sz="1600" dirty="0">
                <a:ea typeface="Tahoma" panose="020B0604030504040204" pitchFamily="34" charset="0"/>
                <a:cs typeface="Tahoma" panose="020B0604030504040204" pitchFamily="34" charset="0"/>
              </a:rPr>
              <a:t>Kolkata</a:t>
            </a:r>
          </a:p>
        </p:txBody>
      </p:sp>
    </p:spTree>
    <p:extLst>
      <p:ext uri="{BB962C8B-B14F-4D97-AF65-F5344CB8AC3E}">
        <p14:creationId xmlns:p14="http://schemas.microsoft.com/office/powerpoint/2010/main" val="27992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0E7779-EC28-394B-A965-C59BCABE32A6}"/>
              </a:ext>
            </a:extLst>
          </p:cNvPr>
          <p:cNvCxnSpPr/>
          <p:nvPr/>
        </p:nvCxnSpPr>
        <p:spPr>
          <a:xfrm>
            <a:off x="0" y="1567543"/>
            <a:ext cx="11887200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04E78738-3E5A-814C-AD6E-1252024F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" y="451758"/>
            <a:ext cx="11577384" cy="86705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IN" dirty="0"/>
              <a:t>	</a:t>
            </a:r>
            <a:r>
              <a:rPr lang="en-IN" dirty="0">
                <a:solidFill>
                  <a:schemeClr val="bg1"/>
                </a:solidFill>
              </a:rPr>
              <a:t>Our Services</a:t>
            </a:r>
            <a:r>
              <a:rPr lang="en-IN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613FE-2E76-4D4E-B9A8-2D04ACB0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242" y="5804702"/>
            <a:ext cx="1336416" cy="836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1DB51-09AC-D243-BDED-61FF35DE110A}"/>
              </a:ext>
            </a:extLst>
          </p:cNvPr>
          <p:cNvCxnSpPr>
            <a:cxnSpLocks/>
          </p:cNvCxnSpPr>
          <p:nvPr/>
        </p:nvCxnSpPr>
        <p:spPr>
          <a:xfrm>
            <a:off x="850677" y="6380046"/>
            <a:ext cx="8928720" cy="0"/>
          </a:xfrm>
          <a:prstGeom prst="line">
            <a:avLst/>
          </a:prstGeom>
          <a:ln w="1619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3D86FC-CFB9-8F41-B758-3E93B5E2D2C4}"/>
              </a:ext>
            </a:extLst>
          </p:cNvPr>
          <p:cNvCxnSpPr>
            <a:cxnSpLocks/>
          </p:cNvCxnSpPr>
          <p:nvPr/>
        </p:nvCxnSpPr>
        <p:spPr>
          <a:xfrm>
            <a:off x="142798" y="6222884"/>
            <a:ext cx="5059852" cy="0"/>
          </a:xfrm>
          <a:prstGeom prst="line">
            <a:avLst/>
          </a:prstGeom>
          <a:ln w="165100">
            <a:solidFill>
              <a:srgbClr val="FF4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A904C3-88D4-7444-B8FE-E266AF92CDDD}"/>
              </a:ext>
            </a:extLst>
          </p:cNvPr>
          <p:cNvSpPr txBox="1"/>
          <p:nvPr/>
        </p:nvSpPr>
        <p:spPr>
          <a:xfrm>
            <a:off x="1155700" y="1826317"/>
            <a:ext cx="139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Air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87411-F7F5-FF42-AD3F-F5A524118313}"/>
              </a:ext>
            </a:extLst>
          </p:cNvPr>
          <p:cNvSpPr txBox="1"/>
          <p:nvPr/>
        </p:nvSpPr>
        <p:spPr>
          <a:xfrm>
            <a:off x="1107481" y="2376703"/>
            <a:ext cx="1759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Ocean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9FDAC-F66C-0C4E-8125-8ED45170A01C}"/>
              </a:ext>
            </a:extLst>
          </p:cNvPr>
          <p:cNvSpPr txBox="1"/>
          <p:nvPr/>
        </p:nvSpPr>
        <p:spPr>
          <a:xfrm>
            <a:off x="1050177" y="2916101"/>
            <a:ext cx="224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Customs Brokerage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107C2-2B39-684A-90D7-08FF5C823273}"/>
              </a:ext>
            </a:extLst>
          </p:cNvPr>
          <p:cNvSpPr txBox="1"/>
          <p:nvPr/>
        </p:nvSpPr>
        <p:spPr>
          <a:xfrm>
            <a:off x="1062877" y="4543872"/>
            <a:ext cx="185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Cargo Insurance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DA240-815F-A34F-887D-C114A277FF7A}"/>
              </a:ext>
            </a:extLst>
          </p:cNvPr>
          <p:cNvSpPr txBox="1"/>
          <p:nvPr/>
        </p:nvSpPr>
        <p:spPr>
          <a:xfrm>
            <a:off x="1075577" y="3459641"/>
            <a:ext cx="308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Warehousing &amp;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14EC3-2D12-AE48-879A-508537A33CC9}"/>
              </a:ext>
            </a:extLst>
          </p:cNvPr>
          <p:cNvSpPr txBox="1"/>
          <p:nvPr/>
        </p:nvSpPr>
        <p:spPr>
          <a:xfrm>
            <a:off x="1094781" y="4008043"/>
            <a:ext cx="449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Project Logistics-Bulk, </a:t>
            </a:r>
            <a:r>
              <a:rPr lang="en-US" sz="2000" dirty="0" err="1"/>
              <a:t>RoRo</a:t>
            </a:r>
            <a:r>
              <a:rPr lang="en-US" sz="2000" dirty="0"/>
              <a:t> &amp; Chartering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10F02-640B-8245-9CF1-B3C4F334AEC5}"/>
              </a:ext>
            </a:extLst>
          </p:cNvPr>
          <p:cNvSpPr txBox="1"/>
          <p:nvPr/>
        </p:nvSpPr>
        <p:spPr>
          <a:xfrm>
            <a:off x="1073833" y="5074318"/>
            <a:ext cx="2391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Last – Mile Deliveries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973427-A22C-5842-95FD-2FB2DDE8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490" y="2057118"/>
            <a:ext cx="4773089" cy="320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5E5C0-3E2E-684C-BD57-2895656825C2}"/>
              </a:ext>
            </a:extLst>
          </p:cNvPr>
          <p:cNvSpPr txBox="1"/>
          <p:nvPr/>
        </p:nvSpPr>
        <p:spPr>
          <a:xfrm>
            <a:off x="1073833" y="5604764"/>
            <a:ext cx="1160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DG Cargo</a:t>
            </a:r>
          </a:p>
        </p:txBody>
      </p:sp>
    </p:spTree>
    <p:extLst>
      <p:ext uri="{BB962C8B-B14F-4D97-AF65-F5344CB8AC3E}">
        <p14:creationId xmlns:p14="http://schemas.microsoft.com/office/powerpoint/2010/main" val="24453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0E7779-EC28-394B-A965-C59BCABE32A6}"/>
              </a:ext>
            </a:extLst>
          </p:cNvPr>
          <p:cNvCxnSpPr/>
          <p:nvPr/>
        </p:nvCxnSpPr>
        <p:spPr>
          <a:xfrm>
            <a:off x="0" y="1567543"/>
            <a:ext cx="11887200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04E78738-3E5A-814C-AD6E-1252024F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" y="451758"/>
            <a:ext cx="11577384" cy="86705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IN" dirty="0">
                <a:solidFill>
                  <a:schemeClr val="bg1"/>
                </a:solidFill>
              </a:rPr>
              <a:t>    What we do :</a:t>
            </a:r>
            <a:r>
              <a:rPr lang="en-IN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613FE-2E76-4D4E-B9A8-2D04ACB0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395" y="6021637"/>
            <a:ext cx="1336416" cy="836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1DB51-09AC-D243-BDED-61FF35DE110A}"/>
              </a:ext>
            </a:extLst>
          </p:cNvPr>
          <p:cNvCxnSpPr>
            <a:cxnSpLocks/>
          </p:cNvCxnSpPr>
          <p:nvPr/>
        </p:nvCxnSpPr>
        <p:spPr>
          <a:xfrm>
            <a:off x="850677" y="6380046"/>
            <a:ext cx="8928720" cy="0"/>
          </a:xfrm>
          <a:prstGeom prst="line">
            <a:avLst/>
          </a:prstGeom>
          <a:ln w="1619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3D86FC-CFB9-8F41-B758-3E93B5E2D2C4}"/>
              </a:ext>
            </a:extLst>
          </p:cNvPr>
          <p:cNvCxnSpPr>
            <a:cxnSpLocks/>
          </p:cNvCxnSpPr>
          <p:nvPr/>
        </p:nvCxnSpPr>
        <p:spPr>
          <a:xfrm>
            <a:off x="142798" y="6222884"/>
            <a:ext cx="5059852" cy="0"/>
          </a:xfrm>
          <a:prstGeom prst="line">
            <a:avLst/>
          </a:prstGeom>
          <a:ln w="165100">
            <a:solidFill>
              <a:srgbClr val="FF4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A904C3-88D4-7444-B8FE-E266AF92CDDD}"/>
              </a:ext>
            </a:extLst>
          </p:cNvPr>
          <p:cNvSpPr txBox="1"/>
          <p:nvPr/>
        </p:nvSpPr>
        <p:spPr>
          <a:xfrm>
            <a:off x="1155700" y="1722609"/>
            <a:ext cx="759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Air Import Consolidations from  major gateways in US ,Europe &amp; Asia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87411-F7F5-FF42-AD3F-F5A524118313}"/>
              </a:ext>
            </a:extLst>
          </p:cNvPr>
          <p:cNvSpPr txBox="1"/>
          <p:nvPr/>
        </p:nvSpPr>
        <p:spPr>
          <a:xfrm>
            <a:off x="1155699" y="2276979"/>
            <a:ext cx="3358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Hard Block Space Agreements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107C2-2B39-684A-90D7-08FF5C823273}"/>
              </a:ext>
            </a:extLst>
          </p:cNvPr>
          <p:cNvSpPr txBox="1"/>
          <p:nvPr/>
        </p:nvSpPr>
        <p:spPr>
          <a:xfrm>
            <a:off x="1129423" y="2831349"/>
            <a:ext cx="495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Very Aggressive Pricing from/to US &amp; Europe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DA240-815F-A34F-887D-C114A277FF7A}"/>
              </a:ext>
            </a:extLst>
          </p:cNvPr>
          <p:cNvSpPr txBox="1"/>
          <p:nvPr/>
        </p:nvSpPr>
        <p:spPr>
          <a:xfrm>
            <a:off x="1163407" y="5054891"/>
            <a:ext cx="2358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Strategic Partnership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7236E-7F2E-3340-B76A-AF3B6B3F1027}"/>
              </a:ext>
            </a:extLst>
          </p:cNvPr>
          <p:cNvSpPr txBox="1"/>
          <p:nvPr/>
        </p:nvSpPr>
        <p:spPr>
          <a:xfrm>
            <a:off x="1129423" y="3392942"/>
            <a:ext cx="2392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Buyer Consolidation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79BEB1-FC2C-C542-81EF-222BA576C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8" y="5517990"/>
            <a:ext cx="11273975" cy="524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8570AA-6AEE-C34A-A4D3-FD288C02B831}"/>
              </a:ext>
            </a:extLst>
          </p:cNvPr>
          <p:cNvSpPr txBox="1"/>
          <p:nvPr/>
        </p:nvSpPr>
        <p:spPr>
          <a:xfrm>
            <a:off x="1129423" y="3980884"/>
            <a:ext cx="200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PO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B200F-81DD-554E-954A-B29FAA8394BD}"/>
              </a:ext>
            </a:extLst>
          </p:cNvPr>
          <p:cNvSpPr txBox="1"/>
          <p:nvPr/>
        </p:nvSpPr>
        <p:spPr>
          <a:xfrm>
            <a:off x="1117994" y="4545558"/>
            <a:ext cx="2651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Customs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414335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0E7779-EC28-394B-A965-C59BCABE32A6}"/>
              </a:ext>
            </a:extLst>
          </p:cNvPr>
          <p:cNvCxnSpPr/>
          <p:nvPr/>
        </p:nvCxnSpPr>
        <p:spPr>
          <a:xfrm>
            <a:off x="0" y="1567543"/>
            <a:ext cx="11887200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04E78738-3E5A-814C-AD6E-1252024F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" y="451758"/>
            <a:ext cx="11577384" cy="8670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   Our DNA :</a:t>
            </a:r>
            <a:r>
              <a:rPr lang="en-IN" dirty="0"/>
              <a:t>	</a:t>
            </a:r>
            <a:r>
              <a:rPr lang="en-IN" b="1" dirty="0">
                <a:solidFill>
                  <a:schemeClr val="bg1"/>
                </a:solidFill>
              </a:rPr>
              <a:t> Sales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613FE-2E76-4D4E-B9A8-2D04ACB0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38" y="5804702"/>
            <a:ext cx="1336416" cy="836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1DB51-09AC-D243-BDED-61FF35DE110A}"/>
              </a:ext>
            </a:extLst>
          </p:cNvPr>
          <p:cNvCxnSpPr>
            <a:cxnSpLocks/>
          </p:cNvCxnSpPr>
          <p:nvPr/>
        </p:nvCxnSpPr>
        <p:spPr>
          <a:xfrm>
            <a:off x="850677" y="6380046"/>
            <a:ext cx="8928720" cy="0"/>
          </a:xfrm>
          <a:prstGeom prst="line">
            <a:avLst/>
          </a:prstGeom>
          <a:ln w="1619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3D86FC-CFB9-8F41-B758-3E93B5E2D2C4}"/>
              </a:ext>
            </a:extLst>
          </p:cNvPr>
          <p:cNvCxnSpPr>
            <a:cxnSpLocks/>
          </p:cNvCxnSpPr>
          <p:nvPr/>
        </p:nvCxnSpPr>
        <p:spPr>
          <a:xfrm>
            <a:off x="142798" y="6222884"/>
            <a:ext cx="5059852" cy="0"/>
          </a:xfrm>
          <a:prstGeom prst="line">
            <a:avLst/>
          </a:prstGeom>
          <a:ln w="165100">
            <a:solidFill>
              <a:srgbClr val="FF4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8B7662A-B97B-A449-B2EA-4840A4F2BE20}"/>
              </a:ext>
            </a:extLst>
          </p:cNvPr>
          <p:cNvSpPr txBox="1"/>
          <p:nvPr/>
        </p:nvSpPr>
        <p:spPr>
          <a:xfrm>
            <a:off x="1958940" y="2313590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456E57-08F8-6A4F-B5A2-4E0A666F5C24}"/>
              </a:ext>
            </a:extLst>
          </p:cNvPr>
          <p:cNvSpPr txBox="1"/>
          <p:nvPr/>
        </p:nvSpPr>
        <p:spPr>
          <a:xfrm>
            <a:off x="1958940" y="3068062"/>
            <a:ext cx="20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Competition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861FF-BEA6-4348-88E0-C6165D0122EC}"/>
              </a:ext>
            </a:extLst>
          </p:cNvPr>
          <p:cNvSpPr txBox="1"/>
          <p:nvPr/>
        </p:nvSpPr>
        <p:spPr>
          <a:xfrm>
            <a:off x="1958940" y="3822534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Awards &amp; Rewards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69F9B-5E40-F143-99A2-F85B8BAC333D}"/>
              </a:ext>
            </a:extLst>
          </p:cNvPr>
          <p:cNvSpPr txBox="1"/>
          <p:nvPr/>
        </p:nvSpPr>
        <p:spPr>
          <a:xfrm>
            <a:off x="1958940" y="4577006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Sales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05F926-933F-EF4E-A702-1054E658E6A0}"/>
              </a:ext>
            </a:extLst>
          </p:cNvPr>
          <p:cNvSpPr txBox="1"/>
          <p:nvPr/>
        </p:nvSpPr>
        <p:spPr>
          <a:xfrm>
            <a:off x="1942588" y="5331478"/>
            <a:ext cx="146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Tandem Sales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6A995-4126-0E42-B3A4-E3F0A9DF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38" y="2841492"/>
            <a:ext cx="3162129" cy="13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0E7779-EC28-394B-A965-C59BCABE32A6}"/>
              </a:ext>
            </a:extLst>
          </p:cNvPr>
          <p:cNvCxnSpPr/>
          <p:nvPr/>
        </p:nvCxnSpPr>
        <p:spPr>
          <a:xfrm>
            <a:off x="0" y="1567543"/>
            <a:ext cx="11887200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04E78738-3E5A-814C-AD6E-1252024F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" y="451758"/>
            <a:ext cx="11577384" cy="86705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IN" b="1" dirty="0">
                <a:solidFill>
                  <a:schemeClr val="bg1"/>
                </a:solidFill>
              </a:rPr>
              <a:t>   Industry Focus:</a:t>
            </a:r>
            <a:r>
              <a:rPr lang="en-IN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613FE-2E76-4D4E-B9A8-2D04ACB0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81" y="5897597"/>
            <a:ext cx="1336416" cy="836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1DB51-09AC-D243-BDED-61FF35DE110A}"/>
              </a:ext>
            </a:extLst>
          </p:cNvPr>
          <p:cNvCxnSpPr>
            <a:cxnSpLocks/>
          </p:cNvCxnSpPr>
          <p:nvPr/>
        </p:nvCxnSpPr>
        <p:spPr>
          <a:xfrm>
            <a:off x="850677" y="6380046"/>
            <a:ext cx="8928720" cy="0"/>
          </a:xfrm>
          <a:prstGeom prst="line">
            <a:avLst/>
          </a:prstGeom>
          <a:ln w="1619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3D86FC-CFB9-8F41-B758-3E93B5E2D2C4}"/>
              </a:ext>
            </a:extLst>
          </p:cNvPr>
          <p:cNvCxnSpPr>
            <a:cxnSpLocks/>
          </p:cNvCxnSpPr>
          <p:nvPr/>
        </p:nvCxnSpPr>
        <p:spPr>
          <a:xfrm>
            <a:off x="142798" y="6222884"/>
            <a:ext cx="5059852" cy="0"/>
          </a:xfrm>
          <a:prstGeom prst="line">
            <a:avLst/>
          </a:prstGeom>
          <a:ln w="165100">
            <a:solidFill>
              <a:srgbClr val="FF4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5021D0-DA2E-DF46-85EE-09E5D536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37" y="1704095"/>
            <a:ext cx="2026063" cy="120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93B9B0-DAFB-CE4D-ACB5-91A93D80B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" y="2907955"/>
            <a:ext cx="2020154" cy="129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4F399-FE22-974B-9E25-6AE611383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347" y="2861091"/>
            <a:ext cx="2146068" cy="1327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032FCE-3EC3-9146-B9BB-499A13E33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895" y="1734275"/>
            <a:ext cx="2087077" cy="1175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B79F70-FA38-7743-938D-0E5C8B65C62D}"/>
              </a:ext>
            </a:extLst>
          </p:cNvPr>
          <p:cNvSpPr/>
          <p:nvPr/>
        </p:nvSpPr>
        <p:spPr>
          <a:xfrm>
            <a:off x="3075808" y="2903672"/>
            <a:ext cx="1065666" cy="446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Automotive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54ED48-C3E1-7B45-9A71-0921EDDA662B}"/>
              </a:ext>
            </a:extLst>
          </p:cNvPr>
          <p:cNvSpPr/>
          <p:nvPr/>
        </p:nvSpPr>
        <p:spPr>
          <a:xfrm>
            <a:off x="6611659" y="2929843"/>
            <a:ext cx="1724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Pharmaceuticals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6B6C51-AB3A-934F-8BF8-B45C706BE419}"/>
              </a:ext>
            </a:extLst>
          </p:cNvPr>
          <p:cNvSpPr/>
          <p:nvPr/>
        </p:nvSpPr>
        <p:spPr>
          <a:xfrm>
            <a:off x="350468" y="4188468"/>
            <a:ext cx="122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Aerospace.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26769-1959-0E4F-8101-1A51EDD8A675}"/>
              </a:ext>
            </a:extLst>
          </p:cNvPr>
          <p:cNvSpPr txBox="1"/>
          <p:nvPr/>
        </p:nvSpPr>
        <p:spPr>
          <a:xfrm>
            <a:off x="9560806" y="409101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Engineering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5BBDE8-2426-E64E-AC28-9BA40DC44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637" y="4530390"/>
            <a:ext cx="2060426" cy="1228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DF95A3-8464-1C4C-8BC2-051A502EBE16}"/>
              </a:ext>
            </a:extLst>
          </p:cNvPr>
          <p:cNvSpPr txBox="1"/>
          <p:nvPr/>
        </p:nvSpPr>
        <p:spPr>
          <a:xfrm>
            <a:off x="3075808" y="5806026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EDFAB2-B321-F844-A9B3-7844E73E0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894" y="4414180"/>
            <a:ext cx="2087077" cy="13443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258B76F-3FE3-F64A-ABE9-6C0AC8168CFB}"/>
              </a:ext>
            </a:extLst>
          </p:cNvPr>
          <p:cNvSpPr txBox="1"/>
          <p:nvPr/>
        </p:nvSpPr>
        <p:spPr>
          <a:xfrm>
            <a:off x="6309159" y="5826083"/>
            <a:ext cx="3470238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Hi-Fashion  Apparel /Leather</a:t>
            </a:r>
          </a:p>
        </p:txBody>
      </p:sp>
    </p:spTree>
    <p:extLst>
      <p:ext uri="{BB962C8B-B14F-4D97-AF65-F5344CB8AC3E}">
        <p14:creationId xmlns:p14="http://schemas.microsoft.com/office/powerpoint/2010/main" val="30212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28DA55-5C3F-474E-A067-B6A573F2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05" y="4520658"/>
            <a:ext cx="2050105" cy="1283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3D9A26-7C80-1B49-85D7-0362DF4F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19" y="1287120"/>
            <a:ext cx="5764669" cy="2864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DB84C-ADB7-2341-8ED8-D57F45E3EA5B}"/>
              </a:ext>
            </a:extLst>
          </p:cNvPr>
          <p:cNvSpPr txBox="1"/>
          <p:nvPr/>
        </p:nvSpPr>
        <p:spPr>
          <a:xfrm>
            <a:off x="3199848" y="6071332"/>
            <a:ext cx="49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 : </a:t>
            </a:r>
            <a:r>
              <a:rPr lang="en-US" dirty="0">
                <a:hlinkClick r:id="rId4"/>
              </a:rPr>
              <a:t>Arun.Sharma@freyerinternational.com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9B2ED-BB66-B144-89D9-A3C9C6DFD853}"/>
              </a:ext>
            </a:extLst>
          </p:cNvPr>
          <p:cNvSpPr txBox="1"/>
          <p:nvPr/>
        </p:nvSpPr>
        <p:spPr>
          <a:xfrm>
            <a:off x="4114247" y="6440664"/>
            <a:ext cx="310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www.freyerinternational.com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5425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26191</TotalTime>
  <Words>165</Words>
  <Application>Microsoft Macintosh PowerPoint</Application>
  <PresentationFormat>Custom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 2</vt:lpstr>
      <vt:lpstr>HDOfficeLightV0</vt:lpstr>
      <vt:lpstr>PowerPoint Presentation</vt:lpstr>
      <vt:lpstr>PowerPoint Presentation</vt:lpstr>
      <vt:lpstr>   Who are we : </vt:lpstr>
      <vt:lpstr>  Our Foot Print :</vt:lpstr>
      <vt:lpstr> Our Services </vt:lpstr>
      <vt:lpstr>    What we do : </vt:lpstr>
      <vt:lpstr>   Our DNA :  Sales </vt:lpstr>
      <vt:lpstr>   Industry Focus: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TOSHIBA</dc:creator>
  <cp:keywords/>
  <dc:description/>
  <cp:lastModifiedBy>Microsoft Office User</cp:lastModifiedBy>
  <cp:revision>391</cp:revision>
  <cp:lastPrinted>2019-04-04T07:42:33Z</cp:lastPrinted>
  <dcterms:created xsi:type="dcterms:W3CDTF">2015-10-05T06:49:09Z</dcterms:created>
  <dcterms:modified xsi:type="dcterms:W3CDTF">2019-05-15T04:44:12Z</dcterms:modified>
  <cp:category/>
</cp:coreProperties>
</file>