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59" r:id="rId8"/>
    <p:sldId id="265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80" d="100"/>
          <a:sy n="80" d="100"/>
        </p:scale>
        <p:origin x="58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ndows%2010\Downloads\7.5%20Foreign%20trade%20of%20the%20Republic%20of%20Uzbekistan_ru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Trade Recession and Company Growth</a:t>
            </a:r>
          </a:p>
        </c:rich>
      </c:tx>
      <c:layout>
        <c:manualLayout>
          <c:xMode val="edge"/>
          <c:yMode val="edge"/>
          <c:x val="0.11140760174773492"/>
          <c:y val="2.04499024546553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3"/>
          <c:tx>
            <c:strRef>
              <c:f>[2]list02!$B$3</c:f>
              <c:strCache>
                <c:ptCount val="1"/>
                <c:pt idx="0">
                  <c:v>Revenues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8000"/>
                    <a:lumMod val="114000"/>
                  </a:schemeClr>
                </a:gs>
                <a:gs pos="100000">
                  <a:schemeClr val="accent1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[2]list02!$C$2:$H$2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[2]list02!$C$3:$H$3</c:f>
              <c:numCache>
                <c:formatCode>_([$UZS]\ * #,##0.00_);_([$UZS]\ * \(#,##0.00\);_([$UZS]\ * "-"??_);_(@_)</c:formatCode>
                <c:ptCount val="6"/>
                <c:pt idx="0">
                  <c:v>23614.19</c:v>
                </c:pt>
                <c:pt idx="1">
                  <c:v>89686.81</c:v>
                </c:pt>
                <c:pt idx="2">
                  <c:v>122008.4</c:v>
                </c:pt>
                <c:pt idx="3">
                  <c:v>179564.96</c:v>
                </c:pt>
                <c:pt idx="4">
                  <c:v>369659.21</c:v>
                </c:pt>
                <c:pt idx="5">
                  <c:v>840436.05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CF-40B9-9B9B-77861060DB6A}"/>
            </c:ext>
          </c:extLst>
        </c:ser>
        <c:ser>
          <c:idx val="1"/>
          <c:order val="4"/>
          <c:tx>
            <c:strRef>
              <c:f>[2]list02!$B$4</c:f>
              <c:strCache>
                <c:ptCount val="1"/>
                <c:pt idx="0">
                  <c:v>Gross profit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cat>
            <c:numRef>
              <c:f>[2]list02!$C$2:$H$2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[2]list02!$C$4:$H$4</c:f>
              <c:numCache>
                <c:formatCode>_([$UZS]\ * #,##0.00_);_([$UZS]\ * \(#,##0.00\);_([$UZS]\ * "-"??_);_(@_)</c:formatCode>
                <c:ptCount val="6"/>
                <c:pt idx="0">
                  <c:v>15920.75</c:v>
                </c:pt>
                <c:pt idx="1">
                  <c:v>82262.44</c:v>
                </c:pt>
                <c:pt idx="2">
                  <c:v>94948.68</c:v>
                </c:pt>
                <c:pt idx="3">
                  <c:v>42339.45</c:v>
                </c:pt>
                <c:pt idx="4">
                  <c:v>326236.26</c:v>
                </c:pt>
                <c:pt idx="5">
                  <c:v>686002.95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CF-40B9-9B9B-77861060D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overlap val="-15"/>
        <c:axId val="490101456"/>
        <c:axId val="490109656"/>
      </c:barChart>
      <c:lineChart>
        <c:grouping val="standard"/>
        <c:varyColors val="0"/>
        <c:ser>
          <c:idx val="2"/>
          <c:order val="0"/>
          <c:tx>
            <c:strRef>
              <c:f>Sheet1!$A$2</c:f>
              <c:strCache>
                <c:ptCount val="1"/>
                <c:pt idx="0">
                  <c:v>Foreign trade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28269.599999999999</c:v>
                </c:pt>
                <c:pt idx="1">
                  <c:v>27530</c:v>
                </c:pt>
                <c:pt idx="2">
                  <c:v>24924.2</c:v>
                </c:pt>
                <c:pt idx="3">
                  <c:v>24232.2</c:v>
                </c:pt>
                <c:pt idx="4">
                  <c:v>26566.1</c:v>
                </c:pt>
                <c:pt idx="5">
                  <c:v>33429.9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4CF-40B9-9B9B-77861060DB6A}"/>
            </c:ext>
          </c:extLst>
        </c:ser>
        <c:ser>
          <c:idx val="3"/>
          <c:order val="1"/>
          <c:tx>
            <c:strRef>
              <c:f>Sheet1!$A$3</c:f>
              <c:strCache>
                <c:ptCount val="1"/>
                <c:pt idx="0">
                  <c:v>Export</c:v>
                </c:pt>
              </c:strCache>
            </c:strRef>
          </c:tx>
          <c:spPr>
            <a:ln w="34925" cap="rnd">
              <a:solidFill>
                <a:srgbClr val="92D050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14322.7</c:v>
                </c:pt>
                <c:pt idx="1">
                  <c:v>13545.7</c:v>
                </c:pt>
                <c:pt idx="2">
                  <c:v>12507.6</c:v>
                </c:pt>
                <c:pt idx="3">
                  <c:v>12094.6</c:v>
                </c:pt>
                <c:pt idx="4">
                  <c:v>12553.7</c:v>
                </c:pt>
                <c:pt idx="5">
                  <c:v>13990.7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CF-40B9-9B9B-77861060DB6A}"/>
            </c:ext>
          </c:extLst>
        </c:ser>
        <c:ser>
          <c:idx val="4"/>
          <c:order val="2"/>
          <c:tx>
            <c:strRef>
              <c:f>Sheet1!$A$4</c:f>
              <c:strCache>
                <c:ptCount val="1"/>
                <c:pt idx="0">
                  <c:v>Import</c:v>
                </c:pt>
              </c:strCache>
            </c:strRef>
          </c:tx>
          <c:spPr>
            <a:ln w="34925" cap="rnd">
              <a:solidFill>
                <a:schemeClr val="accent5"/>
              </a:solidFill>
              <a:round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</c:spPr>
          <c:marker>
            <c:symbol val="none"/>
          </c:marker>
          <c:cat>
            <c:numRef>
              <c:f>Sheet1!$B$1:$G$1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13946.9</c:v>
                </c:pt>
                <c:pt idx="1">
                  <c:v>13984.3</c:v>
                </c:pt>
                <c:pt idx="2">
                  <c:v>12416.6</c:v>
                </c:pt>
                <c:pt idx="3">
                  <c:v>12137.6</c:v>
                </c:pt>
                <c:pt idx="4">
                  <c:v>14012.4</c:v>
                </c:pt>
                <c:pt idx="5">
                  <c:v>19439.2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CF-40B9-9B9B-77861060D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0129992"/>
        <c:axId val="490126384"/>
      </c:lineChart>
      <c:catAx>
        <c:axId val="490129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26384"/>
        <c:crossesAt val="-10000"/>
        <c:auto val="1"/>
        <c:lblAlgn val="ctr"/>
        <c:lblOffset val="100"/>
        <c:noMultiLvlLbl val="0"/>
      </c:catAx>
      <c:valAx>
        <c:axId val="4901263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29992"/>
        <c:crosses val="autoZero"/>
        <c:crossBetween val="between"/>
      </c:valAx>
      <c:valAx>
        <c:axId val="490109656"/>
        <c:scaling>
          <c:orientation val="minMax"/>
        </c:scaling>
        <c:delete val="0"/>
        <c:axPos val="r"/>
        <c:numFmt formatCode="_([$UZS]\ * #,##0.00_);_([$UZS]\ * \(#,##0.00\);_([$UZS]\ 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90101456"/>
        <c:crosses val="max"/>
        <c:crossBetween val="between"/>
      </c:valAx>
      <c:catAx>
        <c:axId val="490101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90109656"/>
        <c:crossesAt val="0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8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gradFill>
        <a:gsLst>
          <a:gs pos="100000">
            <a:schemeClr val="dk1">
              <a:lumMod val="95000"/>
              <a:lumOff val="5000"/>
            </a:schemeClr>
          </a:gs>
          <a:gs pos="0">
            <a:schemeClr val="dk1">
              <a:lumMod val="75000"/>
              <a:lumOff val="25000"/>
            </a:schemeClr>
          </a:gs>
        </a:gsLst>
        <a:path path="circle">
          <a:fillToRect l="50000" t="50000" r="50000" b="50000"/>
        </a:path>
      </a:gradFill>
      <a:ln w="9525">
        <a:solidFill>
          <a:schemeClr val="dk1">
            <a:lumMod val="75000"/>
            <a:lumOff val="2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/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gradFill>
        <a:gsLst>
          <a:gs pos="100000">
            <a:schemeClr val="lt1">
              <a:lumMod val="85000"/>
            </a:schemeClr>
          </a:gs>
          <a:gs pos="0">
            <a:schemeClr val="lt1"/>
          </a:gs>
        </a:gsLst>
        <a:path path="circle">
          <a:fillToRect l="50000" t="50000" r="50000" b="50000"/>
        </a:path>
      </a:gradFill>
      <a:ln w="9525" cap="flat" cmpd="sng" algn="ctr">
        <a:solidFill>
          <a:schemeClr val="lt1"/>
        </a:solidFill>
        <a:round/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62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8641A4-065F-43A6-BE5A-75EB2016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533400"/>
            <a:ext cx="8572500" cy="995082"/>
          </a:xfrm>
        </p:spPr>
        <p:txBody>
          <a:bodyPr/>
          <a:lstStyle/>
          <a:p>
            <a:r>
              <a:rPr lang="en-US" sz="2800" dirty="0"/>
              <a:t>What we can offer for SCN members and our International partners?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2812-B6A5-419E-BDD0-A3128106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4100" y="2667000"/>
            <a:ext cx="7543800" cy="2595282"/>
          </a:xfrm>
        </p:spPr>
        <p:txBody>
          <a:bodyPr>
            <a:normAutofit/>
          </a:bodyPr>
          <a:lstStyle/>
          <a:p>
            <a:r>
              <a:rPr lang="en-US" dirty="0"/>
              <a:t>Consultancy services  on – Taxation, Customs Law!</a:t>
            </a:r>
          </a:p>
          <a:p>
            <a:r>
              <a:rPr lang="en-US" dirty="0"/>
              <a:t>Customs clearance. Including delivering “to door”</a:t>
            </a:r>
          </a:p>
          <a:p>
            <a:r>
              <a:rPr lang="en-US" dirty="0"/>
              <a:t>Warehousing.</a:t>
            </a:r>
          </a:p>
          <a:p>
            <a:r>
              <a:rPr lang="en-US" dirty="0"/>
              <a:t>Consignee services.</a:t>
            </a:r>
          </a:p>
          <a:p>
            <a:r>
              <a:rPr lang="en-US" dirty="0"/>
              <a:t>Local and International forwarding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356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48C6-6F12-4D91-93C9-D1124690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Company incorporation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F5D3-A5A9-41B4-8B33-56AED944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052918"/>
            <a:ext cx="7467600" cy="4195481"/>
          </a:xfrm>
        </p:spPr>
        <p:txBody>
          <a:bodyPr/>
          <a:lstStyle/>
          <a:p>
            <a:r>
              <a:rPr lang="en-US" dirty="0"/>
              <a:t>Was founded by two friends, Mr. Dilmurod Rakhimov and Mr. </a:t>
            </a:r>
            <a:r>
              <a:rPr lang="en-US" dirty="0" err="1"/>
              <a:t>Nodirkhan</a:t>
            </a:r>
            <a:r>
              <a:rPr lang="en-US" dirty="0"/>
              <a:t> </a:t>
            </a:r>
            <a:r>
              <a:rPr lang="en-US" dirty="0" err="1"/>
              <a:t>Salihov</a:t>
            </a:r>
            <a:r>
              <a:rPr lang="en-US" dirty="0"/>
              <a:t>, both with the solid background in customs brokerage company.</a:t>
            </a:r>
          </a:p>
          <a:p>
            <a:endParaRPr lang="en-US" dirty="0"/>
          </a:p>
          <a:p>
            <a:r>
              <a:rPr lang="en-US" dirty="0"/>
              <a:t>Driven by entrepreneurship spirit to own an own logistic company. // That is the reason we work hard.</a:t>
            </a:r>
          </a:p>
          <a:p>
            <a:endParaRPr lang="en-US" dirty="0"/>
          </a:p>
          <a:p>
            <a:r>
              <a:rPr lang="en-US" dirty="0"/>
              <a:t>Officially incorporated in December 18 2012.</a:t>
            </a:r>
          </a:p>
          <a:p>
            <a:endParaRPr lang="en-US" dirty="0"/>
          </a:p>
          <a:p>
            <a:r>
              <a:rPr lang="en-US" dirty="0"/>
              <a:t>Initially we were positioned as a customs broker.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5506E-02AE-4332-BE76-3AAF78CE1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76200"/>
            <a:ext cx="2247577" cy="31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6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D406-35DC-49C9-885C-30C982AC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3E10-137D-4F34-8642-61254CBE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1" y="2052919"/>
            <a:ext cx="7467600" cy="3890682"/>
          </a:xfrm>
        </p:spPr>
        <p:txBody>
          <a:bodyPr/>
          <a:lstStyle/>
          <a:p>
            <a:r>
              <a:rPr lang="en-US" dirty="0"/>
              <a:t>Mr. </a:t>
            </a:r>
            <a:r>
              <a:rPr lang="en-US" dirty="0" err="1"/>
              <a:t>Nodrikhan</a:t>
            </a:r>
            <a:r>
              <a:rPr lang="en-US" dirty="0"/>
              <a:t> </a:t>
            </a:r>
            <a:r>
              <a:rPr lang="en-US" dirty="0" err="1"/>
              <a:t>Salihov</a:t>
            </a:r>
            <a:r>
              <a:rPr lang="en-US" dirty="0"/>
              <a:t> is the chief managing director, with the more than 10 years of experience, has profound knowledge of customs law. Responsible for overall management, customs clearance.</a:t>
            </a:r>
          </a:p>
          <a:p>
            <a:pPr lvl="1"/>
            <a:r>
              <a:rPr lang="en-US" dirty="0"/>
              <a:t>Background MSc, BSc. </a:t>
            </a:r>
          </a:p>
          <a:p>
            <a:endParaRPr lang="en-US" dirty="0"/>
          </a:p>
          <a:p>
            <a:r>
              <a:rPr lang="en-US" dirty="0"/>
              <a:t>Mr. Dilmurod Rakhimov  is the Logistics Manager, responsible for development of International Logistics and International Affairs of the company. </a:t>
            </a:r>
          </a:p>
          <a:p>
            <a:pPr lvl="1"/>
            <a:r>
              <a:rPr lang="en-US" dirty="0"/>
              <a:t>Background MBA, BA </a:t>
            </a:r>
          </a:p>
        </p:txBody>
      </p:sp>
    </p:spTree>
    <p:extLst>
      <p:ext uri="{BB962C8B-B14F-4D97-AF65-F5344CB8AC3E}">
        <p14:creationId xmlns:p14="http://schemas.microsoft.com/office/powerpoint/2010/main" val="3920048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9AC601-A664-4632-92A4-24C7B54CD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71282"/>
          </a:xfrm>
        </p:spPr>
        <p:txBody>
          <a:bodyPr/>
          <a:lstStyle/>
          <a:p>
            <a:r>
              <a:rPr lang="en-US" sz="4000" dirty="0"/>
              <a:t>Mission &amp;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2812-B6A5-419E-BDD0-A3128106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2052918"/>
            <a:ext cx="7543800" cy="3357281"/>
          </a:xfrm>
        </p:spPr>
        <p:txBody>
          <a:bodyPr/>
          <a:lstStyle/>
          <a:p>
            <a:r>
              <a:rPr lang="en-US" dirty="0"/>
              <a:t>Logistics is a complex process, we ought to make it simple for our customers.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grow from a single link in Logistics chain to full scale Global Logistics company.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2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0D406-35DC-49C9-885C-30C982AC8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6482"/>
          </a:xfrm>
        </p:spPr>
        <p:txBody>
          <a:bodyPr/>
          <a:lstStyle/>
          <a:p>
            <a:r>
              <a:rPr lang="en-US" dirty="0"/>
              <a:t>Core Business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23E10-137D-4F34-8642-61254CBEF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201" y="2052919"/>
            <a:ext cx="7467600" cy="3890682"/>
          </a:xfrm>
        </p:spPr>
        <p:txBody>
          <a:bodyPr>
            <a:normAutofit/>
          </a:bodyPr>
          <a:lstStyle/>
          <a:p>
            <a:r>
              <a:rPr lang="en-US" dirty="0"/>
              <a:t>We are very strong in Uzbekistan Customs Consultancy (</a:t>
            </a:r>
            <a:r>
              <a:rPr lang="en-US" dirty="0" err="1"/>
              <a:t>Imp&amp;Exp</a:t>
            </a:r>
            <a:r>
              <a:rPr lang="en-US" dirty="0"/>
              <a:t>) and  Customs Brokerage Services.</a:t>
            </a:r>
          </a:p>
          <a:p>
            <a:r>
              <a:rPr lang="en-US" dirty="0"/>
              <a:t>We are confident with profound knowledge and  experience in this field.</a:t>
            </a:r>
          </a:p>
          <a:p>
            <a:r>
              <a:rPr lang="en-US" dirty="0"/>
              <a:t>On average 11 experienced specialist  are engaged with customs clearance of goods of our customers daily.</a:t>
            </a:r>
          </a:p>
          <a:p>
            <a:r>
              <a:rPr lang="en-US" dirty="0"/>
              <a:t>We offer all type of </a:t>
            </a:r>
            <a:r>
              <a:rPr lang="en-US" dirty="0" err="1"/>
              <a:t>Imp&amp;Exp</a:t>
            </a:r>
            <a:r>
              <a:rPr lang="en-US" dirty="0"/>
              <a:t> customs clearance services including full “deliver to door” services.  </a:t>
            </a:r>
          </a:p>
          <a:p>
            <a:r>
              <a:rPr lang="en-US" dirty="0"/>
              <a:t>Customs Brokerage is our main revenue generating field.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78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2812-B6A5-419E-BDD0-A3128106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2052918"/>
            <a:ext cx="7543800" cy="366208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Customer oriented services and fulfilling the obligations with anyone is the main code of our conduct. We believe that trust is must! </a:t>
            </a:r>
          </a:p>
          <a:p>
            <a:endParaRPr lang="en-US" dirty="0"/>
          </a:p>
          <a:p>
            <a:r>
              <a:rPr lang="en-US" dirty="0"/>
              <a:t>Adhering to this code have made us successful even during recession of 2014-2017 following US imposition of sanctions over Russian Federation, the main trade partner of Uzbekistan, followed by depreciation of local currency for more than 250%, just to prove that trust is the most valuable asset and customer oriented services is the best strategy in the long term.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28641A4-065F-43A6-BE5A-75EB2016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dirty="0"/>
              <a:t>What we adhere</a:t>
            </a:r>
          </a:p>
        </p:txBody>
      </p:sp>
    </p:spTree>
    <p:extLst>
      <p:ext uri="{BB962C8B-B14F-4D97-AF65-F5344CB8AC3E}">
        <p14:creationId xmlns:p14="http://schemas.microsoft.com/office/powerpoint/2010/main" val="4265543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D548C6-6F12-4D91-93C9-D11246908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sz="3200" dirty="0"/>
              <a:t>Trade Recession and Company Growth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85F5D3-A5A9-41B4-8B33-56AED944C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0" y="2052918"/>
            <a:ext cx="7467600" cy="4195481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04CBD50-9BC3-4147-B60F-D8D95549918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867279"/>
              </p:ext>
            </p:extLst>
          </p:nvPr>
        </p:nvGraphicFramePr>
        <p:xfrm>
          <a:off x="2221283" y="1447800"/>
          <a:ext cx="7829551" cy="457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76937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E9FAD-7404-41BF-9476-9B0296BF4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18882"/>
          </a:xfrm>
        </p:spPr>
        <p:txBody>
          <a:bodyPr/>
          <a:lstStyle/>
          <a:p>
            <a:r>
              <a:rPr lang="en-US" dirty="0"/>
              <a:t>Our subsidiary companies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3CD-4108-49D1-BC2E-D8CD1A8B4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2052918"/>
            <a:ext cx="7696200" cy="4195481"/>
          </a:xfrm>
        </p:spPr>
        <p:txBody>
          <a:bodyPr/>
          <a:lstStyle/>
          <a:p>
            <a:r>
              <a:rPr lang="en-US" dirty="0"/>
              <a:t>Trade company “</a:t>
            </a:r>
            <a:r>
              <a:rPr lang="en-US" dirty="0" err="1"/>
              <a:t>Unipay</a:t>
            </a:r>
            <a:r>
              <a:rPr lang="en-US" dirty="0"/>
              <a:t> Trading” LLC – Main activity International trading, also offers consignee services.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Accounting and Income taxation consultancy company “</a:t>
            </a:r>
            <a:r>
              <a:rPr lang="en-US" dirty="0" err="1"/>
              <a:t>MarSys</a:t>
            </a:r>
            <a:r>
              <a:rPr lang="en-US" dirty="0"/>
              <a:t>” LLC – offers consulting services in Accounting and Income taxation, Accounting outsourcing. </a:t>
            </a:r>
          </a:p>
          <a:p>
            <a:pPr lvl="1"/>
            <a:r>
              <a:rPr lang="en-US" dirty="0"/>
              <a:t>Main customers are foreign companies in Uzbekistan. </a:t>
            </a:r>
          </a:p>
        </p:txBody>
      </p:sp>
    </p:spTree>
    <p:extLst>
      <p:ext uri="{BB962C8B-B14F-4D97-AF65-F5344CB8AC3E}">
        <p14:creationId xmlns:p14="http://schemas.microsoft.com/office/powerpoint/2010/main" val="3612238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28641A4-065F-43A6-BE5A-75EB20164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sz="3600" dirty="0"/>
              <a:t>International Forwarding and New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BF2812-B6A5-419E-BDD0-A3128106C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1" y="2052918"/>
            <a:ext cx="7543800" cy="3662082"/>
          </a:xfrm>
        </p:spPr>
        <p:txBody>
          <a:bodyPr>
            <a:normAutofit/>
          </a:bodyPr>
          <a:lstStyle/>
          <a:p>
            <a:r>
              <a:rPr lang="en-US" dirty="0"/>
              <a:t>From the beginning of 2018 we started offering international forwarding services to our customers.</a:t>
            </a:r>
          </a:p>
          <a:p>
            <a:r>
              <a:rPr lang="en-US" dirty="0"/>
              <a:t>At the present time we have steadily growing orders for inbound forwarding services mainly from PRC and South Asian countries.</a:t>
            </a:r>
          </a:p>
          <a:p>
            <a:r>
              <a:rPr lang="en-US" dirty="0"/>
              <a:t>We are looking for other destinations as well, main destinations for us are CIS countries, Europe, Middle East Countries, India, Pakistan, East and South Asian countries.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615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Override1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2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3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4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5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ppt/theme/themeOverride6.xml><?xml version="1.0" encoding="utf-8"?>
<a:themeOverride xmlns:a="http://schemas.openxmlformats.org/drawingml/2006/main">
  <a:clrScheme name="Ion">
    <a:dk1>
      <a:sysClr val="windowText" lastClr="000000"/>
    </a:dk1>
    <a:lt1>
      <a:sysClr val="window" lastClr="FFFFFF"/>
    </a:lt1>
    <a:dk2>
      <a:srgbClr val="1E5155"/>
    </a:dk2>
    <a:lt2>
      <a:srgbClr val="EBEBEB"/>
    </a:lt2>
    <a:accent1>
      <a:srgbClr val="B01513"/>
    </a:accent1>
    <a:accent2>
      <a:srgbClr val="EA6312"/>
    </a:accent2>
    <a:accent3>
      <a:srgbClr val="E6B729"/>
    </a:accent3>
    <a:accent4>
      <a:srgbClr val="6AAC90"/>
    </a:accent4>
    <a:accent5>
      <a:srgbClr val="54849A"/>
    </a:accent5>
    <a:accent6>
      <a:srgbClr val="9E5E9B"/>
    </a:accent6>
    <a:hlink>
      <a:srgbClr val="58C1BA"/>
    </a:hlink>
    <a:folHlink>
      <a:srgbClr val="9DFFC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</TotalTime>
  <Words>508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PowerPoint Presentation</vt:lpstr>
      <vt:lpstr>Company incorporation</vt:lpstr>
      <vt:lpstr>Management</vt:lpstr>
      <vt:lpstr>Mission &amp; Objectives</vt:lpstr>
      <vt:lpstr>Core Business</vt:lpstr>
      <vt:lpstr>What we adhere</vt:lpstr>
      <vt:lpstr>Trade Recession and Company Growth</vt:lpstr>
      <vt:lpstr>Our subsidiary companies</vt:lpstr>
      <vt:lpstr>International Forwarding and New Challenges</vt:lpstr>
      <vt:lpstr>What we can offer for SCN members and our International partners?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“AHEAD GROUP” LLC</dc:title>
  <dc:creator>Dilmurod Rakhimov</dc:creator>
  <cp:lastModifiedBy>Dilmurod Rakhimov</cp:lastModifiedBy>
  <cp:revision>26</cp:revision>
  <dcterms:created xsi:type="dcterms:W3CDTF">2019-09-21T10:46:15Z</dcterms:created>
  <dcterms:modified xsi:type="dcterms:W3CDTF">2019-09-21T16:44:30Z</dcterms:modified>
</cp:coreProperties>
</file>