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5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1DB1B-6A27-426D-9705-93FD43E4AAA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DB7715-CA05-4F7C-AB52-4C2E9183F3A6}">
      <dgm:prSet phldrT="[Текст]"/>
      <dgm:spPr/>
      <dgm:t>
        <a:bodyPr/>
        <a:lstStyle/>
        <a:p>
          <a:r>
            <a:rPr lang="en-US" b="1"/>
            <a:t>Air, sea, ground freight</a:t>
          </a:r>
          <a:endParaRPr lang="en-US" b="1" dirty="0"/>
        </a:p>
      </dgm:t>
    </dgm:pt>
    <dgm:pt modelId="{431FCE52-4F1A-4F00-988A-58A462FCCAE3}" type="parTrans" cxnId="{F6D17C07-B94E-4EC2-9DFA-8859A84025C2}">
      <dgm:prSet/>
      <dgm:spPr/>
      <dgm:t>
        <a:bodyPr/>
        <a:lstStyle/>
        <a:p>
          <a:endParaRPr lang="en-US"/>
        </a:p>
      </dgm:t>
    </dgm:pt>
    <dgm:pt modelId="{C44A25B1-1EE9-46D0-A48B-0A00ED8E2790}" type="sibTrans" cxnId="{F6D17C07-B94E-4EC2-9DFA-8859A84025C2}">
      <dgm:prSet/>
      <dgm:spPr/>
      <dgm:t>
        <a:bodyPr/>
        <a:lstStyle/>
        <a:p>
          <a:endParaRPr lang="en-US"/>
        </a:p>
      </dgm:t>
    </dgm:pt>
    <dgm:pt modelId="{BC5D6103-88DD-4FA2-9A8C-0C493CCF2BCD}">
      <dgm:prSet phldrT="[Текст]"/>
      <dgm:spPr/>
      <dgm:t>
        <a:bodyPr/>
        <a:lstStyle/>
        <a:p>
          <a:r>
            <a:rPr lang="en-US" b="1"/>
            <a:t>Moving services</a:t>
          </a:r>
          <a:endParaRPr lang="en-US" b="1" dirty="0"/>
        </a:p>
      </dgm:t>
    </dgm:pt>
    <dgm:pt modelId="{A649129E-C7F3-43CD-A7A3-628B02CBC074}" type="parTrans" cxnId="{B269E481-FE4F-441A-9D48-79491744B4B4}">
      <dgm:prSet/>
      <dgm:spPr/>
      <dgm:t>
        <a:bodyPr/>
        <a:lstStyle/>
        <a:p>
          <a:endParaRPr lang="en-US"/>
        </a:p>
      </dgm:t>
    </dgm:pt>
    <dgm:pt modelId="{9F389B48-1124-49C9-A1D1-A220F2C8CD59}" type="sibTrans" cxnId="{B269E481-FE4F-441A-9D48-79491744B4B4}">
      <dgm:prSet/>
      <dgm:spPr/>
      <dgm:t>
        <a:bodyPr/>
        <a:lstStyle/>
        <a:p>
          <a:endParaRPr lang="en-US"/>
        </a:p>
      </dgm:t>
    </dgm:pt>
    <dgm:pt modelId="{934D2C79-227F-4AB5-A9AB-778260911440}">
      <dgm:prSet phldrT="[Текст]"/>
      <dgm:spPr/>
      <dgm:t>
        <a:bodyPr/>
        <a:lstStyle/>
        <a:p>
          <a:r>
            <a:rPr lang="en-US" b="1"/>
            <a:t>Customs brokerage</a:t>
          </a:r>
          <a:endParaRPr lang="en-US" b="1" dirty="0"/>
        </a:p>
      </dgm:t>
    </dgm:pt>
    <dgm:pt modelId="{BB9972CB-02A2-40F9-BF19-3183BA5D9F7C}" type="parTrans" cxnId="{63CE8B30-7223-4B2D-84E1-DD238C2A1BE4}">
      <dgm:prSet/>
      <dgm:spPr/>
      <dgm:t>
        <a:bodyPr/>
        <a:lstStyle/>
        <a:p>
          <a:endParaRPr lang="en-US"/>
        </a:p>
      </dgm:t>
    </dgm:pt>
    <dgm:pt modelId="{5CAA8643-D21B-4006-B974-B28F00155E78}" type="sibTrans" cxnId="{63CE8B30-7223-4B2D-84E1-DD238C2A1BE4}">
      <dgm:prSet/>
      <dgm:spPr/>
      <dgm:t>
        <a:bodyPr/>
        <a:lstStyle/>
        <a:p>
          <a:endParaRPr lang="en-US"/>
        </a:p>
      </dgm:t>
    </dgm:pt>
    <dgm:pt modelId="{C5071A0E-064F-480F-B0DC-DCA8678547DA}">
      <dgm:prSet phldrT="[Текст]"/>
      <dgm:spPr/>
      <dgm:t>
        <a:bodyPr/>
        <a:lstStyle/>
        <a:p>
          <a:r>
            <a:rPr lang="en-US" b="1"/>
            <a:t>Packing </a:t>
          </a:r>
          <a:endParaRPr lang="en-US" b="1" dirty="0"/>
        </a:p>
      </dgm:t>
    </dgm:pt>
    <dgm:pt modelId="{832D204D-DA5D-4F44-9174-CCEDD7DE4A7B}" type="parTrans" cxnId="{0D05944C-E687-4696-B5B5-C6119784644B}">
      <dgm:prSet/>
      <dgm:spPr/>
      <dgm:t>
        <a:bodyPr/>
        <a:lstStyle/>
        <a:p>
          <a:endParaRPr lang="en-US"/>
        </a:p>
      </dgm:t>
    </dgm:pt>
    <dgm:pt modelId="{F8EFEE09-2934-403B-BCB6-B44486C4299D}" type="sibTrans" cxnId="{0D05944C-E687-4696-B5B5-C6119784644B}">
      <dgm:prSet/>
      <dgm:spPr/>
      <dgm:t>
        <a:bodyPr/>
        <a:lstStyle/>
        <a:p>
          <a:endParaRPr lang="en-US"/>
        </a:p>
      </dgm:t>
    </dgm:pt>
    <dgm:pt modelId="{956C9A0B-46D0-4732-A47E-49AD64E29CFD}">
      <dgm:prSet phldrT="[Текст]"/>
      <dgm:spPr/>
      <dgm:t>
        <a:bodyPr/>
        <a:lstStyle/>
        <a:p>
          <a:r>
            <a:rPr lang="en-US" b="1"/>
            <a:t>Warehousing</a:t>
          </a:r>
          <a:endParaRPr lang="en-US" b="1" dirty="0"/>
        </a:p>
      </dgm:t>
    </dgm:pt>
    <dgm:pt modelId="{6B697984-A4DE-4718-BD14-DD9B64764078}" type="parTrans" cxnId="{832342F4-DFD6-479F-9386-D8B611CAF039}">
      <dgm:prSet/>
      <dgm:spPr/>
      <dgm:t>
        <a:bodyPr/>
        <a:lstStyle/>
        <a:p>
          <a:endParaRPr lang="en-US"/>
        </a:p>
      </dgm:t>
    </dgm:pt>
    <dgm:pt modelId="{A0BD8F77-7D7F-46C9-BCED-63E287B25336}" type="sibTrans" cxnId="{832342F4-DFD6-479F-9386-D8B611CAF039}">
      <dgm:prSet/>
      <dgm:spPr/>
      <dgm:t>
        <a:bodyPr/>
        <a:lstStyle/>
        <a:p>
          <a:endParaRPr lang="en-US"/>
        </a:p>
      </dgm:t>
    </dgm:pt>
    <dgm:pt modelId="{3F43565B-38C2-4207-8755-CF8FDE5C0F5A}">
      <dgm:prSet phldrT="[Текст]"/>
      <dgm:spPr/>
      <dgm:t>
        <a:bodyPr/>
        <a:lstStyle/>
        <a:p>
          <a:r>
            <a:rPr lang="en-US" b="1" dirty="0"/>
            <a:t>Fair logistics</a:t>
          </a:r>
        </a:p>
      </dgm:t>
    </dgm:pt>
    <dgm:pt modelId="{0245142E-5E4D-4ED0-B161-ABC4D8C8F0BC}" type="parTrans" cxnId="{C41D83DF-C58B-4EDF-8447-EBF86BA6759D}">
      <dgm:prSet/>
      <dgm:spPr/>
      <dgm:t>
        <a:bodyPr/>
        <a:lstStyle/>
        <a:p>
          <a:endParaRPr lang="en-US"/>
        </a:p>
      </dgm:t>
    </dgm:pt>
    <dgm:pt modelId="{1885BEC7-BE04-4978-9112-B7F6DC5CED1A}" type="sibTrans" cxnId="{C41D83DF-C58B-4EDF-8447-EBF86BA6759D}">
      <dgm:prSet/>
      <dgm:spPr/>
      <dgm:t>
        <a:bodyPr/>
        <a:lstStyle/>
        <a:p>
          <a:endParaRPr lang="en-US"/>
        </a:p>
      </dgm:t>
    </dgm:pt>
    <dgm:pt modelId="{C7C2A2B0-8D14-4C40-88C0-73851629A3E6}">
      <dgm:prSet phldrT="[Текст]"/>
      <dgm:spPr/>
      <dgm:t>
        <a:bodyPr/>
        <a:lstStyle/>
        <a:p>
          <a:r>
            <a:rPr lang="en-US" b="1" dirty="0"/>
            <a:t>Transportation of dangerous goods, perishables, animals, etc.  </a:t>
          </a:r>
        </a:p>
      </dgm:t>
    </dgm:pt>
    <dgm:pt modelId="{9B937C9E-BE6B-4A73-B9E7-BE4AF75B6B29}" type="parTrans" cxnId="{004FC653-90C7-4D37-AD9B-6B187380611C}">
      <dgm:prSet/>
      <dgm:spPr/>
      <dgm:t>
        <a:bodyPr/>
        <a:lstStyle/>
        <a:p>
          <a:endParaRPr lang="en-US"/>
        </a:p>
      </dgm:t>
    </dgm:pt>
    <dgm:pt modelId="{0102E070-F2B8-4B3E-A939-E480084011C0}" type="sibTrans" cxnId="{004FC653-90C7-4D37-AD9B-6B187380611C}">
      <dgm:prSet/>
      <dgm:spPr/>
      <dgm:t>
        <a:bodyPr/>
        <a:lstStyle/>
        <a:p>
          <a:endParaRPr lang="en-US"/>
        </a:p>
      </dgm:t>
    </dgm:pt>
    <dgm:pt modelId="{E1086C2A-42A9-427B-AAA1-44A2B35C7D4D}" type="pres">
      <dgm:prSet presAssocID="{66C1DB1B-6A27-426D-9705-93FD43E4AA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74C80F0-AEA5-409B-93ED-5C896B6EDDD0}" type="pres">
      <dgm:prSet presAssocID="{66C1DB1B-6A27-426D-9705-93FD43E4AAAB}" presName="Name1" presStyleCnt="0"/>
      <dgm:spPr/>
    </dgm:pt>
    <dgm:pt modelId="{F5E3B2EA-4143-4E1E-B79A-5CC5C55B91D9}" type="pres">
      <dgm:prSet presAssocID="{66C1DB1B-6A27-426D-9705-93FD43E4AAAB}" presName="cycle" presStyleCnt="0"/>
      <dgm:spPr/>
    </dgm:pt>
    <dgm:pt modelId="{E6E52D8B-FBA9-454C-858C-89B72938E53D}" type="pres">
      <dgm:prSet presAssocID="{66C1DB1B-6A27-426D-9705-93FD43E4AAAB}" presName="srcNode" presStyleLbl="node1" presStyleIdx="0" presStyleCnt="7"/>
      <dgm:spPr/>
    </dgm:pt>
    <dgm:pt modelId="{444A06B0-F0EF-4525-B103-08EFBD01A7E0}" type="pres">
      <dgm:prSet presAssocID="{66C1DB1B-6A27-426D-9705-93FD43E4AAAB}" presName="conn" presStyleLbl="parChTrans1D2" presStyleIdx="0" presStyleCnt="1"/>
      <dgm:spPr/>
      <dgm:t>
        <a:bodyPr/>
        <a:lstStyle/>
        <a:p>
          <a:endParaRPr lang="ru-RU"/>
        </a:p>
      </dgm:t>
    </dgm:pt>
    <dgm:pt modelId="{DD157F41-3C3A-449B-8108-F6050C0B901D}" type="pres">
      <dgm:prSet presAssocID="{66C1DB1B-6A27-426D-9705-93FD43E4AAAB}" presName="extraNode" presStyleLbl="node1" presStyleIdx="0" presStyleCnt="7"/>
      <dgm:spPr/>
    </dgm:pt>
    <dgm:pt modelId="{A54FA8B1-498A-40A9-80DC-2C29779F2B60}" type="pres">
      <dgm:prSet presAssocID="{66C1DB1B-6A27-426D-9705-93FD43E4AAAB}" presName="dstNode" presStyleLbl="node1" presStyleIdx="0" presStyleCnt="7"/>
      <dgm:spPr/>
    </dgm:pt>
    <dgm:pt modelId="{B4FD3021-BD7B-40E4-B7DA-682E4C9EEBF9}" type="pres">
      <dgm:prSet presAssocID="{87DB7715-CA05-4F7C-AB52-4C2E9183F3A6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36B33-0C34-4429-96C2-DCA224A72060}" type="pres">
      <dgm:prSet presAssocID="{87DB7715-CA05-4F7C-AB52-4C2E9183F3A6}" presName="accent_1" presStyleCnt="0"/>
      <dgm:spPr/>
    </dgm:pt>
    <dgm:pt modelId="{8B4712B0-79B6-4435-8537-AA3452374218}" type="pres">
      <dgm:prSet presAssocID="{87DB7715-CA05-4F7C-AB52-4C2E9183F3A6}" presName="accentRepeatNode" presStyleLbl="solidFgAcc1" presStyleIdx="0" presStyleCnt="7"/>
      <dgm:spPr/>
    </dgm:pt>
    <dgm:pt modelId="{51EBB0C8-C5C4-4E4F-BE24-F5A6EA4F4810}" type="pres">
      <dgm:prSet presAssocID="{BC5D6103-88DD-4FA2-9A8C-0C493CCF2BC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AD84-D35F-4658-A035-12BCEEC070B5}" type="pres">
      <dgm:prSet presAssocID="{BC5D6103-88DD-4FA2-9A8C-0C493CCF2BCD}" presName="accent_2" presStyleCnt="0"/>
      <dgm:spPr/>
    </dgm:pt>
    <dgm:pt modelId="{0F138CF9-F531-4972-8F6C-C5B477664D97}" type="pres">
      <dgm:prSet presAssocID="{BC5D6103-88DD-4FA2-9A8C-0C493CCF2BCD}" presName="accentRepeatNode" presStyleLbl="solidFgAcc1" presStyleIdx="1" presStyleCnt="7"/>
      <dgm:spPr/>
    </dgm:pt>
    <dgm:pt modelId="{C72C0129-7157-44A0-96C3-18A4FFFF95BF}" type="pres">
      <dgm:prSet presAssocID="{C7C2A2B0-8D14-4C40-88C0-73851629A3E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A766E-FA11-46C4-A58E-373E92BB7CC7}" type="pres">
      <dgm:prSet presAssocID="{C7C2A2B0-8D14-4C40-88C0-73851629A3E6}" presName="accent_3" presStyleCnt="0"/>
      <dgm:spPr/>
    </dgm:pt>
    <dgm:pt modelId="{714A6257-B47F-4A48-928D-A733DD2E5344}" type="pres">
      <dgm:prSet presAssocID="{C7C2A2B0-8D14-4C40-88C0-73851629A3E6}" presName="accentRepeatNode" presStyleLbl="solidFgAcc1" presStyleIdx="2" presStyleCnt="7"/>
      <dgm:spPr/>
    </dgm:pt>
    <dgm:pt modelId="{0B92E17E-6FEA-4C33-84B9-52CB28C9D613}" type="pres">
      <dgm:prSet presAssocID="{934D2C79-227F-4AB5-A9AB-77826091144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65416-84BC-4ED7-8DB6-441F9443DA9F}" type="pres">
      <dgm:prSet presAssocID="{934D2C79-227F-4AB5-A9AB-778260911440}" presName="accent_4" presStyleCnt="0"/>
      <dgm:spPr/>
    </dgm:pt>
    <dgm:pt modelId="{2017B81B-B885-4C3A-968D-E83D83E330EA}" type="pres">
      <dgm:prSet presAssocID="{934D2C79-227F-4AB5-A9AB-778260911440}" presName="accentRepeatNode" presStyleLbl="solidFgAcc1" presStyleIdx="3" presStyleCnt="7"/>
      <dgm:spPr/>
    </dgm:pt>
    <dgm:pt modelId="{94C9816A-9756-4FBB-A16F-BB07BC552438}" type="pres">
      <dgm:prSet presAssocID="{C5071A0E-064F-480F-B0DC-DCA8678547D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E2F4E-DD38-42A8-88DD-93ED05E66B6E}" type="pres">
      <dgm:prSet presAssocID="{C5071A0E-064F-480F-B0DC-DCA8678547DA}" presName="accent_5" presStyleCnt="0"/>
      <dgm:spPr/>
    </dgm:pt>
    <dgm:pt modelId="{99DA9ED4-FB47-40D9-9698-65A9F9025B09}" type="pres">
      <dgm:prSet presAssocID="{C5071A0E-064F-480F-B0DC-DCA8678547DA}" presName="accentRepeatNode" presStyleLbl="solidFgAcc1" presStyleIdx="4" presStyleCnt="7"/>
      <dgm:spPr/>
    </dgm:pt>
    <dgm:pt modelId="{CFFD1E7B-FB3F-44DA-9E98-3F239B082732}" type="pres">
      <dgm:prSet presAssocID="{956C9A0B-46D0-4732-A47E-49AD64E29CF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C6D81-17C6-431C-8288-1EDA2C59C713}" type="pres">
      <dgm:prSet presAssocID="{956C9A0B-46D0-4732-A47E-49AD64E29CFD}" presName="accent_6" presStyleCnt="0"/>
      <dgm:spPr/>
    </dgm:pt>
    <dgm:pt modelId="{85BC1FE5-254C-4324-848D-A36CF3980512}" type="pres">
      <dgm:prSet presAssocID="{956C9A0B-46D0-4732-A47E-49AD64E29CFD}" presName="accentRepeatNode" presStyleLbl="solidFgAcc1" presStyleIdx="5" presStyleCnt="7"/>
      <dgm:spPr/>
    </dgm:pt>
    <dgm:pt modelId="{8F85D826-DF03-45C5-A4C9-6C62EF5C9BFE}" type="pres">
      <dgm:prSet presAssocID="{3F43565B-38C2-4207-8755-CF8FDE5C0F5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87E95-84DA-4311-B3AA-86B86C86E427}" type="pres">
      <dgm:prSet presAssocID="{3F43565B-38C2-4207-8755-CF8FDE5C0F5A}" presName="accent_7" presStyleCnt="0"/>
      <dgm:spPr/>
    </dgm:pt>
    <dgm:pt modelId="{ACCDDFCB-4C64-40C9-B9B6-45C0312132EC}" type="pres">
      <dgm:prSet presAssocID="{3F43565B-38C2-4207-8755-CF8FDE5C0F5A}" presName="accentRepeatNode" presStyleLbl="solidFgAcc1" presStyleIdx="6" presStyleCnt="7"/>
      <dgm:spPr/>
    </dgm:pt>
  </dgm:ptLst>
  <dgm:cxnLst>
    <dgm:cxn modelId="{B269E481-FE4F-441A-9D48-79491744B4B4}" srcId="{66C1DB1B-6A27-426D-9705-93FD43E4AAAB}" destId="{BC5D6103-88DD-4FA2-9A8C-0C493CCF2BCD}" srcOrd="1" destOrd="0" parTransId="{A649129E-C7F3-43CD-A7A3-628B02CBC074}" sibTransId="{9F389B48-1124-49C9-A1D1-A220F2C8CD59}"/>
    <dgm:cxn modelId="{F6D17C07-B94E-4EC2-9DFA-8859A84025C2}" srcId="{66C1DB1B-6A27-426D-9705-93FD43E4AAAB}" destId="{87DB7715-CA05-4F7C-AB52-4C2E9183F3A6}" srcOrd="0" destOrd="0" parTransId="{431FCE52-4F1A-4F00-988A-58A462FCCAE3}" sibTransId="{C44A25B1-1EE9-46D0-A48B-0A00ED8E2790}"/>
    <dgm:cxn modelId="{004FC653-90C7-4D37-AD9B-6B187380611C}" srcId="{66C1DB1B-6A27-426D-9705-93FD43E4AAAB}" destId="{C7C2A2B0-8D14-4C40-88C0-73851629A3E6}" srcOrd="2" destOrd="0" parTransId="{9B937C9E-BE6B-4A73-B9E7-BE4AF75B6B29}" sibTransId="{0102E070-F2B8-4B3E-A939-E480084011C0}"/>
    <dgm:cxn modelId="{6ADC9ECB-7751-4AA3-AA65-3FDAE4412D21}" type="presOf" srcId="{956C9A0B-46D0-4732-A47E-49AD64E29CFD}" destId="{CFFD1E7B-FB3F-44DA-9E98-3F239B082732}" srcOrd="0" destOrd="0" presId="urn:microsoft.com/office/officeart/2008/layout/VerticalCurvedList"/>
    <dgm:cxn modelId="{ABA40E0F-CF7E-4A16-A5EC-02A8C796E3D5}" type="presOf" srcId="{3F43565B-38C2-4207-8755-CF8FDE5C0F5A}" destId="{8F85D826-DF03-45C5-A4C9-6C62EF5C9BFE}" srcOrd="0" destOrd="0" presId="urn:microsoft.com/office/officeart/2008/layout/VerticalCurvedList"/>
    <dgm:cxn modelId="{42DFC4FA-BAEA-4343-896A-6B236B0BD183}" type="presOf" srcId="{934D2C79-227F-4AB5-A9AB-778260911440}" destId="{0B92E17E-6FEA-4C33-84B9-52CB28C9D613}" srcOrd="0" destOrd="0" presId="urn:microsoft.com/office/officeart/2008/layout/VerticalCurvedList"/>
    <dgm:cxn modelId="{C987D759-CBF8-4782-B334-747F87881F60}" type="presOf" srcId="{C5071A0E-064F-480F-B0DC-DCA8678547DA}" destId="{94C9816A-9756-4FBB-A16F-BB07BC552438}" srcOrd="0" destOrd="0" presId="urn:microsoft.com/office/officeart/2008/layout/VerticalCurvedList"/>
    <dgm:cxn modelId="{C41D83DF-C58B-4EDF-8447-EBF86BA6759D}" srcId="{66C1DB1B-6A27-426D-9705-93FD43E4AAAB}" destId="{3F43565B-38C2-4207-8755-CF8FDE5C0F5A}" srcOrd="6" destOrd="0" parTransId="{0245142E-5E4D-4ED0-B161-ABC4D8C8F0BC}" sibTransId="{1885BEC7-BE04-4978-9112-B7F6DC5CED1A}"/>
    <dgm:cxn modelId="{29D3D35C-13FA-4CF6-893B-DA1C0A1F4414}" type="presOf" srcId="{C44A25B1-1EE9-46D0-A48B-0A00ED8E2790}" destId="{444A06B0-F0EF-4525-B103-08EFBD01A7E0}" srcOrd="0" destOrd="0" presId="urn:microsoft.com/office/officeart/2008/layout/VerticalCurvedList"/>
    <dgm:cxn modelId="{CB9EBA83-4759-4180-A4CC-C711CBC45ADA}" type="presOf" srcId="{87DB7715-CA05-4F7C-AB52-4C2E9183F3A6}" destId="{B4FD3021-BD7B-40E4-B7DA-682E4C9EEBF9}" srcOrd="0" destOrd="0" presId="urn:microsoft.com/office/officeart/2008/layout/VerticalCurvedList"/>
    <dgm:cxn modelId="{63CE8B30-7223-4B2D-84E1-DD238C2A1BE4}" srcId="{66C1DB1B-6A27-426D-9705-93FD43E4AAAB}" destId="{934D2C79-227F-4AB5-A9AB-778260911440}" srcOrd="3" destOrd="0" parTransId="{BB9972CB-02A2-40F9-BF19-3183BA5D9F7C}" sibTransId="{5CAA8643-D21B-4006-B974-B28F00155E78}"/>
    <dgm:cxn modelId="{832342F4-DFD6-479F-9386-D8B611CAF039}" srcId="{66C1DB1B-6A27-426D-9705-93FD43E4AAAB}" destId="{956C9A0B-46D0-4732-A47E-49AD64E29CFD}" srcOrd="5" destOrd="0" parTransId="{6B697984-A4DE-4718-BD14-DD9B64764078}" sibTransId="{A0BD8F77-7D7F-46C9-BCED-63E287B25336}"/>
    <dgm:cxn modelId="{A5E260F6-0032-40DA-99CA-3668DC5A88DD}" type="presOf" srcId="{BC5D6103-88DD-4FA2-9A8C-0C493CCF2BCD}" destId="{51EBB0C8-C5C4-4E4F-BE24-F5A6EA4F4810}" srcOrd="0" destOrd="0" presId="urn:microsoft.com/office/officeart/2008/layout/VerticalCurvedList"/>
    <dgm:cxn modelId="{7ABC5555-8F70-49EA-9A7D-2B1D3EAE6AE3}" type="presOf" srcId="{66C1DB1B-6A27-426D-9705-93FD43E4AAAB}" destId="{E1086C2A-42A9-427B-AAA1-44A2B35C7D4D}" srcOrd="0" destOrd="0" presId="urn:microsoft.com/office/officeart/2008/layout/VerticalCurvedList"/>
    <dgm:cxn modelId="{4A3E6414-82A6-4924-9C4E-3C6B9AA502C2}" type="presOf" srcId="{C7C2A2B0-8D14-4C40-88C0-73851629A3E6}" destId="{C72C0129-7157-44A0-96C3-18A4FFFF95BF}" srcOrd="0" destOrd="0" presId="urn:microsoft.com/office/officeart/2008/layout/VerticalCurvedList"/>
    <dgm:cxn modelId="{0D05944C-E687-4696-B5B5-C6119784644B}" srcId="{66C1DB1B-6A27-426D-9705-93FD43E4AAAB}" destId="{C5071A0E-064F-480F-B0DC-DCA8678547DA}" srcOrd="4" destOrd="0" parTransId="{832D204D-DA5D-4F44-9174-CCEDD7DE4A7B}" sibTransId="{F8EFEE09-2934-403B-BCB6-B44486C4299D}"/>
    <dgm:cxn modelId="{F323CC14-6933-47C9-8862-0FE4D5D741EC}" type="presParOf" srcId="{E1086C2A-42A9-427B-AAA1-44A2B35C7D4D}" destId="{F74C80F0-AEA5-409B-93ED-5C896B6EDDD0}" srcOrd="0" destOrd="0" presId="urn:microsoft.com/office/officeart/2008/layout/VerticalCurvedList"/>
    <dgm:cxn modelId="{5A7B3EAC-8A83-4771-9176-48F674A98434}" type="presParOf" srcId="{F74C80F0-AEA5-409B-93ED-5C896B6EDDD0}" destId="{F5E3B2EA-4143-4E1E-B79A-5CC5C55B91D9}" srcOrd="0" destOrd="0" presId="urn:microsoft.com/office/officeart/2008/layout/VerticalCurvedList"/>
    <dgm:cxn modelId="{473E7EFC-ADF2-451E-9265-B1DE8C5860D9}" type="presParOf" srcId="{F5E3B2EA-4143-4E1E-B79A-5CC5C55B91D9}" destId="{E6E52D8B-FBA9-454C-858C-89B72938E53D}" srcOrd="0" destOrd="0" presId="urn:microsoft.com/office/officeart/2008/layout/VerticalCurvedList"/>
    <dgm:cxn modelId="{FBB705E3-65EF-4ADA-9E72-291254FD1BC8}" type="presParOf" srcId="{F5E3B2EA-4143-4E1E-B79A-5CC5C55B91D9}" destId="{444A06B0-F0EF-4525-B103-08EFBD01A7E0}" srcOrd="1" destOrd="0" presId="urn:microsoft.com/office/officeart/2008/layout/VerticalCurvedList"/>
    <dgm:cxn modelId="{8C40461F-6135-43A3-831F-FFA1C114AE04}" type="presParOf" srcId="{F5E3B2EA-4143-4E1E-B79A-5CC5C55B91D9}" destId="{DD157F41-3C3A-449B-8108-F6050C0B901D}" srcOrd="2" destOrd="0" presId="urn:microsoft.com/office/officeart/2008/layout/VerticalCurvedList"/>
    <dgm:cxn modelId="{42480684-841B-4B36-A99C-B02EA3C704BC}" type="presParOf" srcId="{F5E3B2EA-4143-4E1E-B79A-5CC5C55B91D9}" destId="{A54FA8B1-498A-40A9-80DC-2C29779F2B60}" srcOrd="3" destOrd="0" presId="urn:microsoft.com/office/officeart/2008/layout/VerticalCurvedList"/>
    <dgm:cxn modelId="{3F6C7F25-3321-4829-AB25-55B04083FF30}" type="presParOf" srcId="{F74C80F0-AEA5-409B-93ED-5C896B6EDDD0}" destId="{B4FD3021-BD7B-40E4-B7DA-682E4C9EEBF9}" srcOrd="1" destOrd="0" presId="urn:microsoft.com/office/officeart/2008/layout/VerticalCurvedList"/>
    <dgm:cxn modelId="{F9FF7887-8035-4C08-8F36-264BBFD37B05}" type="presParOf" srcId="{F74C80F0-AEA5-409B-93ED-5C896B6EDDD0}" destId="{2B936B33-0C34-4429-96C2-DCA224A72060}" srcOrd="2" destOrd="0" presId="urn:microsoft.com/office/officeart/2008/layout/VerticalCurvedList"/>
    <dgm:cxn modelId="{12EFADDD-60FE-489F-9658-A1451705DB65}" type="presParOf" srcId="{2B936B33-0C34-4429-96C2-DCA224A72060}" destId="{8B4712B0-79B6-4435-8537-AA3452374218}" srcOrd="0" destOrd="0" presId="urn:microsoft.com/office/officeart/2008/layout/VerticalCurvedList"/>
    <dgm:cxn modelId="{CE726F6F-5786-4D2D-8A8A-256589C31759}" type="presParOf" srcId="{F74C80F0-AEA5-409B-93ED-5C896B6EDDD0}" destId="{51EBB0C8-C5C4-4E4F-BE24-F5A6EA4F4810}" srcOrd="3" destOrd="0" presId="urn:microsoft.com/office/officeart/2008/layout/VerticalCurvedList"/>
    <dgm:cxn modelId="{F4891D9B-93EE-472F-90EB-62416677BB6A}" type="presParOf" srcId="{F74C80F0-AEA5-409B-93ED-5C896B6EDDD0}" destId="{9B83AD84-D35F-4658-A035-12BCEEC070B5}" srcOrd="4" destOrd="0" presId="urn:microsoft.com/office/officeart/2008/layout/VerticalCurvedList"/>
    <dgm:cxn modelId="{8019D87C-FB1D-4ADB-B35F-B812E03BC575}" type="presParOf" srcId="{9B83AD84-D35F-4658-A035-12BCEEC070B5}" destId="{0F138CF9-F531-4972-8F6C-C5B477664D97}" srcOrd="0" destOrd="0" presId="urn:microsoft.com/office/officeart/2008/layout/VerticalCurvedList"/>
    <dgm:cxn modelId="{91F15D6F-75F4-4BED-BDEF-C69F34F67258}" type="presParOf" srcId="{F74C80F0-AEA5-409B-93ED-5C896B6EDDD0}" destId="{C72C0129-7157-44A0-96C3-18A4FFFF95BF}" srcOrd="5" destOrd="0" presId="urn:microsoft.com/office/officeart/2008/layout/VerticalCurvedList"/>
    <dgm:cxn modelId="{84074421-BD23-4C9F-B795-51437BC7419B}" type="presParOf" srcId="{F74C80F0-AEA5-409B-93ED-5C896B6EDDD0}" destId="{0E2A766E-FA11-46C4-A58E-373E92BB7CC7}" srcOrd="6" destOrd="0" presId="urn:microsoft.com/office/officeart/2008/layout/VerticalCurvedList"/>
    <dgm:cxn modelId="{6D5BFA93-3B6F-46E9-8B77-5BAE94DB9B89}" type="presParOf" srcId="{0E2A766E-FA11-46C4-A58E-373E92BB7CC7}" destId="{714A6257-B47F-4A48-928D-A733DD2E5344}" srcOrd="0" destOrd="0" presId="urn:microsoft.com/office/officeart/2008/layout/VerticalCurvedList"/>
    <dgm:cxn modelId="{60006C92-29F1-4A53-B711-95C281388D96}" type="presParOf" srcId="{F74C80F0-AEA5-409B-93ED-5C896B6EDDD0}" destId="{0B92E17E-6FEA-4C33-84B9-52CB28C9D613}" srcOrd="7" destOrd="0" presId="urn:microsoft.com/office/officeart/2008/layout/VerticalCurvedList"/>
    <dgm:cxn modelId="{2C6284CE-6D7A-49B5-B621-812240F29048}" type="presParOf" srcId="{F74C80F0-AEA5-409B-93ED-5C896B6EDDD0}" destId="{73C65416-84BC-4ED7-8DB6-441F9443DA9F}" srcOrd="8" destOrd="0" presId="urn:microsoft.com/office/officeart/2008/layout/VerticalCurvedList"/>
    <dgm:cxn modelId="{4DC9C060-5DFF-44BF-B32E-B1156F34EAC4}" type="presParOf" srcId="{73C65416-84BC-4ED7-8DB6-441F9443DA9F}" destId="{2017B81B-B885-4C3A-968D-E83D83E330EA}" srcOrd="0" destOrd="0" presId="urn:microsoft.com/office/officeart/2008/layout/VerticalCurvedList"/>
    <dgm:cxn modelId="{91AF3226-CE65-4D59-A701-BF1AE6028377}" type="presParOf" srcId="{F74C80F0-AEA5-409B-93ED-5C896B6EDDD0}" destId="{94C9816A-9756-4FBB-A16F-BB07BC552438}" srcOrd="9" destOrd="0" presId="urn:microsoft.com/office/officeart/2008/layout/VerticalCurvedList"/>
    <dgm:cxn modelId="{37FBD6AD-6398-4A53-B744-FBB2DD6BB0D0}" type="presParOf" srcId="{F74C80F0-AEA5-409B-93ED-5C896B6EDDD0}" destId="{9EFE2F4E-DD38-42A8-88DD-93ED05E66B6E}" srcOrd="10" destOrd="0" presId="urn:microsoft.com/office/officeart/2008/layout/VerticalCurvedList"/>
    <dgm:cxn modelId="{5FB74998-922B-434B-89CD-349F29D6BBFF}" type="presParOf" srcId="{9EFE2F4E-DD38-42A8-88DD-93ED05E66B6E}" destId="{99DA9ED4-FB47-40D9-9698-65A9F9025B09}" srcOrd="0" destOrd="0" presId="urn:microsoft.com/office/officeart/2008/layout/VerticalCurvedList"/>
    <dgm:cxn modelId="{2DB16220-0020-4958-848A-7D6683AB8702}" type="presParOf" srcId="{F74C80F0-AEA5-409B-93ED-5C896B6EDDD0}" destId="{CFFD1E7B-FB3F-44DA-9E98-3F239B082732}" srcOrd="11" destOrd="0" presId="urn:microsoft.com/office/officeart/2008/layout/VerticalCurvedList"/>
    <dgm:cxn modelId="{478F809C-FCD0-4B92-AC64-E3FCB33DEF1E}" type="presParOf" srcId="{F74C80F0-AEA5-409B-93ED-5C896B6EDDD0}" destId="{4ECC6D81-17C6-431C-8288-1EDA2C59C713}" srcOrd="12" destOrd="0" presId="urn:microsoft.com/office/officeart/2008/layout/VerticalCurvedList"/>
    <dgm:cxn modelId="{B2FD44C1-6EA7-4472-BA70-AC0D881B2E3B}" type="presParOf" srcId="{4ECC6D81-17C6-431C-8288-1EDA2C59C713}" destId="{85BC1FE5-254C-4324-848D-A36CF3980512}" srcOrd="0" destOrd="0" presId="urn:microsoft.com/office/officeart/2008/layout/VerticalCurvedList"/>
    <dgm:cxn modelId="{431CC74D-0A86-4888-84B6-07DBC0A62752}" type="presParOf" srcId="{F74C80F0-AEA5-409B-93ED-5C896B6EDDD0}" destId="{8F85D826-DF03-45C5-A4C9-6C62EF5C9BFE}" srcOrd="13" destOrd="0" presId="urn:microsoft.com/office/officeart/2008/layout/VerticalCurvedList"/>
    <dgm:cxn modelId="{046106A4-88C9-4D2E-8316-982B80F94715}" type="presParOf" srcId="{F74C80F0-AEA5-409B-93ED-5C896B6EDDD0}" destId="{40187E95-84DA-4311-B3AA-86B86C86E427}" srcOrd="14" destOrd="0" presId="urn:microsoft.com/office/officeart/2008/layout/VerticalCurvedList"/>
    <dgm:cxn modelId="{6B1B7CA9-05A1-4677-B004-FF7E3BC7B577}" type="presParOf" srcId="{40187E95-84DA-4311-B3AA-86B86C86E427}" destId="{ACCDDFCB-4C64-40C9-B9B6-45C0312132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BD9DA-471D-41B5-941E-A6E7EE661A16}" type="doc">
      <dgm:prSet loTypeId="urn:microsoft.com/office/officeart/2005/8/layout/radial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E336D2-1D8E-4210-9E60-0654E692CCAF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shipment of </a:t>
          </a:r>
        </a:p>
        <a:p>
          <a:pPr>
            <a:spcAft>
              <a:spcPct val="35000"/>
            </a:spcAft>
          </a:pPr>
          <a:r>
            <a:rPr lang="en-US" dirty="0"/>
            <a:t>any difficulty</a:t>
          </a:r>
        </a:p>
      </dgm:t>
    </dgm:pt>
    <dgm:pt modelId="{3E4979BD-8409-418C-9460-17ABD3857CC9}" type="parTrans" cxnId="{20EFFAAD-59B7-49E3-AFF2-D486D3137CF5}">
      <dgm:prSet/>
      <dgm:spPr/>
      <dgm:t>
        <a:bodyPr/>
        <a:lstStyle/>
        <a:p>
          <a:endParaRPr lang="en-US"/>
        </a:p>
      </dgm:t>
    </dgm:pt>
    <dgm:pt modelId="{54F760A4-8EC5-4651-BEB2-6526EE6AD2D1}" type="sibTrans" cxnId="{20EFFAAD-59B7-49E3-AFF2-D486D3137CF5}">
      <dgm:prSet/>
      <dgm:spPr/>
      <dgm:t>
        <a:bodyPr/>
        <a:lstStyle/>
        <a:p>
          <a:endParaRPr lang="en-US"/>
        </a:p>
      </dgm:t>
    </dgm:pt>
    <dgm:pt modelId="{3FECD2E4-A0A8-4F98-85C2-137D5F7D5CA6}">
      <dgm:prSet phldrT="[Текст]"/>
      <dgm:spPr/>
      <dgm:t>
        <a:bodyPr/>
        <a:lstStyle/>
        <a:p>
          <a:r>
            <a:rPr lang="en-US" dirty="0"/>
            <a:t>Competitive pricing</a:t>
          </a:r>
        </a:p>
      </dgm:t>
    </dgm:pt>
    <dgm:pt modelId="{AEF81430-E8EA-480D-8C39-4A9774074692}" type="parTrans" cxnId="{35296D95-411E-4FE3-AB73-1361CC3DBCFC}">
      <dgm:prSet/>
      <dgm:spPr/>
      <dgm:t>
        <a:bodyPr/>
        <a:lstStyle/>
        <a:p>
          <a:endParaRPr lang="en-US"/>
        </a:p>
      </dgm:t>
    </dgm:pt>
    <dgm:pt modelId="{55223730-DDC9-4A2E-A53F-38A542A3B5C0}" type="sibTrans" cxnId="{35296D95-411E-4FE3-AB73-1361CC3DBCFC}">
      <dgm:prSet/>
      <dgm:spPr/>
      <dgm:t>
        <a:bodyPr/>
        <a:lstStyle/>
        <a:p>
          <a:endParaRPr lang="en-US"/>
        </a:p>
      </dgm:t>
    </dgm:pt>
    <dgm:pt modelId="{63734F8E-097A-4C2E-A957-4F84719ECC26}">
      <dgm:prSet phldrT="[Текст]"/>
      <dgm:spPr/>
      <dgm:t>
        <a:bodyPr/>
        <a:lstStyle/>
        <a:p>
          <a:r>
            <a:rPr lang="en-US" dirty="0"/>
            <a:t>Client support 24/7</a:t>
          </a:r>
        </a:p>
      </dgm:t>
    </dgm:pt>
    <dgm:pt modelId="{F4F52734-2C9E-42B5-BD6A-82BD5D044A82}" type="parTrans" cxnId="{9FC09D9D-29FC-4832-A40A-EA97EC1239EA}">
      <dgm:prSet/>
      <dgm:spPr/>
      <dgm:t>
        <a:bodyPr/>
        <a:lstStyle/>
        <a:p>
          <a:endParaRPr lang="en-US"/>
        </a:p>
      </dgm:t>
    </dgm:pt>
    <dgm:pt modelId="{9231FCAC-3168-46AB-8F95-E47DEF1CBB98}" type="sibTrans" cxnId="{9FC09D9D-29FC-4832-A40A-EA97EC1239EA}">
      <dgm:prSet/>
      <dgm:spPr/>
      <dgm:t>
        <a:bodyPr/>
        <a:lstStyle/>
        <a:p>
          <a:endParaRPr lang="en-US"/>
        </a:p>
      </dgm:t>
    </dgm:pt>
    <dgm:pt modelId="{3601943A-7812-438B-99FD-6081D5A5914E}">
      <dgm:prSet phldrT="[Текст]"/>
      <dgm:spPr/>
      <dgm:t>
        <a:bodyPr/>
        <a:lstStyle/>
        <a:p>
          <a:r>
            <a:rPr lang="en-US" dirty="0"/>
            <a:t>Experienced staff</a:t>
          </a:r>
        </a:p>
      </dgm:t>
    </dgm:pt>
    <dgm:pt modelId="{C7A4D66C-68A3-4284-ACB8-A9E84D4DCE2D}" type="parTrans" cxnId="{78514535-F66C-4ED2-8D81-C29EE32144E3}">
      <dgm:prSet/>
      <dgm:spPr/>
      <dgm:t>
        <a:bodyPr/>
        <a:lstStyle/>
        <a:p>
          <a:endParaRPr lang="en-US"/>
        </a:p>
      </dgm:t>
    </dgm:pt>
    <dgm:pt modelId="{5409362A-EAB3-4A29-9009-87B6F655EA47}" type="sibTrans" cxnId="{78514535-F66C-4ED2-8D81-C29EE32144E3}">
      <dgm:prSet/>
      <dgm:spPr/>
      <dgm:t>
        <a:bodyPr/>
        <a:lstStyle/>
        <a:p>
          <a:endParaRPr lang="en-US"/>
        </a:p>
      </dgm:t>
    </dgm:pt>
    <dgm:pt modelId="{CFDBFB70-4E3B-44E5-B8D6-118506879A4F}">
      <dgm:prSet phldrT="[Текст]"/>
      <dgm:spPr/>
      <dgm:t>
        <a:bodyPr/>
        <a:lstStyle/>
        <a:p>
          <a:r>
            <a:rPr lang="en-US" dirty="0"/>
            <a:t>Door-to- door service </a:t>
          </a:r>
        </a:p>
      </dgm:t>
    </dgm:pt>
    <dgm:pt modelId="{068BE891-0CB4-4345-8696-375E1580944F}" type="parTrans" cxnId="{E4A01BB9-BB89-4FFF-8966-CB625E5A2F54}">
      <dgm:prSet/>
      <dgm:spPr/>
      <dgm:t>
        <a:bodyPr/>
        <a:lstStyle/>
        <a:p>
          <a:endParaRPr lang="en-US"/>
        </a:p>
      </dgm:t>
    </dgm:pt>
    <dgm:pt modelId="{552344A4-B7A2-4CC2-B46B-CF291E861083}" type="sibTrans" cxnId="{E4A01BB9-BB89-4FFF-8966-CB625E5A2F54}">
      <dgm:prSet/>
      <dgm:spPr/>
      <dgm:t>
        <a:bodyPr/>
        <a:lstStyle/>
        <a:p>
          <a:endParaRPr lang="en-US"/>
        </a:p>
      </dgm:t>
    </dgm:pt>
    <dgm:pt modelId="{A79F17E6-5651-48AA-B4DE-393C2A383F1F}">
      <dgm:prSet phldrT="[Текст]"/>
      <dgm:spPr/>
      <dgm:t>
        <a:bodyPr/>
        <a:lstStyle/>
        <a:p>
          <a:r>
            <a:rPr lang="en-US" dirty="0"/>
            <a:t>Insurance solutions</a:t>
          </a:r>
        </a:p>
      </dgm:t>
    </dgm:pt>
    <dgm:pt modelId="{98C90508-41EA-450C-A8DC-A86F416934CD}" type="parTrans" cxnId="{D2E9B12B-30E4-4307-A3A3-4A654748FE1E}">
      <dgm:prSet/>
      <dgm:spPr/>
      <dgm:t>
        <a:bodyPr/>
        <a:lstStyle/>
        <a:p>
          <a:endParaRPr lang="en-US"/>
        </a:p>
      </dgm:t>
    </dgm:pt>
    <dgm:pt modelId="{D3A58A25-D06A-488A-A435-125F43971E8E}" type="sibTrans" cxnId="{D2E9B12B-30E4-4307-A3A3-4A654748FE1E}">
      <dgm:prSet/>
      <dgm:spPr/>
      <dgm:t>
        <a:bodyPr/>
        <a:lstStyle/>
        <a:p>
          <a:endParaRPr lang="en-US"/>
        </a:p>
      </dgm:t>
    </dgm:pt>
    <dgm:pt modelId="{06A79DB2-E7E0-440B-9A08-20DB13973282}">
      <dgm:prSet phldrT="[Текст]"/>
      <dgm:spPr/>
      <dgm:t>
        <a:bodyPr/>
        <a:lstStyle/>
        <a:p>
          <a:r>
            <a:rPr lang="en-US" dirty="0"/>
            <a:t>Individual approach</a:t>
          </a:r>
        </a:p>
      </dgm:t>
    </dgm:pt>
    <dgm:pt modelId="{6AA0CB4B-D299-450A-A5CF-71D9F5B5EAA9}" type="parTrans" cxnId="{ED77DC58-8DA7-4C3D-914F-05598EA085AC}">
      <dgm:prSet/>
      <dgm:spPr/>
      <dgm:t>
        <a:bodyPr/>
        <a:lstStyle/>
        <a:p>
          <a:endParaRPr lang="en-US"/>
        </a:p>
      </dgm:t>
    </dgm:pt>
    <dgm:pt modelId="{042E5B5E-F2EA-4E21-B61F-DCE20A83E77A}" type="sibTrans" cxnId="{ED77DC58-8DA7-4C3D-914F-05598EA085AC}">
      <dgm:prSet/>
      <dgm:spPr/>
      <dgm:t>
        <a:bodyPr/>
        <a:lstStyle/>
        <a:p>
          <a:endParaRPr lang="en-US"/>
        </a:p>
      </dgm:t>
    </dgm:pt>
    <dgm:pt modelId="{BF3021EB-3FA0-40C1-930E-A4F86704D726}" type="pres">
      <dgm:prSet presAssocID="{41ABD9DA-471D-41B5-941E-A6E7EE661A1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6A1454-55FB-431B-9E81-955B90D1D21F}" type="pres">
      <dgm:prSet presAssocID="{41ABD9DA-471D-41B5-941E-A6E7EE661A16}" presName="radial" presStyleCnt="0">
        <dgm:presLayoutVars>
          <dgm:animLvl val="ctr"/>
        </dgm:presLayoutVars>
      </dgm:prSet>
      <dgm:spPr/>
    </dgm:pt>
    <dgm:pt modelId="{1E29627F-31D2-4746-B710-1D75EC242FBA}" type="pres">
      <dgm:prSet presAssocID="{80E336D2-1D8E-4210-9E60-0654E692CCAF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699F8E65-5832-49BE-A867-35F52A15AEF2}" type="pres">
      <dgm:prSet presAssocID="{3FECD2E4-A0A8-4F98-85C2-137D5F7D5CA6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1D6E5-66FE-4FE0-8CAE-1749419F5AD2}" type="pres">
      <dgm:prSet presAssocID="{63734F8E-097A-4C2E-A957-4F84719ECC26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64BD7-B2A9-496B-A009-47FEEE14E222}" type="pres">
      <dgm:prSet presAssocID="{3601943A-7812-438B-99FD-6081D5A5914E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E462C-B42C-4320-8F95-FF2C0267CC1E}" type="pres">
      <dgm:prSet presAssocID="{CFDBFB70-4E3B-44E5-B8D6-118506879A4F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4BD3B-3540-4595-A689-777F35F3E79E}" type="pres">
      <dgm:prSet presAssocID="{A79F17E6-5651-48AA-B4DE-393C2A383F1F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8892E-219D-4257-9173-2770D9EDBFF1}" type="pres">
      <dgm:prSet presAssocID="{06A79DB2-E7E0-440B-9A08-20DB13973282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14535-F66C-4ED2-8D81-C29EE32144E3}" srcId="{80E336D2-1D8E-4210-9E60-0654E692CCAF}" destId="{3601943A-7812-438B-99FD-6081D5A5914E}" srcOrd="2" destOrd="0" parTransId="{C7A4D66C-68A3-4284-ACB8-A9E84D4DCE2D}" sibTransId="{5409362A-EAB3-4A29-9009-87B6F655EA47}"/>
    <dgm:cxn modelId="{7AE10E4A-015A-4A89-8291-9F71B66B8DB7}" type="presOf" srcId="{CFDBFB70-4E3B-44E5-B8D6-118506879A4F}" destId="{157E462C-B42C-4320-8F95-FF2C0267CC1E}" srcOrd="0" destOrd="0" presId="urn:microsoft.com/office/officeart/2005/8/layout/radial3"/>
    <dgm:cxn modelId="{F34B8448-C171-43E5-9B55-D5C1A6E5940B}" type="presOf" srcId="{63734F8E-097A-4C2E-A957-4F84719ECC26}" destId="{2B21D6E5-66FE-4FE0-8CAE-1749419F5AD2}" srcOrd="0" destOrd="0" presId="urn:microsoft.com/office/officeart/2005/8/layout/radial3"/>
    <dgm:cxn modelId="{35296D95-411E-4FE3-AB73-1361CC3DBCFC}" srcId="{80E336D2-1D8E-4210-9E60-0654E692CCAF}" destId="{3FECD2E4-A0A8-4F98-85C2-137D5F7D5CA6}" srcOrd="0" destOrd="0" parTransId="{AEF81430-E8EA-480D-8C39-4A9774074692}" sibTransId="{55223730-DDC9-4A2E-A53F-38A542A3B5C0}"/>
    <dgm:cxn modelId="{AF7B0CAD-BAAD-4B08-9EFA-6118A6B8C99F}" type="presOf" srcId="{A79F17E6-5651-48AA-B4DE-393C2A383F1F}" destId="{FE34BD3B-3540-4595-A689-777F35F3E79E}" srcOrd="0" destOrd="0" presId="urn:microsoft.com/office/officeart/2005/8/layout/radial3"/>
    <dgm:cxn modelId="{D2E9B12B-30E4-4307-A3A3-4A654748FE1E}" srcId="{80E336D2-1D8E-4210-9E60-0654E692CCAF}" destId="{A79F17E6-5651-48AA-B4DE-393C2A383F1F}" srcOrd="4" destOrd="0" parTransId="{98C90508-41EA-450C-A8DC-A86F416934CD}" sibTransId="{D3A58A25-D06A-488A-A435-125F43971E8E}"/>
    <dgm:cxn modelId="{844A2B5C-9EFE-4710-9A26-031BB7D96990}" type="presOf" srcId="{06A79DB2-E7E0-440B-9A08-20DB13973282}" destId="{8A28892E-219D-4257-9173-2770D9EDBFF1}" srcOrd="0" destOrd="0" presId="urn:microsoft.com/office/officeart/2005/8/layout/radial3"/>
    <dgm:cxn modelId="{E4A01BB9-BB89-4FFF-8966-CB625E5A2F54}" srcId="{80E336D2-1D8E-4210-9E60-0654E692CCAF}" destId="{CFDBFB70-4E3B-44E5-B8D6-118506879A4F}" srcOrd="3" destOrd="0" parTransId="{068BE891-0CB4-4345-8696-375E1580944F}" sibTransId="{552344A4-B7A2-4CC2-B46B-CF291E861083}"/>
    <dgm:cxn modelId="{186597C7-05F2-431D-8E3D-839EA8169D33}" type="presOf" srcId="{41ABD9DA-471D-41B5-941E-A6E7EE661A16}" destId="{BF3021EB-3FA0-40C1-930E-A4F86704D726}" srcOrd="0" destOrd="0" presId="urn:microsoft.com/office/officeart/2005/8/layout/radial3"/>
    <dgm:cxn modelId="{52CE8982-4D8D-4122-ABF9-D49ABDCD040A}" type="presOf" srcId="{3FECD2E4-A0A8-4F98-85C2-137D5F7D5CA6}" destId="{699F8E65-5832-49BE-A867-35F52A15AEF2}" srcOrd="0" destOrd="0" presId="urn:microsoft.com/office/officeart/2005/8/layout/radial3"/>
    <dgm:cxn modelId="{9FC09D9D-29FC-4832-A40A-EA97EC1239EA}" srcId="{80E336D2-1D8E-4210-9E60-0654E692CCAF}" destId="{63734F8E-097A-4C2E-A957-4F84719ECC26}" srcOrd="1" destOrd="0" parTransId="{F4F52734-2C9E-42B5-BD6A-82BD5D044A82}" sibTransId="{9231FCAC-3168-46AB-8F95-E47DEF1CBB98}"/>
    <dgm:cxn modelId="{EEB4BA7B-ED91-47F2-8A02-C363D72C968B}" type="presOf" srcId="{80E336D2-1D8E-4210-9E60-0654E692CCAF}" destId="{1E29627F-31D2-4746-B710-1D75EC242FBA}" srcOrd="0" destOrd="0" presId="urn:microsoft.com/office/officeart/2005/8/layout/radial3"/>
    <dgm:cxn modelId="{20EFFAAD-59B7-49E3-AFF2-D486D3137CF5}" srcId="{41ABD9DA-471D-41B5-941E-A6E7EE661A16}" destId="{80E336D2-1D8E-4210-9E60-0654E692CCAF}" srcOrd="0" destOrd="0" parTransId="{3E4979BD-8409-418C-9460-17ABD3857CC9}" sibTransId="{54F760A4-8EC5-4651-BEB2-6526EE6AD2D1}"/>
    <dgm:cxn modelId="{394938B3-EC6F-4352-B6CB-921367B3FB9B}" type="presOf" srcId="{3601943A-7812-438B-99FD-6081D5A5914E}" destId="{89E64BD7-B2A9-496B-A009-47FEEE14E222}" srcOrd="0" destOrd="0" presId="urn:microsoft.com/office/officeart/2005/8/layout/radial3"/>
    <dgm:cxn modelId="{ED77DC58-8DA7-4C3D-914F-05598EA085AC}" srcId="{80E336D2-1D8E-4210-9E60-0654E692CCAF}" destId="{06A79DB2-E7E0-440B-9A08-20DB13973282}" srcOrd="5" destOrd="0" parTransId="{6AA0CB4B-D299-450A-A5CF-71D9F5B5EAA9}" sibTransId="{042E5B5E-F2EA-4E21-B61F-DCE20A83E77A}"/>
    <dgm:cxn modelId="{FC15C0B4-5A04-49CD-8582-8C2285C76968}" type="presParOf" srcId="{BF3021EB-3FA0-40C1-930E-A4F86704D726}" destId="{5A6A1454-55FB-431B-9E81-955B90D1D21F}" srcOrd="0" destOrd="0" presId="urn:microsoft.com/office/officeart/2005/8/layout/radial3"/>
    <dgm:cxn modelId="{6B35682A-658A-41DB-BC7A-FA46C64D4519}" type="presParOf" srcId="{5A6A1454-55FB-431B-9E81-955B90D1D21F}" destId="{1E29627F-31D2-4746-B710-1D75EC242FBA}" srcOrd="0" destOrd="0" presId="urn:microsoft.com/office/officeart/2005/8/layout/radial3"/>
    <dgm:cxn modelId="{977A3140-B822-4DE6-9E55-718971776A55}" type="presParOf" srcId="{5A6A1454-55FB-431B-9E81-955B90D1D21F}" destId="{699F8E65-5832-49BE-A867-35F52A15AEF2}" srcOrd="1" destOrd="0" presId="urn:microsoft.com/office/officeart/2005/8/layout/radial3"/>
    <dgm:cxn modelId="{19D9BD52-6518-41F7-BD68-B61773029226}" type="presParOf" srcId="{5A6A1454-55FB-431B-9E81-955B90D1D21F}" destId="{2B21D6E5-66FE-4FE0-8CAE-1749419F5AD2}" srcOrd="2" destOrd="0" presId="urn:microsoft.com/office/officeart/2005/8/layout/radial3"/>
    <dgm:cxn modelId="{701D6837-1BB8-4ADE-8E54-AB78AFE07A74}" type="presParOf" srcId="{5A6A1454-55FB-431B-9E81-955B90D1D21F}" destId="{89E64BD7-B2A9-496B-A009-47FEEE14E222}" srcOrd="3" destOrd="0" presId="urn:microsoft.com/office/officeart/2005/8/layout/radial3"/>
    <dgm:cxn modelId="{A43C8FBC-8122-47B0-8B60-1BACA1FEF1A5}" type="presParOf" srcId="{5A6A1454-55FB-431B-9E81-955B90D1D21F}" destId="{157E462C-B42C-4320-8F95-FF2C0267CC1E}" srcOrd="4" destOrd="0" presId="urn:microsoft.com/office/officeart/2005/8/layout/radial3"/>
    <dgm:cxn modelId="{1857E08E-4E45-4909-9209-64DFEC8A808C}" type="presParOf" srcId="{5A6A1454-55FB-431B-9E81-955B90D1D21F}" destId="{FE34BD3B-3540-4595-A689-777F35F3E79E}" srcOrd="5" destOrd="0" presId="urn:microsoft.com/office/officeart/2005/8/layout/radial3"/>
    <dgm:cxn modelId="{E0570662-A093-4597-BE68-40650597FC47}" type="presParOf" srcId="{5A6A1454-55FB-431B-9E81-955B90D1D21F}" destId="{8A28892E-219D-4257-9173-2770D9EDBFF1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A06B0-F0EF-4525-B103-08EFBD01A7E0}">
      <dsp:nvSpPr>
        <dsp:cNvPr id="0" name=""/>
        <dsp:cNvSpPr/>
      </dsp:nvSpPr>
      <dsp:spPr>
        <a:xfrm>
          <a:off x="-6303930" y="-965016"/>
          <a:ext cx="7509197" cy="7509197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D3021-BD7B-40E4-B7DA-682E4C9EEBF9}">
      <dsp:nvSpPr>
        <dsp:cNvPr id="0" name=""/>
        <dsp:cNvSpPr/>
      </dsp:nvSpPr>
      <dsp:spPr>
        <a:xfrm>
          <a:off x="391378" y="253628"/>
          <a:ext cx="9738313" cy="507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4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Air, sea, ground freight</a:t>
          </a:r>
          <a:endParaRPr lang="en-US" sz="2200" b="1" kern="1200" dirty="0"/>
        </a:p>
      </dsp:txBody>
      <dsp:txXfrm>
        <a:off x="391378" y="253628"/>
        <a:ext cx="9738313" cy="507034"/>
      </dsp:txXfrm>
    </dsp:sp>
    <dsp:sp modelId="{8B4712B0-79B6-4435-8537-AA3452374218}">
      <dsp:nvSpPr>
        <dsp:cNvPr id="0" name=""/>
        <dsp:cNvSpPr/>
      </dsp:nvSpPr>
      <dsp:spPr>
        <a:xfrm>
          <a:off x="74481" y="190249"/>
          <a:ext cx="633793" cy="633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BB0C8-C5C4-4E4F-BE24-F5A6EA4F4810}">
      <dsp:nvSpPr>
        <dsp:cNvPr id="0" name=""/>
        <dsp:cNvSpPr/>
      </dsp:nvSpPr>
      <dsp:spPr>
        <a:xfrm>
          <a:off x="850543" y="1014626"/>
          <a:ext cx="9279148" cy="5070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4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Moving services</a:t>
          </a:r>
          <a:endParaRPr lang="en-US" sz="2200" b="1" kern="1200" dirty="0"/>
        </a:p>
      </dsp:txBody>
      <dsp:txXfrm>
        <a:off x="850543" y="1014626"/>
        <a:ext cx="9279148" cy="507034"/>
      </dsp:txXfrm>
    </dsp:sp>
    <dsp:sp modelId="{0F138CF9-F531-4972-8F6C-C5B477664D97}">
      <dsp:nvSpPr>
        <dsp:cNvPr id="0" name=""/>
        <dsp:cNvSpPr/>
      </dsp:nvSpPr>
      <dsp:spPr>
        <a:xfrm>
          <a:off x="533647" y="951247"/>
          <a:ext cx="633793" cy="633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C0129-7157-44A0-96C3-18A4FFFF95BF}">
      <dsp:nvSpPr>
        <dsp:cNvPr id="0" name=""/>
        <dsp:cNvSpPr/>
      </dsp:nvSpPr>
      <dsp:spPr>
        <a:xfrm>
          <a:off x="1102164" y="1775067"/>
          <a:ext cx="9027528" cy="5070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4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Transportation of dangerous goods, perishables, animals, etc.  </a:t>
          </a:r>
        </a:p>
      </dsp:txBody>
      <dsp:txXfrm>
        <a:off x="1102164" y="1775067"/>
        <a:ext cx="9027528" cy="507034"/>
      </dsp:txXfrm>
    </dsp:sp>
    <dsp:sp modelId="{714A6257-B47F-4A48-928D-A733DD2E5344}">
      <dsp:nvSpPr>
        <dsp:cNvPr id="0" name=""/>
        <dsp:cNvSpPr/>
      </dsp:nvSpPr>
      <dsp:spPr>
        <a:xfrm>
          <a:off x="785267" y="1711687"/>
          <a:ext cx="633793" cy="633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2E17E-6FEA-4C33-84B9-52CB28C9D613}">
      <dsp:nvSpPr>
        <dsp:cNvPr id="0" name=""/>
        <dsp:cNvSpPr/>
      </dsp:nvSpPr>
      <dsp:spPr>
        <a:xfrm>
          <a:off x="1182504" y="2536065"/>
          <a:ext cx="8947188" cy="5070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4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Customs brokerage</a:t>
          </a:r>
          <a:endParaRPr lang="en-US" sz="2200" b="1" kern="1200" dirty="0"/>
        </a:p>
      </dsp:txBody>
      <dsp:txXfrm>
        <a:off x="1182504" y="2536065"/>
        <a:ext cx="8947188" cy="507034"/>
      </dsp:txXfrm>
    </dsp:sp>
    <dsp:sp modelId="{2017B81B-B885-4C3A-968D-E83D83E330EA}">
      <dsp:nvSpPr>
        <dsp:cNvPr id="0" name=""/>
        <dsp:cNvSpPr/>
      </dsp:nvSpPr>
      <dsp:spPr>
        <a:xfrm>
          <a:off x="865607" y="2472685"/>
          <a:ext cx="633793" cy="633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9816A-9756-4FBB-A16F-BB07BC552438}">
      <dsp:nvSpPr>
        <dsp:cNvPr id="0" name=""/>
        <dsp:cNvSpPr/>
      </dsp:nvSpPr>
      <dsp:spPr>
        <a:xfrm>
          <a:off x="1102164" y="3297063"/>
          <a:ext cx="9027528" cy="5070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4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Packing </a:t>
          </a:r>
          <a:endParaRPr lang="en-US" sz="2200" b="1" kern="1200" dirty="0"/>
        </a:p>
      </dsp:txBody>
      <dsp:txXfrm>
        <a:off x="1102164" y="3297063"/>
        <a:ext cx="9027528" cy="507034"/>
      </dsp:txXfrm>
    </dsp:sp>
    <dsp:sp modelId="{99DA9ED4-FB47-40D9-9698-65A9F9025B09}">
      <dsp:nvSpPr>
        <dsp:cNvPr id="0" name=""/>
        <dsp:cNvSpPr/>
      </dsp:nvSpPr>
      <dsp:spPr>
        <a:xfrm>
          <a:off x="785267" y="3233684"/>
          <a:ext cx="633793" cy="633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D1E7B-FB3F-44DA-9E98-3F239B082732}">
      <dsp:nvSpPr>
        <dsp:cNvPr id="0" name=""/>
        <dsp:cNvSpPr/>
      </dsp:nvSpPr>
      <dsp:spPr>
        <a:xfrm>
          <a:off x="850543" y="4057503"/>
          <a:ext cx="9279148" cy="507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4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Warehousing</a:t>
          </a:r>
          <a:endParaRPr lang="en-US" sz="2200" b="1" kern="1200" dirty="0"/>
        </a:p>
      </dsp:txBody>
      <dsp:txXfrm>
        <a:off x="850543" y="4057503"/>
        <a:ext cx="9279148" cy="507034"/>
      </dsp:txXfrm>
    </dsp:sp>
    <dsp:sp modelId="{85BC1FE5-254C-4324-848D-A36CF3980512}">
      <dsp:nvSpPr>
        <dsp:cNvPr id="0" name=""/>
        <dsp:cNvSpPr/>
      </dsp:nvSpPr>
      <dsp:spPr>
        <a:xfrm>
          <a:off x="533647" y="3994124"/>
          <a:ext cx="633793" cy="633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5D826-DF03-45C5-A4C9-6C62EF5C9BFE}">
      <dsp:nvSpPr>
        <dsp:cNvPr id="0" name=""/>
        <dsp:cNvSpPr/>
      </dsp:nvSpPr>
      <dsp:spPr>
        <a:xfrm>
          <a:off x="391378" y="4818501"/>
          <a:ext cx="9738313" cy="5070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4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Fair logistics</a:t>
          </a:r>
        </a:p>
      </dsp:txBody>
      <dsp:txXfrm>
        <a:off x="391378" y="4818501"/>
        <a:ext cx="9738313" cy="507034"/>
      </dsp:txXfrm>
    </dsp:sp>
    <dsp:sp modelId="{ACCDDFCB-4C64-40C9-B9B6-45C0312132EC}">
      <dsp:nvSpPr>
        <dsp:cNvPr id="0" name=""/>
        <dsp:cNvSpPr/>
      </dsp:nvSpPr>
      <dsp:spPr>
        <a:xfrm>
          <a:off x="74481" y="4755122"/>
          <a:ext cx="633793" cy="633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9627F-31D2-4746-B710-1D75EC242FBA}">
      <dsp:nvSpPr>
        <dsp:cNvPr id="0" name=""/>
        <dsp:cNvSpPr/>
      </dsp:nvSpPr>
      <dsp:spPr>
        <a:xfrm>
          <a:off x="1947598" y="1193812"/>
          <a:ext cx="2974059" cy="297405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500" kern="1200" dirty="0"/>
            <a:t>shipment of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any difficulty</a:t>
          </a:r>
        </a:p>
      </dsp:txBody>
      <dsp:txXfrm>
        <a:off x="2383139" y="1629353"/>
        <a:ext cx="2102977" cy="2102977"/>
      </dsp:txXfrm>
    </dsp:sp>
    <dsp:sp modelId="{699F8E65-5832-49BE-A867-35F52A15AEF2}">
      <dsp:nvSpPr>
        <dsp:cNvPr id="0" name=""/>
        <dsp:cNvSpPr/>
      </dsp:nvSpPr>
      <dsp:spPr>
        <a:xfrm>
          <a:off x="2691113" y="530"/>
          <a:ext cx="1487029" cy="148702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Competitive pricing</a:t>
          </a:r>
        </a:p>
      </dsp:txBody>
      <dsp:txXfrm>
        <a:off x="2908883" y="218300"/>
        <a:ext cx="1051489" cy="1051489"/>
      </dsp:txXfrm>
    </dsp:sp>
    <dsp:sp modelId="{2B21D6E5-66FE-4FE0-8CAE-1749419F5AD2}">
      <dsp:nvSpPr>
        <dsp:cNvPr id="0" name=""/>
        <dsp:cNvSpPr/>
      </dsp:nvSpPr>
      <dsp:spPr>
        <a:xfrm>
          <a:off x="4368428" y="968929"/>
          <a:ext cx="1487029" cy="148702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Client support 24/7</a:t>
          </a:r>
        </a:p>
      </dsp:txBody>
      <dsp:txXfrm>
        <a:off x="4586198" y="1186699"/>
        <a:ext cx="1051489" cy="1051489"/>
      </dsp:txXfrm>
    </dsp:sp>
    <dsp:sp modelId="{89E64BD7-B2A9-496B-A009-47FEEE14E222}">
      <dsp:nvSpPr>
        <dsp:cNvPr id="0" name=""/>
        <dsp:cNvSpPr/>
      </dsp:nvSpPr>
      <dsp:spPr>
        <a:xfrm>
          <a:off x="4368428" y="2905725"/>
          <a:ext cx="1487029" cy="148702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Experienced staff</a:t>
          </a:r>
        </a:p>
      </dsp:txBody>
      <dsp:txXfrm>
        <a:off x="4586198" y="3123495"/>
        <a:ext cx="1051489" cy="1051489"/>
      </dsp:txXfrm>
    </dsp:sp>
    <dsp:sp modelId="{157E462C-B42C-4320-8F95-FF2C0267CC1E}">
      <dsp:nvSpPr>
        <dsp:cNvPr id="0" name=""/>
        <dsp:cNvSpPr/>
      </dsp:nvSpPr>
      <dsp:spPr>
        <a:xfrm>
          <a:off x="2691113" y="3874123"/>
          <a:ext cx="1487029" cy="1487029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Door-to- door service </a:t>
          </a:r>
        </a:p>
      </dsp:txBody>
      <dsp:txXfrm>
        <a:off x="2908883" y="4091893"/>
        <a:ext cx="1051489" cy="1051489"/>
      </dsp:txXfrm>
    </dsp:sp>
    <dsp:sp modelId="{FE34BD3B-3540-4595-A689-777F35F3E79E}">
      <dsp:nvSpPr>
        <dsp:cNvPr id="0" name=""/>
        <dsp:cNvSpPr/>
      </dsp:nvSpPr>
      <dsp:spPr>
        <a:xfrm>
          <a:off x="1013798" y="2905725"/>
          <a:ext cx="1487029" cy="148702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Insurance solutions</a:t>
          </a:r>
        </a:p>
      </dsp:txBody>
      <dsp:txXfrm>
        <a:off x="1231568" y="3123495"/>
        <a:ext cx="1051489" cy="1051489"/>
      </dsp:txXfrm>
    </dsp:sp>
    <dsp:sp modelId="{8A28892E-219D-4257-9173-2770D9EDBFF1}">
      <dsp:nvSpPr>
        <dsp:cNvPr id="0" name=""/>
        <dsp:cNvSpPr/>
      </dsp:nvSpPr>
      <dsp:spPr>
        <a:xfrm>
          <a:off x="1013798" y="968929"/>
          <a:ext cx="1487029" cy="148702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Individual approach</a:t>
          </a:r>
        </a:p>
      </dsp:txBody>
      <dsp:txXfrm>
        <a:off x="1231568" y="1186699"/>
        <a:ext cx="1051489" cy="1051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7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4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35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58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808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6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5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4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8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2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3464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147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0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1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456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5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2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auto@kiyavia.com" TargetMode="External"/><Relationship Id="rId3" Type="http://schemas.openxmlformats.org/officeDocument/2006/relationships/hyperlink" Target="mailto:Grinko@kiyavia.com" TargetMode="External"/><Relationship Id="rId7" Type="http://schemas.openxmlformats.org/officeDocument/2006/relationships/hyperlink" Target="mailto:forwarder@kiyavia.com" TargetMode="External"/><Relationship Id="rId2" Type="http://schemas.openxmlformats.org/officeDocument/2006/relationships/hyperlink" Target="mailto:Info.cargo@kiyavia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argo.avia@kiyavia.com" TargetMode="External"/><Relationship Id="rId11" Type="http://schemas.openxmlformats.org/officeDocument/2006/relationships/image" Target="../media/image25.png"/><Relationship Id="rId5" Type="http://schemas.openxmlformats.org/officeDocument/2006/relationships/hyperlink" Target="mailto:odscargo@kiyavia.com" TargetMode="External"/><Relationship Id="rId10" Type="http://schemas.openxmlformats.org/officeDocument/2006/relationships/hyperlink" Target="http://www.kiyavia.eu/" TargetMode="External"/><Relationship Id="rId4" Type="http://schemas.openxmlformats.org/officeDocument/2006/relationships/hyperlink" Target="mailto:cargo@kiyavia.com" TargetMode="External"/><Relationship Id="rId9" Type="http://schemas.openxmlformats.org/officeDocument/2006/relationships/hyperlink" Target="http://www.cargo-ukrain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8BE8A-3EBB-41A5-A0A9-80C358E3E6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KIY AVIA CARGO Ltd</a:t>
            </a:r>
            <a:r>
              <a:rPr lang="en-US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97F3306-436D-404E-A9BE-6B6BA3163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385" y="4770727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Fast, safe and exact</a:t>
            </a:r>
            <a:r>
              <a:rPr lang="ru-RU" sz="2800" dirty="0"/>
              <a:t> </a:t>
            </a:r>
            <a:r>
              <a:rPr lang="en-US" sz="2800" dirty="0"/>
              <a:t>cargo delivery</a:t>
            </a:r>
          </a:p>
          <a:p>
            <a:pPr algn="ctr"/>
            <a:r>
              <a:rPr lang="en-US" sz="2800" dirty="0"/>
              <a:t> 25 years of experience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A1F8EA-BE76-4AE0-9DE6-9059BB1F8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38" y="454156"/>
            <a:ext cx="5530980" cy="11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30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E11A8D-6FB7-4AF8-B722-703C329D1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3437" y="2236305"/>
            <a:ext cx="4747309" cy="43421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HEAD OFFICE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err="1"/>
              <a:t>Zlatoustivska</a:t>
            </a:r>
            <a:r>
              <a:rPr lang="en-US" dirty="0"/>
              <a:t> </a:t>
            </a:r>
            <a:r>
              <a:rPr lang="en-US" dirty="0" err="1"/>
              <a:t>st.</a:t>
            </a:r>
            <a:r>
              <a:rPr lang="en-US" dirty="0"/>
              <a:t> 2/4, of. 20, </a:t>
            </a:r>
            <a:r>
              <a:rPr lang="en-US" dirty="0" err="1"/>
              <a:t>Кyiv</a:t>
            </a:r>
            <a:r>
              <a:rPr lang="en-US" dirty="0"/>
              <a:t>, Ukraine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/>
              <a:t>Tel.: +380 (44) 490-49-12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/>
              <a:t>Tel.: +380 (44) 351-64-68, 499-62-28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/>
              <a:t>Mob.: +380 50 367-97-07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hlinkClick r:id="rId2"/>
              </a:rPr>
              <a:t>Info.cargo@kiyavia.com</a:t>
            </a:r>
            <a:endParaRPr lang="en-US" dirty="0"/>
          </a:p>
          <a:p>
            <a:pPr>
              <a:buFont typeface="Wingdings" pitchFamily="2" charset="2"/>
              <a:buNone/>
              <a:defRPr/>
            </a:pPr>
            <a:endParaRPr lang="en-US" b="1" i="1" dirty="0"/>
          </a:p>
          <a:p>
            <a:pPr>
              <a:buFont typeface="Wingdings" pitchFamily="2" charset="2"/>
              <a:buNone/>
              <a:defRPr/>
            </a:pPr>
            <a:r>
              <a:rPr lang="en-US" b="1" i="1" dirty="0"/>
              <a:t>Managing director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i="1" dirty="0"/>
              <a:t>Konstantin </a:t>
            </a:r>
            <a:r>
              <a:rPr lang="en-US" b="1" i="1" dirty="0" err="1"/>
              <a:t>Grinko</a:t>
            </a:r>
            <a:endParaRPr lang="en-US" b="1" i="1" dirty="0"/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hlinkClick r:id="rId3"/>
              </a:rPr>
              <a:t>Grinko@kiyavia.com</a:t>
            </a:r>
            <a:endParaRPr lang="en-US" b="1" i="1" dirty="0"/>
          </a:p>
          <a:p>
            <a:pPr marL="0" indent="0">
              <a:buNone/>
            </a:pPr>
            <a:r>
              <a:rPr lang="en-US" dirty="0"/>
              <a:t>mob: +380 67 509-81-58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9DBE420-C03C-4747-B604-1BA4A606A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5548" y="2236305"/>
            <a:ext cx="4325392" cy="40187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Sea freight department:</a:t>
            </a:r>
          </a:p>
          <a:p>
            <a:pPr marL="0" indent="0">
              <a:buNone/>
            </a:pPr>
            <a:r>
              <a:rPr lang="en-US" dirty="0"/>
              <a:t>Kiev: </a:t>
            </a:r>
            <a:r>
              <a:rPr lang="en-US" dirty="0">
                <a:hlinkClick r:id="rId4"/>
              </a:rPr>
              <a:t>cargo@kiyavia.com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Odessa: </a:t>
            </a:r>
            <a:r>
              <a:rPr lang="en-US" dirty="0">
                <a:hlinkClick r:id="rId5"/>
              </a:rPr>
              <a:t>odscargo@kiyavia.com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Air freight department:</a:t>
            </a:r>
          </a:p>
          <a:p>
            <a:r>
              <a:rPr lang="en-US" dirty="0"/>
              <a:t>export: </a:t>
            </a:r>
            <a:r>
              <a:rPr lang="en-US" dirty="0">
                <a:hlinkClick r:id="rId6"/>
              </a:rPr>
              <a:t>cargo.avia@kiyavia.com</a:t>
            </a:r>
            <a:endParaRPr lang="en-US" dirty="0"/>
          </a:p>
          <a:p>
            <a:r>
              <a:rPr lang="en-US" dirty="0"/>
              <a:t>import: </a:t>
            </a:r>
            <a:r>
              <a:rPr lang="en-US" dirty="0">
                <a:hlinkClick r:id="rId7"/>
              </a:rPr>
              <a:t>forwarder@kiyavia.com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Trucking department:</a:t>
            </a:r>
          </a:p>
          <a:p>
            <a:pPr marL="0" indent="0">
              <a:buNone/>
            </a:pPr>
            <a:r>
              <a:rPr lang="en-US" dirty="0">
                <a:hlinkClick r:id="rId8"/>
              </a:rPr>
              <a:t>auto@kiyavia.com</a:t>
            </a:r>
            <a:endParaRPr lang="en-US" dirty="0"/>
          </a:p>
          <a:p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34266C-B3BE-4D1F-B437-59C64C32EF9F}"/>
              </a:ext>
            </a:extLst>
          </p:cNvPr>
          <p:cNvSpPr/>
          <p:nvPr/>
        </p:nvSpPr>
        <p:spPr>
          <a:xfrm>
            <a:off x="9540609" y="1698871"/>
            <a:ext cx="2651906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1155CC"/>
                </a:solidFill>
                <a:latin typeface="Arial" panose="020B0604020202020204" pitchFamily="34" charset="0"/>
                <a:hlinkClick r:id="rId9"/>
              </a:rPr>
              <a:t>www.cargo-ukraine.com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9BD9901-ECC9-42EB-BABC-80423277DCF8}"/>
              </a:ext>
            </a:extLst>
          </p:cNvPr>
          <p:cNvSpPr/>
          <p:nvPr/>
        </p:nvSpPr>
        <p:spPr>
          <a:xfrm>
            <a:off x="681352" y="1714716"/>
            <a:ext cx="1762085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hlinkClick r:id="rId10"/>
              </a:rPr>
              <a:t>www.kiyavia.eu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D9F368A-D5CC-4F42-956C-6B410BE07F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7820" y="-41196"/>
            <a:ext cx="7096359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FFE8660-2150-48B2-8116-2FE6E600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99" y="281332"/>
            <a:ext cx="3505199" cy="976312"/>
          </a:xfrm>
        </p:spPr>
        <p:txBody>
          <a:bodyPr>
            <a:normAutofit/>
          </a:bodyPr>
          <a:lstStyle/>
          <a:p>
            <a:r>
              <a:rPr lang="en-US" sz="2800" dirty="0"/>
              <a:t>UKRAINE: the center of Europe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3DFF709-3043-4F17-886B-C61A20C8C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5299" y="1735897"/>
            <a:ext cx="3505199" cy="426243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2000" dirty="0"/>
              <a:t>Ukraine is the second-largest country by area in Europe.</a:t>
            </a:r>
          </a:p>
          <a:p>
            <a:pPr algn="just">
              <a:lnSpc>
                <a:spcPct val="80000"/>
              </a:lnSpc>
              <a:defRPr/>
            </a:pPr>
            <a:r>
              <a:rPr lang="en-US" sz="2000" dirty="0"/>
              <a:t>It is a transit country that became a “bridge“ between Europe and CIS countries. </a:t>
            </a:r>
          </a:p>
          <a:p>
            <a:pPr algn="just">
              <a:lnSpc>
                <a:spcPct val="80000"/>
              </a:lnSpc>
              <a:defRPr/>
            </a:pPr>
            <a:r>
              <a:rPr lang="en-US" sz="2000" dirty="0"/>
              <a:t>Geographical location gives us an opportunity to organize transit via Ukrainian sea ports of Odessa and </a:t>
            </a:r>
            <a:r>
              <a:rPr lang="en-US" sz="2000" dirty="0" err="1"/>
              <a:t>Illichevsk</a:t>
            </a:r>
            <a:r>
              <a:rPr lang="en-US" sz="2000" dirty="0"/>
              <a:t> to Russia, Moldova, Belarus, Caucasus (Georgia, Armenia, Azerbaijan) and other CIS countries.</a:t>
            </a:r>
          </a:p>
        </p:txBody>
      </p:sp>
      <p:pic>
        <p:nvPicPr>
          <p:cNvPr id="7" name="Объект 6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F1F22B5-CC38-4252-8A78-92A6E835C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30" r="10650" b="2000"/>
          <a:stretch/>
        </p:blipFill>
        <p:spPr>
          <a:xfrm>
            <a:off x="5100498" y="369078"/>
            <a:ext cx="6879467" cy="6207590"/>
          </a:xfrm>
        </p:spPr>
      </p:pic>
    </p:spTree>
    <p:extLst>
      <p:ext uri="{BB962C8B-B14F-4D97-AF65-F5344CB8AC3E}">
        <p14:creationId xmlns:p14="http://schemas.microsoft.com/office/powerpoint/2010/main" val="23582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65">
            <a:extLst>
              <a:ext uri="{FF2B5EF4-FFF2-40B4-BE49-F238E27FC236}">
                <a16:creationId xmlns:a16="http://schemas.microsoft.com/office/drawing/2014/main" xmlns="" id="{438D6843-124B-47BE-B22E-2EF93F577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здание, грузови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9FDE6E4F-5FA9-4D9A-954E-A4B83ABB8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2" r="16216" b="-6"/>
          <a:stretch/>
        </p:blipFill>
        <p:spPr>
          <a:xfrm>
            <a:off x="0" y="2336757"/>
            <a:ext cx="2735480" cy="2268027"/>
          </a:xfrm>
          <a:prstGeom prst="rect">
            <a:avLst/>
          </a:prstGeom>
        </p:spPr>
      </p:pic>
      <p:grpSp>
        <p:nvGrpSpPr>
          <p:cNvPr id="95" name="Group 67">
            <a:extLst>
              <a:ext uri="{FF2B5EF4-FFF2-40B4-BE49-F238E27FC236}">
                <a16:creationId xmlns:a16="http://schemas.microsoft.com/office/drawing/2014/main" xmlns="" id="{5600FDBE-E6D9-4DE3-B98C-F03ECA5F6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xmlns="" id="{08364EFF-3559-427F-91C6-F17C52C239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xmlns="" id="{40E31A01-C26C-4630-9EE4-698FDEFFE9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xmlns="" id="{3429B372-D73D-4440-9E1B-DD3805BF7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xmlns="" id="{FAEE103D-A892-4507-B5C3-3435B65880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xmlns="" id="{5B4562FF-433F-4EA1-9ADB-2EAD09444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xmlns="" id="{23F7E945-D9B1-4403-9DDD-3B791DD89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xmlns="" id="{909D1443-6B72-48E8-90C4-C1500544A9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xmlns="" id="{594BC348-E8C0-4F02-80A1-264C0EFE8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xmlns="" id="{06ED7E26-68DD-4355-B64B-3F8E1EBB30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xmlns="" id="{89EEBE8C-93AA-4FFC-966C-F55D4C5D46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xmlns="" id="{FDD8E42A-F636-4766-B846-48E8075E82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xmlns="" id="{B95B1C94-B840-41FB-BDC8-5338301DEE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FD64FF43-F189-4954-82B1-E1A9E6561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xmlns="" id="{DC0BE912-4F03-42AB-BBA7-F564084935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xmlns="" id="{A16EDBF3-5055-467B-AFEE-3FF76C4CFC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xmlns="" id="{449ED4F9-4BB6-4058-98B9-0BB8889559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xmlns="" id="{147C99C2-EBBC-491A-834E-AA8F58A799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xmlns="" id="{BA4B2288-1BEC-473B-B7B7-4105772CD7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xmlns="" id="{53E629C9-9693-471A-9F26-FF0F53E0F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3">
              <a:extLst>
                <a:ext uri="{FF2B5EF4-FFF2-40B4-BE49-F238E27FC236}">
                  <a16:creationId xmlns:a16="http://schemas.microsoft.com/office/drawing/2014/main" xmlns="" id="{B8938F32-2C85-475C-AB71-4AFCD8E194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xmlns="" id="{9980AC54-CF9A-4806-9438-F58F63A3A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xmlns="" id="{A068A672-E33D-4FC2-BD3D-A503452605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xmlns="" id="{883DF5F7-3083-4B6D-8416-5D68C816E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xmlns="" id="{6452FDCC-A8C8-4067-B67C-1CB036A15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xmlns="" id="{FE63659C-1BE6-431A-889D-844609221D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9E205-8614-46BC-8419-6256ACB3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US" dirty="0"/>
              <a:t>ABOUT US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74B3381-0932-4142-8C7B-1A861EEF3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Freeform 11">
            <a:extLst>
              <a:ext uri="{FF2B5EF4-FFF2-40B4-BE49-F238E27FC236}">
                <a16:creationId xmlns:a16="http://schemas.microsoft.com/office/drawing/2014/main" xmlns="" id="{22FD4C8E-47D7-4FB8-9B9B-002F6A643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9" name="Рисунок 8" descr="Изображение выглядит как плоский, аэропорт, небо, большо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1E2821D-2795-4B1A-942B-9D9A5F991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55" t="3025" r="32822" b="-3026"/>
          <a:stretch/>
        </p:blipFill>
        <p:spPr>
          <a:xfrm>
            <a:off x="-8960" y="4600295"/>
            <a:ext cx="2725091" cy="2252958"/>
          </a:xfrm>
          <a:prstGeom prst="rect">
            <a:avLst/>
          </a:pr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929F07E0-D04C-44D3-A8D0-BB5950686A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20" y="2268027"/>
            <a:ext cx="2733254" cy="0"/>
          </a:xfrm>
          <a:prstGeom prst="line">
            <a:avLst/>
          </a:prstGeom>
          <a:ln w="50800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03A3F5A-811C-434F-95F4-4B669CD5C5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r="73013" b="-1"/>
          <a:stretch/>
        </p:blipFill>
        <p:spPr>
          <a:xfrm>
            <a:off x="-32405" y="-43845"/>
            <a:ext cx="2749673" cy="2268028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4230EA2D-3BF8-4FB1-9E44-FC93D97D52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20" y="4551114"/>
            <a:ext cx="2733254" cy="0"/>
          </a:xfrm>
          <a:prstGeom prst="line">
            <a:avLst/>
          </a:prstGeom>
          <a:ln w="50800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180F73-4A19-42AC-B6A1-FF59C8E41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1863190"/>
            <a:ext cx="6845092" cy="464060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2000" dirty="0"/>
              <a:t>KIY AVIA CARGO </a:t>
            </a:r>
            <a:r>
              <a:rPr lang="ru-RU" sz="2000" dirty="0" err="1"/>
              <a:t>Ltd</a:t>
            </a:r>
            <a:r>
              <a:rPr lang="en-US" sz="2000" dirty="0"/>
              <a:t>. is Ukrainian freight forwarding Company established in 2002.</a:t>
            </a:r>
          </a:p>
          <a:p>
            <a:pPr algn="just">
              <a:lnSpc>
                <a:spcPct val="90000"/>
              </a:lnSpc>
            </a:pPr>
            <a:r>
              <a:rPr lang="ru-RU" sz="2000" dirty="0"/>
              <a:t>KIY AVIA CARGO </a:t>
            </a:r>
            <a:r>
              <a:rPr lang="ru-RU" sz="2000" dirty="0" err="1"/>
              <a:t>Ltd</a:t>
            </a:r>
            <a:r>
              <a:rPr lang="en-US" sz="2000" dirty="0"/>
              <a:t>.  is a part of major Ukrainian concern KIY AVIA, leader in sales of passenger operation and tourism services.</a:t>
            </a:r>
          </a:p>
          <a:p>
            <a:pPr algn="just">
              <a:lnSpc>
                <a:spcPct val="90000"/>
              </a:lnSpc>
            </a:pPr>
            <a:r>
              <a:rPr lang="en-US" sz="2000" dirty="0"/>
              <a:t>Operational staff numbers 24 highly educated and certified logistic managers,  licensed customs brokers, professional packers and drivers.</a:t>
            </a:r>
          </a:p>
          <a:p>
            <a:pPr algn="just">
              <a:lnSpc>
                <a:spcPct val="90000"/>
              </a:lnSpc>
            </a:pPr>
            <a:r>
              <a:rPr lang="en-US" sz="2000" dirty="0"/>
              <a:t> KIY AVIA CARGO is represented in main transport hubs and industrial centers of Ukraine </a:t>
            </a:r>
            <a:endParaRPr lang="ru-RU" sz="2000" dirty="0"/>
          </a:p>
          <a:p>
            <a:pPr algn="just">
              <a:lnSpc>
                <a:spcPct val="90000"/>
              </a:lnSpc>
            </a:pPr>
            <a:r>
              <a:rPr lang="en-US" sz="2000" dirty="0"/>
              <a:t>The principles of corporate culture of the company are</a:t>
            </a:r>
            <a:r>
              <a:rPr lang="ru-RU" sz="2000" dirty="0"/>
              <a:t> </a:t>
            </a:r>
            <a:r>
              <a:rPr lang="en-US" sz="2000" dirty="0"/>
              <a:t>activity</a:t>
            </a:r>
            <a:r>
              <a:rPr lang="ru-RU" sz="2000" dirty="0"/>
              <a:t>, </a:t>
            </a:r>
            <a:r>
              <a:rPr lang="en-US" sz="2000" dirty="0"/>
              <a:t>effectiveness and personal </a:t>
            </a:r>
            <a:r>
              <a:rPr lang="ru-RU" sz="2000" dirty="0"/>
              <a:t> </a:t>
            </a:r>
            <a:r>
              <a:rPr lang="en-US" sz="2000" dirty="0"/>
              <a:t>responsibility.</a:t>
            </a:r>
            <a:endParaRPr lang="ru-RU" sz="2000" dirty="0"/>
          </a:p>
          <a:p>
            <a:pPr algn="just">
              <a:lnSpc>
                <a:spcPct val="90000"/>
              </a:lnSpc>
            </a:pPr>
            <a:endParaRPr lang="en-US" sz="1700" dirty="0"/>
          </a:p>
          <a:p>
            <a:pPr algn="just"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7665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карта,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31528854-3F93-445E-A35A-8F40E848A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" b="1234"/>
          <a:stretch/>
        </p:blipFill>
        <p:spPr>
          <a:xfrm>
            <a:off x="966500" y="84605"/>
            <a:ext cx="9661744" cy="677339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5E5812-1902-4B42-A3C0-CE77BE66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856" y="189858"/>
            <a:ext cx="8911687" cy="1280890"/>
          </a:xfrm>
        </p:spPr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xmlns="" id="{4A717ED0-521A-40DF-9960-5ED9CFCEF64D}"/>
              </a:ext>
            </a:extLst>
          </p:cNvPr>
          <p:cNvSpPr/>
          <p:nvPr/>
        </p:nvSpPr>
        <p:spPr>
          <a:xfrm>
            <a:off x="5432484" y="1956407"/>
            <a:ext cx="424069" cy="304800"/>
          </a:xfrm>
          <a:prstGeom prst="star5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5F0DC2A-08EC-4051-B5BE-26F077EB8FFC}"/>
              </a:ext>
            </a:extLst>
          </p:cNvPr>
          <p:cNvSpPr/>
          <p:nvPr/>
        </p:nvSpPr>
        <p:spPr>
          <a:xfrm>
            <a:off x="5777518" y="2045645"/>
            <a:ext cx="145535" cy="1524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EEC4C765-CEB8-461B-9E5A-C7E711A25FA5}"/>
              </a:ext>
            </a:extLst>
          </p:cNvPr>
          <p:cNvSpPr/>
          <p:nvPr/>
        </p:nvSpPr>
        <p:spPr>
          <a:xfrm>
            <a:off x="5644518" y="5115339"/>
            <a:ext cx="132761" cy="14577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B58BA9BB-6A51-4E6D-B146-AA6C813F12D2}"/>
              </a:ext>
            </a:extLst>
          </p:cNvPr>
          <p:cNvSpPr/>
          <p:nvPr/>
        </p:nvSpPr>
        <p:spPr>
          <a:xfrm>
            <a:off x="8355496" y="2416843"/>
            <a:ext cx="159026" cy="13583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D1972050-4418-40A3-98C0-46C418C7A118}"/>
              </a:ext>
            </a:extLst>
          </p:cNvPr>
          <p:cNvSpPr/>
          <p:nvPr/>
        </p:nvSpPr>
        <p:spPr>
          <a:xfrm>
            <a:off x="6234852" y="2837624"/>
            <a:ext cx="159026" cy="13583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20A93A71-E72F-4D64-A9B5-D8004F681F64}"/>
              </a:ext>
            </a:extLst>
          </p:cNvPr>
          <p:cNvSpPr/>
          <p:nvPr/>
        </p:nvSpPr>
        <p:spPr>
          <a:xfrm>
            <a:off x="7738911" y="3540357"/>
            <a:ext cx="159026" cy="13583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03A251A-68A5-4A22-9191-3E6AB97397A6}"/>
              </a:ext>
            </a:extLst>
          </p:cNvPr>
          <p:cNvSpPr txBox="1"/>
          <p:nvPr/>
        </p:nvSpPr>
        <p:spPr>
          <a:xfrm>
            <a:off x="3966919" y="1576001"/>
            <a:ext cx="1415772" cy="83099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accent1">
                    <a:lumMod val="50000"/>
                  </a:schemeClr>
                </a:solidFill>
              </a:rPr>
              <a:t>Kyiv </a:t>
            </a:r>
          </a:p>
          <a:p>
            <a:r>
              <a:rPr lang="en-US" sz="2400" b="1" i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</a:rPr>
              <a:t>head office</a:t>
            </a:r>
            <a:endParaRPr lang="en-US" sz="2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CBE0DC-48A1-482B-9834-D7ECC64C7D9A}"/>
              </a:ext>
            </a:extLst>
          </p:cNvPr>
          <p:cNvSpPr txBox="1"/>
          <p:nvPr/>
        </p:nvSpPr>
        <p:spPr>
          <a:xfrm>
            <a:off x="5882928" y="1750725"/>
            <a:ext cx="1274708" cy="61555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Boryspil 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main air hub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8F96C1-2F00-474B-B185-D4FA442A000F}"/>
              </a:ext>
            </a:extLst>
          </p:cNvPr>
          <p:cNvSpPr txBox="1"/>
          <p:nvPr/>
        </p:nvSpPr>
        <p:spPr>
          <a:xfrm>
            <a:off x="8462162" y="2416843"/>
            <a:ext cx="1103187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Kharkiv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9C5048-FDB3-4304-809D-FD006FFBCC70}"/>
              </a:ext>
            </a:extLst>
          </p:cNvPr>
          <p:cNvSpPr txBox="1"/>
          <p:nvPr/>
        </p:nvSpPr>
        <p:spPr>
          <a:xfrm>
            <a:off x="7818424" y="3314209"/>
            <a:ext cx="99418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Dnipro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C20097C-1A2B-438F-A946-105B7E8EA75E}"/>
              </a:ext>
            </a:extLst>
          </p:cNvPr>
          <p:cNvSpPr txBox="1"/>
          <p:nvPr/>
        </p:nvSpPr>
        <p:spPr>
          <a:xfrm>
            <a:off x="6520308" y="2689400"/>
            <a:ext cx="136447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Cherkasy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D2A75CF-C8EB-4192-9957-60DACDE99E31}"/>
              </a:ext>
            </a:extLst>
          </p:cNvPr>
          <p:cNvSpPr txBox="1"/>
          <p:nvPr/>
        </p:nvSpPr>
        <p:spPr>
          <a:xfrm>
            <a:off x="5644518" y="5270975"/>
            <a:ext cx="1367682" cy="61555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Odesa 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main sea hub</a:t>
            </a:r>
          </a:p>
        </p:txBody>
      </p:sp>
    </p:spTree>
    <p:extLst>
      <p:ext uri="{BB962C8B-B14F-4D97-AF65-F5344CB8AC3E}">
        <p14:creationId xmlns:p14="http://schemas.microsoft.com/office/powerpoint/2010/main" val="7529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2C09F4-1A25-489E-9ED9-9F616C2A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855" y="377687"/>
            <a:ext cx="8911687" cy="1280890"/>
          </a:xfrm>
        </p:spPr>
        <p:txBody>
          <a:bodyPr/>
          <a:lstStyle/>
          <a:p>
            <a:r>
              <a:rPr lang="en-US" dirty="0"/>
              <a:t>NO ORDINARY SERVICES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6716F6D-0D73-4675-958D-CF0CD9426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818790"/>
              </p:ext>
            </p:extLst>
          </p:nvPr>
        </p:nvGraphicFramePr>
        <p:xfrm>
          <a:off x="1709531" y="1033670"/>
          <a:ext cx="10204174" cy="5579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6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4A06B0-F0EF-4525-B103-08EFBD01A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graphicEl>
                                              <a:dgm id="{444A06B0-F0EF-4525-B103-08EFBD01A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graphicEl>
                                              <a:dgm id="{444A06B0-F0EF-4525-B103-08EFBD01A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graphicEl>
                                              <a:dgm id="{444A06B0-F0EF-4525-B103-08EFBD01A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712B0-79B6-4435-8537-AA3452374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graphicEl>
                                              <a:dgm id="{8B4712B0-79B6-4435-8537-AA3452374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graphicEl>
                                              <a:dgm id="{8B4712B0-79B6-4435-8537-AA3452374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graphicEl>
                                              <a:dgm id="{8B4712B0-79B6-4435-8537-AA34523742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FD3021-BD7B-40E4-B7DA-682E4C9E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graphicEl>
                                              <a:dgm id="{B4FD3021-BD7B-40E4-B7DA-682E4C9E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graphicEl>
                                              <a:dgm id="{B4FD3021-BD7B-40E4-B7DA-682E4C9E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>
                                            <p:graphicEl>
                                              <a:dgm id="{B4FD3021-BD7B-40E4-B7DA-682E4C9EE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38CF9-F531-4972-8F6C-C5B477664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graphicEl>
                                              <a:dgm id="{0F138CF9-F531-4972-8F6C-C5B477664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>
                                            <p:graphicEl>
                                              <a:dgm id="{0F138CF9-F531-4972-8F6C-C5B477664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>
                                            <p:graphicEl>
                                              <a:dgm id="{0F138CF9-F531-4972-8F6C-C5B477664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EBB0C8-C5C4-4E4F-BE24-F5A6EA4F4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>
                                            <p:graphicEl>
                                              <a:dgm id="{51EBB0C8-C5C4-4E4F-BE24-F5A6EA4F4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>
                                            <p:graphicEl>
                                              <a:dgm id="{51EBB0C8-C5C4-4E4F-BE24-F5A6EA4F4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>
                                            <p:graphicEl>
                                              <a:dgm id="{51EBB0C8-C5C4-4E4F-BE24-F5A6EA4F4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A6257-B47F-4A48-928D-A733DD2E5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>
                                            <p:graphicEl>
                                              <a:dgm id="{714A6257-B47F-4A48-928D-A733DD2E5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>
                                            <p:graphicEl>
                                              <a:dgm id="{714A6257-B47F-4A48-928D-A733DD2E5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">
                                            <p:graphicEl>
                                              <a:dgm id="{714A6257-B47F-4A48-928D-A733DD2E5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2C0129-7157-44A0-96C3-18A4FFFF9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>
                                            <p:graphicEl>
                                              <a:dgm id="{C72C0129-7157-44A0-96C3-18A4FFFF9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>
                                            <p:graphicEl>
                                              <a:dgm id="{C72C0129-7157-44A0-96C3-18A4FFFF9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">
                                            <p:graphicEl>
                                              <a:dgm id="{C72C0129-7157-44A0-96C3-18A4FFFF9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17B81B-B885-4C3A-968D-E83D83E33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">
                                            <p:graphicEl>
                                              <a:dgm id="{2017B81B-B885-4C3A-968D-E83D83E33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">
                                            <p:graphicEl>
                                              <a:dgm id="{2017B81B-B885-4C3A-968D-E83D83E33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">
                                            <p:graphicEl>
                                              <a:dgm id="{2017B81B-B885-4C3A-968D-E83D83E33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92E17E-6FEA-4C33-84B9-52CB28C9D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">
                                            <p:graphicEl>
                                              <a:dgm id="{0B92E17E-6FEA-4C33-84B9-52CB28C9D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">
                                            <p:graphicEl>
                                              <a:dgm id="{0B92E17E-6FEA-4C33-84B9-52CB28C9D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">
                                            <p:graphicEl>
                                              <a:dgm id="{0B92E17E-6FEA-4C33-84B9-52CB28C9D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DA9ED4-FB47-40D9-9698-65A9F9025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">
                                            <p:graphicEl>
                                              <a:dgm id="{99DA9ED4-FB47-40D9-9698-65A9F9025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">
                                            <p:graphicEl>
                                              <a:dgm id="{99DA9ED4-FB47-40D9-9698-65A9F9025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">
                                            <p:graphicEl>
                                              <a:dgm id="{99DA9ED4-FB47-40D9-9698-65A9F9025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C9816A-9756-4FBB-A16F-BB07BC552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">
                                            <p:graphicEl>
                                              <a:dgm id="{94C9816A-9756-4FBB-A16F-BB07BC552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">
                                            <p:graphicEl>
                                              <a:dgm id="{94C9816A-9756-4FBB-A16F-BB07BC552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">
                                            <p:graphicEl>
                                              <a:dgm id="{94C9816A-9756-4FBB-A16F-BB07BC552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BC1FE5-254C-4324-848D-A36CF3980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">
                                            <p:graphicEl>
                                              <a:dgm id="{85BC1FE5-254C-4324-848D-A36CF3980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>
                                            <p:graphicEl>
                                              <a:dgm id="{85BC1FE5-254C-4324-848D-A36CF3980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">
                                            <p:graphicEl>
                                              <a:dgm id="{85BC1FE5-254C-4324-848D-A36CF3980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D1E7B-FB3F-44DA-9E98-3F239B082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">
                                            <p:graphicEl>
                                              <a:dgm id="{CFFD1E7B-FB3F-44DA-9E98-3F239B082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">
                                            <p:graphicEl>
                                              <a:dgm id="{CFFD1E7B-FB3F-44DA-9E98-3F239B082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">
                                            <p:graphicEl>
                                              <a:dgm id="{CFFD1E7B-FB3F-44DA-9E98-3F239B082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CDDFCB-4C64-40C9-B9B6-45C031213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">
                                            <p:graphicEl>
                                              <a:dgm id="{ACCDDFCB-4C64-40C9-B9B6-45C031213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4">
                                            <p:graphicEl>
                                              <a:dgm id="{ACCDDFCB-4C64-40C9-B9B6-45C031213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4">
                                            <p:graphicEl>
                                              <a:dgm id="{ACCDDFCB-4C64-40C9-B9B6-45C031213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85D826-DF03-45C5-A4C9-6C62EF5C9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">
                                            <p:graphicEl>
                                              <a:dgm id="{8F85D826-DF03-45C5-A4C9-6C62EF5C9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4">
                                            <p:graphicEl>
                                              <a:dgm id="{8F85D826-DF03-45C5-A4C9-6C62EF5C9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">
                                            <p:graphicEl>
                                              <a:dgm id="{8F85D826-DF03-45C5-A4C9-6C62EF5C9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5E4CBEC-18A2-4509-A45D-D5E653582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D70CC-236E-4C2B-B195-02A97403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627" y="2610763"/>
            <a:ext cx="2454052" cy="302934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TO CHOOSE US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="" id="{0A5EA4A7-4381-4FC6-AA9A-C9EA77B84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E6295D53-0474-4725-85BE-1F15FCC2D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24D4CA1-B9B9-4525-BC77-FEA27ABD0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626809"/>
              </p:ext>
            </p:extLst>
          </p:nvPr>
        </p:nvGraphicFramePr>
        <p:xfrm>
          <a:off x="4713144" y="641551"/>
          <a:ext cx="6869256" cy="536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4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29627F-31D2-4746-B710-1D75EC242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graphicEl>
                                              <a:dgm id="{1E29627F-31D2-4746-B710-1D75EC242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1E29627F-31D2-4746-B710-1D75EC242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E29627F-31D2-4746-B710-1D75EC242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E29627F-31D2-4746-B710-1D75EC242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9F8E65-5832-49BE-A867-35F52A15A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699F8E65-5832-49BE-A867-35F52A15A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699F8E65-5832-49BE-A867-35F52A15A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699F8E65-5832-49BE-A867-35F52A15A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699F8E65-5832-49BE-A867-35F52A15A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1D6E5-66FE-4FE0-8CAE-1749419F5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2B21D6E5-66FE-4FE0-8CAE-1749419F5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2B21D6E5-66FE-4FE0-8CAE-1749419F5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2B21D6E5-66FE-4FE0-8CAE-1749419F5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2B21D6E5-66FE-4FE0-8CAE-1749419F5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64BD7-B2A9-496B-A009-47FEEE14E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89E64BD7-B2A9-496B-A009-47FEEE14E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89E64BD7-B2A9-496B-A009-47FEEE14E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89E64BD7-B2A9-496B-A009-47FEEE14E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89E64BD7-B2A9-496B-A009-47FEEE14E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E462C-B42C-4320-8F95-FF2C0267C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157E462C-B42C-4320-8F95-FF2C0267C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157E462C-B42C-4320-8F95-FF2C0267C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157E462C-B42C-4320-8F95-FF2C0267C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157E462C-B42C-4320-8F95-FF2C0267C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34BD3B-3540-4595-A689-777F35F3E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FE34BD3B-3540-4595-A689-777F35F3E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FE34BD3B-3540-4595-A689-777F35F3E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FE34BD3B-3540-4595-A689-777F35F3E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FE34BD3B-3540-4595-A689-777F35F3E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28892E-219D-4257-9173-2770D9EDB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8A28892E-219D-4257-9173-2770D9EDB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8A28892E-219D-4257-9173-2770D9EDB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8A28892E-219D-4257-9173-2770D9EDB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8A28892E-219D-4257-9173-2770D9EDB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xmlns="" id="{9AD3FB61-6AE9-4485-BE50-6A67D1BBD5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2315C98F-1CCA-4D5A-A03F-29B4BED6C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xmlns="" id="{8456C65E-3C59-4D40-864F-2A31AF2C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xmlns="" id="{2C3C90EF-2E9B-44A4-AB78-BEBD307C37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xmlns="" id="{48E12179-609D-4AF7-96BF-E828E58523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xmlns="" id="{E008B167-7073-455A-9573-FBDDF23F7C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xmlns="" id="{9FC9F31E-3F8D-4B62-87C7-BBBD035E40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xmlns="" id="{84F10612-C7D6-428E-9148-D931DFB237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xmlns="" id="{043D6C36-269F-44CF-B0F2-349C664548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xmlns="" id="{6C168F67-740E-466B-8BDA-26A6F2B7FE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xmlns="" id="{CF2E0909-CFBD-4E94-BEEA-9B6DF1DFBF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xmlns="" id="{5B8BB545-FACB-4642-8938-14D8CD7920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xmlns="" id="{E36904FB-4D24-4290-AD83-449182E6D0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xmlns="" id="{F68AFD49-42C0-402C-8593-37AC0754F0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08C1A257-22D4-41EF-AF6A-CF2D5A1DC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xmlns="" id="{95A189A6-9285-450E-9B7E-80B2D590B1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xmlns="" id="{D59B349F-5A32-4504-9284-1BE405A5CA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xmlns="" id="{79CEC7EC-900E-4C58-9230-308D5E4F5E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xmlns="" id="{DC40C46F-A374-45DD-8616-ABBFD1F609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xmlns="" id="{75A53528-B55E-4DEA-8E5D-041E3F2A87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xmlns="" id="{E33C2044-55CC-4D24-83D6-56DA2A4D9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xmlns="" id="{7FE42B80-0325-42E2-A066-69C44DD359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xmlns="" id="{A0F3EB45-3286-4ACF-B3E0-E3C8CF23F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xmlns="" id="{DABF753A-353D-49D9-8111-08D35B7A62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xmlns="" id="{52FED251-392F-4094-8F4A-371A795ED3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xmlns="" id="{82082796-8C4C-405B-9F59-11B4223D6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xmlns="" id="{8358644C-7384-41C4-978E-1125B9BF85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pic>
        <p:nvPicPr>
          <p:cNvPr id="13" name="Рисунок 12" descr="Изображение выглядит как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B64066E-404A-49FD-86D5-589D7DD5A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61" t="-7497" r="4294" b="-90088"/>
          <a:stretch/>
        </p:blipFill>
        <p:spPr>
          <a:xfrm>
            <a:off x="-34113" y="-127222"/>
            <a:ext cx="4625704" cy="3413287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17E39382-3BDF-4F54-8585-82ACB0EE3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Freeform 11">
            <a:extLst>
              <a:ext uri="{FF2B5EF4-FFF2-40B4-BE49-F238E27FC236}">
                <a16:creationId xmlns:a16="http://schemas.microsoft.com/office/drawing/2014/main" xmlns="" id="{06E7B50D-4267-4B64-A59B-48EA8221E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69998B5-ADF0-47FC-A654-6260D78CF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40" r="2" b="2"/>
          <a:stretch/>
        </p:blipFill>
        <p:spPr>
          <a:xfrm>
            <a:off x="-2706" y="3424253"/>
            <a:ext cx="4646985" cy="3429000"/>
          </a:xfrm>
          <a:prstGeom prst="rect">
            <a:avLst/>
          </a:prstGeom>
        </p:spPr>
      </p:pic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B7A81025-7EA9-493C-A8AA-C2443AD28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33" idx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16934" y="3429000"/>
            <a:ext cx="4662638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BD9AF8-F48B-497A-8998-A5CE0AD7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042" y="1863190"/>
            <a:ext cx="5612359" cy="404803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Freight insurance is the right thing if you want to manage your shipping risks</a:t>
            </a:r>
          </a:p>
          <a:p>
            <a:pPr algn="just"/>
            <a:r>
              <a:rPr lang="en-US" sz="2000" dirty="0"/>
              <a:t>Protection against all risks of physical loss or damage to freight from any external cause</a:t>
            </a:r>
          </a:p>
          <a:p>
            <a:pPr algn="just"/>
            <a:r>
              <a:rPr lang="en-US" sz="2000" dirty="0"/>
              <a:t>High-quality insurance coverage at a competitive price</a:t>
            </a:r>
          </a:p>
          <a:p>
            <a:pPr algn="just"/>
            <a:r>
              <a:rPr lang="en-US" sz="2000" dirty="0"/>
              <a:t>Fast reimbursements</a:t>
            </a:r>
          </a:p>
          <a:p>
            <a:pPr algn="just"/>
            <a:endParaRPr lang="en-US" dirty="0"/>
          </a:p>
        </p:txBody>
      </p:sp>
      <p:sp>
        <p:nvSpPr>
          <p:cNvPr id="99" name="Заголовок 1">
            <a:extLst>
              <a:ext uri="{FF2B5EF4-FFF2-40B4-BE49-F238E27FC236}">
                <a16:creationId xmlns:a16="http://schemas.microsoft.com/office/drawing/2014/main" xmlns="" id="{104E32F9-1148-4E85-AE5E-DAC2844BB114}"/>
              </a:ext>
            </a:extLst>
          </p:cNvPr>
          <p:cNvSpPr txBox="1">
            <a:spLocks/>
          </p:cNvSpPr>
          <p:nvPr/>
        </p:nvSpPr>
        <p:spPr>
          <a:xfrm>
            <a:off x="6387259" y="648753"/>
            <a:ext cx="521356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CARGO INSURANCE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28E31E-208D-42F3-BECA-D7D2DFA5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1" y="2005175"/>
            <a:ext cx="4466264" cy="128089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ADDITIONAL PROTECTION</a:t>
            </a:r>
          </a:p>
        </p:txBody>
      </p:sp>
    </p:spTree>
    <p:extLst>
      <p:ext uri="{BB962C8B-B14F-4D97-AF65-F5344CB8AC3E}">
        <p14:creationId xmlns:p14="http://schemas.microsoft.com/office/powerpoint/2010/main" val="2864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132D4D-02E7-4C0D-9430-B664D3F9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30" y="647495"/>
            <a:ext cx="5541876" cy="1280890"/>
          </a:xfrm>
        </p:spPr>
        <p:txBody>
          <a:bodyPr>
            <a:noAutofit/>
          </a:bodyPr>
          <a:lstStyle/>
          <a:p>
            <a:r>
              <a:rPr lang="en-US" sz="3200" dirty="0"/>
              <a:t>OUR </a:t>
            </a:r>
            <a:r>
              <a:rPr lang="en-US" cap="all" dirty="0"/>
              <a:t>successful</a:t>
            </a:r>
            <a:r>
              <a:rPr lang="en-US" sz="3200" dirty="0"/>
              <a:t> CLIENTS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E93AC4-FADD-4C4F-87D6-09489C592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1" t="51913" r="31218" b="11913"/>
          <a:stretch/>
        </p:blipFill>
        <p:spPr>
          <a:xfrm>
            <a:off x="7899466" y="4603335"/>
            <a:ext cx="4292534" cy="22546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7774903-2174-484C-A7A2-0C8D98455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982" y="23916"/>
            <a:ext cx="4590018" cy="28575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лоский, небо, внешний, самоле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DCF8DD8-FCBE-42CD-BCEF-CB22EC896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823" y="1670594"/>
            <a:ext cx="3684697" cy="13916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521D884-24AF-49A7-9245-EF2E6FCF9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82" y="4603335"/>
            <a:ext cx="3048006" cy="8473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F88F817-58F4-49DD-930B-DAD93098C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406" y="2936280"/>
            <a:ext cx="2226308" cy="17382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6711C4A-EE70-4B24-97E8-3E523A9C9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714" y="2881416"/>
            <a:ext cx="2714286" cy="19047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AB88CBE-22E6-4204-8DFD-2E65460FAC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5982" y="2901546"/>
            <a:ext cx="2286000" cy="12192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B1F6161-A769-426B-987A-BFAF7C7C71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41" y="3257534"/>
            <a:ext cx="3810000" cy="115252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нимок экра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99B461A-C6BC-4448-8DA9-A73249CC96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1575" r="-263" b="30543"/>
          <a:stretch/>
        </p:blipFill>
        <p:spPr>
          <a:xfrm>
            <a:off x="3934620" y="2014491"/>
            <a:ext cx="2672955" cy="10099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ADC424D-E67D-47CF-BE5B-60D45D2158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9266" y="4743450"/>
            <a:ext cx="1600200" cy="21145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29D8B6E-0919-4107-8CF1-C2A30980FC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3478" y="5739208"/>
            <a:ext cx="4200525" cy="108585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0648AE53-4087-48C0-A5F3-F3D7035B28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682" y="2008302"/>
            <a:ext cx="3403174" cy="105396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D69FE17-8307-4FE7-ACC3-7B203DCE9F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9991" y="4284944"/>
            <a:ext cx="1581294" cy="12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8A4B381F-0613-4635-9FF1-7F138E9087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xmlns="" id="{E2CDD211-CC70-4A05-B57A-0C7AF10EC3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xmlns="" id="{FB3D49A7-66BC-4C31-9FCE-024EBC631A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xmlns="" id="{891BBF88-3ED5-4945-88CA-7C244AC3D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xmlns="" id="{4DE5D08A-C8FA-4A93-91EB-6E1638AC62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xmlns="" id="{D0E74E81-2BD8-4D93-9C58-07B71A4F05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xmlns="" id="{02EA5090-484E-4DA2-B792-E432502D2C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xmlns="" id="{D7FAC83F-F4D3-4922-8C9E-09D170A5B7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xmlns="" id="{EF580442-0B7E-4CD2-897B-76A2413296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xmlns="" id="{A8E7A643-FA1F-4BE4-89B2-129A03C1BB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xmlns="" id="{D706DC49-A8B1-49C1-BA11-B9458C1BF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xmlns="" id="{47E69BF8-0814-4C8B-9536-83C76D54F4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xmlns="" id="{93C248F8-17F0-4179-87EB-62C570BECC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CDF9A384-C07B-4A0E-8EEB-2ED4C022E7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xmlns="" id="{8D1C582A-8FE1-4558-8EC8-232453FCFF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xmlns="" id="{10ECFB74-0B8D-4753-BE03-35897F08EE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xmlns="" id="{0F48B5A0-967D-4E4C-A04B-AFBD26402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xmlns="" id="{8F554B57-78BD-4A75-AF1F-AAA92F530D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xmlns="" id="{08E5B0D4-8380-4829-84AA-90CDAEEF7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xmlns="" id="{DA671424-A7DE-414A-8249-A31B277F8F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xmlns="" id="{61F019F6-A015-48C9-98B3-C8F96F70A3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xmlns="" id="{27089672-068C-4739-9E42-D287803194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xmlns="" id="{E15B15B6-DFF2-4D21-A92E-B03D249F5D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xmlns="" id="{1EFBF119-E03B-40FC-9342-17EEA72B0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xmlns="" id="{78BC0A82-D228-47FF-91A2-569538697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xmlns="" id="{A8B1606E-1842-4EA4-BD61-722A2D5FE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9A34AFBF-C40B-42F0-A3AB-54B68B13A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Freeform 11">
            <a:extLst>
              <a:ext uri="{FF2B5EF4-FFF2-40B4-BE49-F238E27FC236}">
                <a16:creationId xmlns:a16="http://schemas.microsoft.com/office/drawing/2014/main" xmlns="" id="{A1DE8E59-6011-4B08-B822-0475ADEF4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Рисунок 6" descr="Изображение выглядит как стена, человек, внутренний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5412EC5-C3D7-43F6-920F-9051BE2CF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2" r="18497"/>
          <a:stretch/>
        </p:blipFill>
        <p:spPr>
          <a:xfrm>
            <a:off x="-4" y="10"/>
            <a:ext cx="10158856" cy="6857991"/>
          </a:xfrm>
          <a:custGeom>
            <a:avLst/>
            <a:gdLst>
              <a:gd name="connsiteX0" fmla="*/ 6579828 w 10158856"/>
              <a:gd name="connsiteY0" fmla="*/ 1 h 6858001"/>
              <a:gd name="connsiteX1" fmla="*/ 6850761 w 10158856"/>
              <a:gd name="connsiteY1" fmla="*/ 1 h 6858001"/>
              <a:gd name="connsiteX2" fmla="*/ 10076779 w 10158856"/>
              <a:gd name="connsiteY2" fmla="*/ 3226735 h 6858001"/>
              <a:gd name="connsiteX3" fmla="*/ 10076779 w 10158856"/>
              <a:gd name="connsiteY3" fmla="*/ 3626508 h 6858001"/>
              <a:gd name="connsiteX4" fmla="*/ 6846003 w 10158856"/>
              <a:gd name="connsiteY4" fmla="*/ 6858001 h 6858001"/>
              <a:gd name="connsiteX5" fmla="*/ 6630806 w 10158856"/>
              <a:gd name="connsiteY5" fmla="*/ 6858001 h 6858001"/>
              <a:gd name="connsiteX6" fmla="*/ 6575070 w 10158856"/>
              <a:gd name="connsiteY6" fmla="*/ 6858001 h 6858001"/>
              <a:gd name="connsiteX7" fmla="*/ 9805846 w 10158856"/>
              <a:gd name="connsiteY7" fmla="*/ 3626508 h 6858001"/>
              <a:gd name="connsiteX8" fmla="*/ 9805846 w 10158856"/>
              <a:gd name="connsiteY8" fmla="*/ 3226735 h 6858001"/>
              <a:gd name="connsiteX9" fmla="*/ 6579828 w 10158856"/>
              <a:gd name="connsiteY9" fmla="*/ 1 h 6858001"/>
              <a:gd name="connsiteX10" fmla="*/ 5917344 w 10158856"/>
              <a:gd name="connsiteY10" fmla="*/ 1 h 6858001"/>
              <a:gd name="connsiteX11" fmla="*/ 6014710 w 10158856"/>
              <a:gd name="connsiteY11" fmla="*/ 1 h 6858001"/>
              <a:gd name="connsiteX12" fmla="*/ 9240728 w 10158856"/>
              <a:gd name="connsiteY12" fmla="*/ 3226735 h 6858001"/>
              <a:gd name="connsiteX13" fmla="*/ 9240728 w 10158856"/>
              <a:gd name="connsiteY13" fmla="*/ 3626508 h 6858001"/>
              <a:gd name="connsiteX14" fmla="*/ 6009952 w 10158856"/>
              <a:gd name="connsiteY14" fmla="*/ 6858001 h 6858001"/>
              <a:gd name="connsiteX15" fmla="*/ 5963469 w 10158856"/>
              <a:gd name="connsiteY15" fmla="*/ 6858001 h 6858001"/>
              <a:gd name="connsiteX16" fmla="*/ 5912586 w 10158856"/>
              <a:gd name="connsiteY16" fmla="*/ 6858001 h 6858001"/>
              <a:gd name="connsiteX17" fmla="*/ 9143362 w 10158856"/>
              <a:gd name="connsiteY17" fmla="*/ 3626508 h 6858001"/>
              <a:gd name="connsiteX18" fmla="*/ 9143362 w 10158856"/>
              <a:gd name="connsiteY18" fmla="*/ 3226735 h 6858001"/>
              <a:gd name="connsiteX19" fmla="*/ 5917344 w 10158856"/>
              <a:gd name="connsiteY19" fmla="*/ 1 h 6858001"/>
              <a:gd name="connsiteX20" fmla="*/ 0 w 10158856"/>
              <a:gd name="connsiteY20" fmla="*/ 0 h 6858001"/>
              <a:gd name="connsiteX21" fmla="*/ 5784286 w 10158856"/>
              <a:gd name="connsiteY21" fmla="*/ 0 h 6858001"/>
              <a:gd name="connsiteX22" fmla="*/ 5874664 w 10158856"/>
              <a:gd name="connsiteY22" fmla="*/ 90399 h 6858001"/>
              <a:gd name="connsiteX23" fmla="*/ 8934063 w 10158856"/>
              <a:gd name="connsiteY23" fmla="*/ 3150477 h 6858001"/>
              <a:gd name="connsiteX24" fmla="*/ 8934063 w 10158856"/>
              <a:gd name="connsiteY24" fmla="*/ 3700971 h 6858001"/>
              <a:gd name="connsiteX25" fmla="*/ 5923657 w 10158856"/>
              <a:gd name="connsiteY25" fmla="*/ 6712045 h 6858001"/>
              <a:gd name="connsiteX26" fmla="*/ 5777734 w 10158856"/>
              <a:gd name="connsiteY26" fmla="*/ 6858000 h 6858001"/>
              <a:gd name="connsiteX27" fmla="*/ 0 w 10158856"/>
              <a:gd name="connsiteY27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158856" h="6858001">
                <a:moveTo>
                  <a:pt x="6579828" y="1"/>
                </a:moveTo>
                <a:lnTo>
                  <a:pt x="6850761" y="1"/>
                </a:lnTo>
                <a:cubicBezTo>
                  <a:pt x="6850761" y="1"/>
                  <a:pt x="6850761" y="1"/>
                  <a:pt x="10076779" y="3226735"/>
                </a:cubicBezTo>
                <a:cubicBezTo>
                  <a:pt x="10186216" y="3336197"/>
                  <a:pt x="10186216" y="3517046"/>
                  <a:pt x="10076779" y="3626508"/>
                </a:cubicBezTo>
                <a:cubicBezTo>
                  <a:pt x="10076779" y="3626508"/>
                  <a:pt x="10076779" y="3626508"/>
                  <a:pt x="6846003" y="6858001"/>
                </a:cubicBezTo>
                <a:cubicBezTo>
                  <a:pt x="6846003" y="6858001"/>
                  <a:pt x="6846003" y="6858001"/>
                  <a:pt x="6630806" y="6858001"/>
                </a:cubicBezTo>
                <a:lnTo>
                  <a:pt x="6575070" y="6858001"/>
                </a:lnTo>
                <a:cubicBezTo>
                  <a:pt x="9805846" y="3626508"/>
                  <a:pt x="9805846" y="3626508"/>
                  <a:pt x="9805846" y="3626508"/>
                </a:cubicBezTo>
                <a:cubicBezTo>
                  <a:pt x="9915283" y="3517046"/>
                  <a:pt x="9915283" y="3336197"/>
                  <a:pt x="9805846" y="3226735"/>
                </a:cubicBezTo>
                <a:cubicBezTo>
                  <a:pt x="6579828" y="1"/>
                  <a:pt x="6579828" y="1"/>
                  <a:pt x="6579828" y="1"/>
                </a:cubicBezTo>
                <a:close/>
                <a:moveTo>
                  <a:pt x="5917344" y="1"/>
                </a:moveTo>
                <a:lnTo>
                  <a:pt x="6014710" y="1"/>
                </a:lnTo>
                <a:cubicBezTo>
                  <a:pt x="6014710" y="1"/>
                  <a:pt x="6014710" y="1"/>
                  <a:pt x="9240728" y="3226735"/>
                </a:cubicBezTo>
                <a:cubicBezTo>
                  <a:pt x="9350165" y="3336197"/>
                  <a:pt x="9350165" y="3517046"/>
                  <a:pt x="9240728" y="3626508"/>
                </a:cubicBezTo>
                <a:cubicBezTo>
                  <a:pt x="9240728" y="3626508"/>
                  <a:pt x="9240728" y="3626508"/>
                  <a:pt x="6009952" y="6858001"/>
                </a:cubicBezTo>
                <a:cubicBezTo>
                  <a:pt x="6009952" y="6858001"/>
                  <a:pt x="6009952" y="6858001"/>
                  <a:pt x="5963469" y="6858001"/>
                </a:cubicBezTo>
                <a:lnTo>
                  <a:pt x="5912586" y="6858001"/>
                </a:lnTo>
                <a:cubicBezTo>
                  <a:pt x="9143362" y="3626508"/>
                  <a:pt x="9143362" y="3626508"/>
                  <a:pt x="9143362" y="3626508"/>
                </a:cubicBezTo>
                <a:cubicBezTo>
                  <a:pt x="9252799" y="3517046"/>
                  <a:pt x="9252799" y="3336197"/>
                  <a:pt x="9143362" y="3226735"/>
                </a:cubicBezTo>
                <a:cubicBezTo>
                  <a:pt x="5917344" y="1"/>
                  <a:pt x="5917344" y="1"/>
                  <a:pt x="5917344" y="1"/>
                </a:cubicBezTo>
                <a:close/>
                <a:moveTo>
                  <a:pt x="0" y="0"/>
                </a:moveTo>
                <a:lnTo>
                  <a:pt x="5784286" y="0"/>
                </a:lnTo>
                <a:lnTo>
                  <a:pt x="5874664" y="90399"/>
                </a:lnTo>
                <a:cubicBezTo>
                  <a:pt x="6532229" y="748110"/>
                  <a:pt x="7502470" y="1718566"/>
                  <a:pt x="8934063" y="3150477"/>
                </a:cubicBezTo>
                <a:cubicBezTo>
                  <a:pt x="9084760" y="3301208"/>
                  <a:pt x="9084760" y="3550240"/>
                  <a:pt x="8934063" y="3700971"/>
                </a:cubicBezTo>
                <a:cubicBezTo>
                  <a:pt x="8934063" y="3700971"/>
                  <a:pt x="8934063" y="3700971"/>
                  <a:pt x="5923657" y="6712045"/>
                </a:cubicBezTo>
                <a:lnTo>
                  <a:pt x="5777734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pic>
        <p:nvPicPr>
          <p:cNvPr id="9" name="Рисунок 8" descr="Изображение выглядит как пол, внутренний, окно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66B92E7-32F9-4F0D-951A-D00035252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13" r="5139"/>
          <a:stretch/>
        </p:blipFill>
        <p:spPr>
          <a:xfrm>
            <a:off x="5777736" y="10"/>
            <a:ext cx="6414265" cy="6857990"/>
          </a:xfrm>
          <a:custGeom>
            <a:avLst/>
            <a:gdLst>
              <a:gd name="connsiteX0" fmla="*/ 3012860 w 6414265"/>
              <a:gd name="connsiteY0" fmla="*/ 1 h 6858000"/>
              <a:gd name="connsiteX1" fmla="*/ 3283793 w 6414265"/>
              <a:gd name="connsiteY1" fmla="*/ 1 h 6858000"/>
              <a:gd name="connsiteX2" fmla="*/ 6216725 w 6414265"/>
              <a:gd name="connsiteY2" fmla="*/ 2933584 h 6858000"/>
              <a:gd name="connsiteX3" fmla="*/ 6414265 w 6414265"/>
              <a:gd name="connsiteY3" fmla="*/ 3131168 h 6858000"/>
              <a:gd name="connsiteX4" fmla="*/ 6414265 w 6414265"/>
              <a:gd name="connsiteY4" fmla="*/ 3722075 h 6858000"/>
              <a:gd name="connsiteX5" fmla="*/ 6411216 w 6414265"/>
              <a:gd name="connsiteY5" fmla="*/ 3725126 h 6858000"/>
              <a:gd name="connsiteX6" fmla="*/ 3572554 w 6414265"/>
              <a:gd name="connsiteY6" fmla="*/ 6564417 h 6858000"/>
              <a:gd name="connsiteX7" fmla="*/ 3279036 w 6414265"/>
              <a:gd name="connsiteY7" fmla="*/ 6858000 h 6858000"/>
              <a:gd name="connsiteX8" fmla="*/ 3008103 w 6414265"/>
              <a:gd name="connsiteY8" fmla="*/ 6858000 h 6858000"/>
              <a:gd name="connsiteX9" fmla="*/ 3301621 w 6414265"/>
              <a:gd name="connsiteY9" fmla="*/ 6564417 h 6858000"/>
              <a:gd name="connsiteX10" fmla="*/ 6238878 w 6414265"/>
              <a:gd name="connsiteY10" fmla="*/ 3626508 h 6858000"/>
              <a:gd name="connsiteX11" fmla="*/ 6238878 w 6414265"/>
              <a:gd name="connsiteY11" fmla="*/ 3226735 h 6858000"/>
              <a:gd name="connsiteX12" fmla="*/ 3012860 w 6414265"/>
              <a:gd name="connsiteY12" fmla="*/ 1 h 6858000"/>
              <a:gd name="connsiteX13" fmla="*/ 2350376 w 6414265"/>
              <a:gd name="connsiteY13" fmla="*/ 1 h 6858000"/>
              <a:gd name="connsiteX14" fmla="*/ 2447742 w 6414265"/>
              <a:gd name="connsiteY14" fmla="*/ 1 h 6858000"/>
              <a:gd name="connsiteX15" fmla="*/ 5673760 w 6414265"/>
              <a:gd name="connsiteY15" fmla="*/ 3226735 h 6858000"/>
              <a:gd name="connsiteX16" fmla="*/ 5673760 w 6414265"/>
              <a:gd name="connsiteY16" fmla="*/ 3626508 h 6858000"/>
              <a:gd name="connsiteX17" fmla="*/ 2736503 w 6414265"/>
              <a:gd name="connsiteY17" fmla="*/ 6564417 h 6858000"/>
              <a:gd name="connsiteX18" fmla="*/ 2442985 w 6414265"/>
              <a:gd name="connsiteY18" fmla="*/ 6858000 h 6858000"/>
              <a:gd name="connsiteX19" fmla="*/ 2345619 w 6414265"/>
              <a:gd name="connsiteY19" fmla="*/ 6858000 h 6858000"/>
              <a:gd name="connsiteX20" fmla="*/ 2639137 w 6414265"/>
              <a:gd name="connsiteY20" fmla="*/ 6564417 h 6858000"/>
              <a:gd name="connsiteX21" fmla="*/ 5576394 w 6414265"/>
              <a:gd name="connsiteY21" fmla="*/ 3626508 h 6858000"/>
              <a:gd name="connsiteX22" fmla="*/ 5576394 w 6414265"/>
              <a:gd name="connsiteY22" fmla="*/ 3226735 h 6858000"/>
              <a:gd name="connsiteX23" fmla="*/ 2350376 w 6414265"/>
              <a:gd name="connsiteY23" fmla="*/ 1 h 6858000"/>
              <a:gd name="connsiteX24" fmla="*/ 6551 w 6414265"/>
              <a:gd name="connsiteY24" fmla="*/ 0 h 6858000"/>
              <a:gd name="connsiteX25" fmla="*/ 2230092 w 6414265"/>
              <a:gd name="connsiteY25" fmla="*/ 0 h 6858000"/>
              <a:gd name="connsiteX26" fmla="*/ 2320470 w 6414265"/>
              <a:gd name="connsiteY26" fmla="*/ 90399 h 6858000"/>
              <a:gd name="connsiteX27" fmla="*/ 5379869 w 6414265"/>
              <a:gd name="connsiteY27" fmla="*/ 3150477 h 6858000"/>
              <a:gd name="connsiteX28" fmla="*/ 5379869 w 6414265"/>
              <a:gd name="connsiteY28" fmla="*/ 3700971 h 6858000"/>
              <a:gd name="connsiteX29" fmla="*/ 2369462 w 6414265"/>
              <a:gd name="connsiteY29" fmla="*/ 6712045 h 6858000"/>
              <a:gd name="connsiteX30" fmla="*/ 2223540 w 6414265"/>
              <a:gd name="connsiteY30" fmla="*/ 6858000 h 6858000"/>
              <a:gd name="connsiteX31" fmla="*/ 1068268 w 6414265"/>
              <a:gd name="connsiteY31" fmla="*/ 6858000 h 6858000"/>
              <a:gd name="connsiteX32" fmla="*/ 1361786 w 6414265"/>
              <a:gd name="connsiteY32" fmla="*/ 6564417 h 6858000"/>
              <a:gd name="connsiteX33" fmla="*/ 4299043 w 6414265"/>
              <a:gd name="connsiteY33" fmla="*/ 3626508 h 6858000"/>
              <a:gd name="connsiteX34" fmla="*/ 4299043 w 6414265"/>
              <a:gd name="connsiteY34" fmla="*/ 3226735 h 6858000"/>
              <a:gd name="connsiteX35" fmla="*/ 1073025 w 6414265"/>
              <a:gd name="connsiteY35" fmla="*/ 1 h 6858000"/>
              <a:gd name="connsiteX36" fmla="*/ 802092 w 6414265"/>
              <a:gd name="connsiteY36" fmla="*/ 1 h 6858000"/>
              <a:gd name="connsiteX37" fmla="*/ 4028110 w 6414265"/>
              <a:gd name="connsiteY37" fmla="*/ 3226735 h 6858000"/>
              <a:gd name="connsiteX38" fmla="*/ 4028110 w 6414265"/>
              <a:gd name="connsiteY38" fmla="*/ 3626508 h 6858000"/>
              <a:gd name="connsiteX39" fmla="*/ 1090853 w 6414265"/>
              <a:gd name="connsiteY39" fmla="*/ 6564417 h 6858000"/>
              <a:gd name="connsiteX40" fmla="*/ 797335 w 6414265"/>
              <a:gd name="connsiteY40" fmla="*/ 6858000 h 6858000"/>
              <a:gd name="connsiteX41" fmla="*/ 232219 w 6414265"/>
              <a:gd name="connsiteY41" fmla="*/ 6858000 h 6858000"/>
              <a:gd name="connsiteX42" fmla="*/ 525735 w 6414265"/>
              <a:gd name="connsiteY42" fmla="*/ 6564417 h 6858000"/>
              <a:gd name="connsiteX43" fmla="*/ 3462992 w 6414265"/>
              <a:gd name="connsiteY43" fmla="*/ 3626508 h 6858000"/>
              <a:gd name="connsiteX44" fmla="*/ 3462992 w 6414265"/>
              <a:gd name="connsiteY44" fmla="*/ 3226735 h 6858000"/>
              <a:gd name="connsiteX45" fmla="*/ 236974 w 6414265"/>
              <a:gd name="connsiteY45" fmla="*/ 1 h 6858000"/>
              <a:gd name="connsiteX46" fmla="*/ 139608 w 6414265"/>
              <a:gd name="connsiteY46" fmla="*/ 1 h 6858000"/>
              <a:gd name="connsiteX47" fmla="*/ 3365626 w 6414265"/>
              <a:gd name="connsiteY47" fmla="*/ 3226735 h 6858000"/>
              <a:gd name="connsiteX48" fmla="*/ 3365626 w 6414265"/>
              <a:gd name="connsiteY48" fmla="*/ 3626508 h 6858000"/>
              <a:gd name="connsiteX49" fmla="*/ 428371 w 6414265"/>
              <a:gd name="connsiteY49" fmla="*/ 6564417 h 6858000"/>
              <a:gd name="connsiteX50" fmla="*/ 134851 w 6414265"/>
              <a:gd name="connsiteY50" fmla="*/ 6858000 h 6858000"/>
              <a:gd name="connsiteX51" fmla="*/ 0 w 6414265"/>
              <a:gd name="connsiteY51" fmla="*/ 6858000 h 6858000"/>
              <a:gd name="connsiteX52" fmla="*/ 175958 w 6414265"/>
              <a:gd name="connsiteY52" fmla="*/ 6682002 h 6858000"/>
              <a:gd name="connsiteX53" fmla="*/ 3156327 w 6414265"/>
              <a:gd name="connsiteY53" fmla="*/ 3700971 h 6858000"/>
              <a:gd name="connsiteX54" fmla="*/ 3156327 w 6414265"/>
              <a:gd name="connsiteY54" fmla="*/ 3150477 h 6858000"/>
              <a:gd name="connsiteX55" fmla="*/ 157572 w 6414265"/>
              <a:gd name="connsiteY55" fmla="*/ 1510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414265" h="6858000">
                <a:moveTo>
                  <a:pt x="3012860" y="1"/>
                </a:moveTo>
                <a:lnTo>
                  <a:pt x="3283793" y="1"/>
                </a:lnTo>
                <a:cubicBezTo>
                  <a:pt x="3283793" y="1"/>
                  <a:pt x="3283793" y="1"/>
                  <a:pt x="6216725" y="2933584"/>
                </a:cubicBezTo>
                <a:lnTo>
                  <a:pt x="6414265" y="3131168"/>
                </a:lnTo>
                <a:lnTo>
                  <a:pt x="6414265" y="3722075"/>
                </a:lnTo>
                <a:lnTo>
                  <a:pt x="6411216" y="3725126"/>
                </a:lnTo>
                <a:cubicBezTo>
                  <a:pt x="6204165" y="3932222"/>
                  <a:pt x="5562309" y="4574221"/>
                  <a:pt x="3572554" y="6564417"/>
                </a:cubicBezTo>
                <a:lnTo>
                  <a:pt x="3279036" y="6858000"/>
                </a:lnTo>
                <a:lnTo>
                  <a:pt x="3008103" y="6858000"/>
                </a:lnTo>
                <a:lnTo>
                  <a:pt x="3301621" y="6564417"/>
                </a:lnTo>
                <a:cubicBezTo>
                  <a:pt x="6238878" y="3626508"/>
                  <a:pt x="6238878" y="3626508"/>
                  <a:pt x="6238878" y="3626508"/>
                </a:cubicBezTo>
                <a:cubicBezTo>
                  <a:pt x="6348315" y="3517046"/>
                  <a:pt x="6348315" y="3336197"/>
                  <a:pt x="6238878" y="3226735"/>
                </a:cubicBezTo>
                <a:cubicBezTo>
                  <a:pt x="3012860" y="1"/>
                  <a:pt x="3012860" y="1"/>
                  <a:pt x="3012860" y="1"/>
                </a:cubicBezTo>
                <a:close/>
                <a:moveTo>
                  <a:pt x="2350376" y="1"/>
                </a:moveTo>
                <a:lnTo>
                  <a:pt x="2447742" y="1"/>
                </a:lnTo>
                <a:cubicBezTo>
                  <a:pt x="2447742" y="1"/>
                  <a:pt x="2447742" y="1"/>
                  <a:pt x="5673760" y="3226735"/>
                </a:cubicBezTo>
                <a:cubicBezTo>
                  <a:pt x="5783197" y="3336197"/>
                  <a:pt x="5783197" y="3517046"/>
                  <a:pt x="5673760" y="3626508"/>
                </a:cubicBezTo>
                <a:cubicBezTo>
                  <a:pt x="5673760" y="3626508"/>
                  <a:pt x="5673760" y="3626508"/>
                  <a:pt x="2736503" y="6564417"/>
                </a:cubicBezTo>
                <a:lnTo>
                  <a:pt x="2442985" y="6858000"/>
                </a:lnTo>
                <a:lnTo>
                  <a:pt x="2345619" y="6858000"/>
                </a:lnTo>
                <a:lnTo>
                  <a:pt x="2639137" y="6564417"/>
                </a:lnTo>
                <a:cubicBezTo>
                  <a:pt x="5576394" y="3626508"/>
                  <a:pt x="5576394" y="3626508"/>
                  <a:pt x="5576394" y="3626508"/>
                </a:cubicBezTo>
                <a:cubicBezTo>
                  <a:pt x="5685831" y="3517046"/>
                  <a:pt x="5685831" y="3336197"/>
                  <a:pt x="5576394" y="3226735"/>
                </a:cubicBezTo>
                <a:cubicBezTo>
                  <a:pt x="2350376" y="1"/>
                  <a:pt x="2350376" y="1"/>
                  <a:pt x="2350376" y="1"/>
                </a:cubicBezTo>
                <a:close/>
                <a:moveTo>
                  <a:pt x="6551" y="0"/>
                </a:moveTo>
                <a:lnTo>
                  <a:pt x="2230092" y="0"/>
                </a:lnTo>
                <a:lnTo>
                  <a:pt x="2320470" y="90399"/>
                </a:lnTo>
                <a:cubicBezTo>
                  <a:pt x="2978035" y="748110"/>
                  <a:pt x="3948276" y="1718566"/>
                  <a:pt x="5379869" y="3150477"/>
                </a:cubicBezTo>
                <a:cubicBezTo>
                  <a:pt x="5530566" y="3301208"/>
                  <a:pt x="5530566" y="3550240"/>
                  <a:pt x="5379869" y="3700971"/>
                </a:cubicBezTo>
                <a:cubicBezTo>
                  <a:pt x="5379869" y="3700971"/>
                  <a:pt x="5379869" y="3700971"/>
                  <a:pt x="2369462" y="6712045"/>
                </a:cubicBezTo>
                <a:lnTo>
                  <a:pt x="2223540" y="6858000"/>
                </a:lnTo>
                <a:lnTo>
                  <a:pt x="1068268" y="6858000"/>
                </a:lnTo>
                <a:lnTo>
                  <a:pt x="1361786" y="6564417"/>
                </a:lnTo>
                <a:cubicBezTo>
                  <a:pt x="4299043" y="3626508"/>
                  <a:pt x="4299043" y="3626508"/>
                  <a:pt x="4299043" y="3626508"/>
                </a:cubicBezTo>
                <a:cubicBezTo>
                  <a:pt x="4408480" y="3517046"/>
                  <a:pt x="4408480" y="3336197"/>
                  <a:pt x="4299043" y="3226735"/>
                </a:cubicBezTo>
                <a:cubicBezTo>
                  <a:pt x="1073025" y="1"/>
                  <a:pt x="1073025" y="1"/>
                  <a:pt x="1073025" y="1"/>
                </a:cubicBezTo>
                <a:lnTo>
                  <a:pt x="802092" y="1"/>
                </a:lnTo>
                <a:cubicBezTo>
                  <a:pt x="802092" y="1"/>
                  <a:pt x="802092" y="1"/>
                  <a:pt x="4028110" y="3226735"/>
                </a:cubicBezTo>
                <a:cubicBezTo>
                  <a:pt x="4137547" y="3336197"/>
                  <a:pt x="4137547" y="3517046"/>
                  <a:pt x="4028110" y="3626508"/>
                </a:cubicBezTo>
                <a:cubicBezTo>
                  <a:pt x="4028110" y="3626508"/>
                  <a:pt x="4028110" y="3626508"/>
                  <a:pt x="1090853" y="6564417"/>
                </a:cubicBezTo>
                <a:lnTo>
                  <a:pt x="797335" y="6858000"/>
                </a:lnTo>
                <a:lnTo>
                  <a:pt x="232219" y="6858000"/>
                </a:lnTo>
                <a:lnTo>
                  <a:pt x="525735" y="6564417"/>
                </a:lnTo>
                <a:cubicBezTo>
                  <a:pt x="3462992" y="3626508"/>
                  <a:pt x="3462992" y="3626508"/>
                  <a:pt x="3462992" y="3626508"/>
                </a:cubicBezTo>
                <a:cubicBezTo>
                  <a:pt x="3572429" y="3517046"/>
                  <a:pt x="3572429" y="3336197"/>
                  <a:pt x="3462992" y="3226735"/>
                </a:cubicBezTo>
                <a:cubicBezTo>
                  <a:pt x="236974" y="1"/>
                  <a:pt x="236974" y="1"/>
                  <a:pt x="236974" y="1"/>
                </a:cubicBezTo>
                <a:lnTo>
                  <a:pt x="139608" y="1"/>
                </a:lnTo>
                <a:cubicBezTo>
                  <a:pt x="139608" y="1"/>
                  <a:pt x="139608" y="1"/>
                  <a:pt x="3365626" y="3226735"/>
                </a:cubicBezTo>
                <a:cubicBezTo>
                  <a:pt x="3475063" y="3336197"/>
                  <a:pt x="3475063" y="3517046"/>
                  <a:pt x="3365626" y="3626508"/>
                </a:cubicBezTo>
                <a:cubicBezTo>
                  <a:pt x="3365626" y="3626508"/>
                  <a:pt x="3365626" y="3626508"/>
                  <a:pt x="428371" y="6564417"/>
                </a:cubicBezTo>
                <a:lnTo>
                  <a:pt x="134851" y="6858000"/>
                </a:lnTo>
                <a:lnTo>
                  <a:pt x="0" y="6858000"/>
                </a:lnTo>
                <a:lnTo>
                  <a:pt x="175958" y="6682002"/>
                </a:lnTo>
                <a:cubicBezTo>
                  <a:pt x="3156327" y="3700971"/>
                  <a:pt x="3156327" y="3700971"/>
                  <a:pt x="3156327" y="3700971"/>
                </a:cubicBezTo>
                <a:cubicBezTo>
                  <a:pt x="3307024" y="3550240"/>
                  <a:pt x="3307024" y="3301208"/>
                  <a:pt x="3156327" y="3150477"/>
                </a:cubicBezTo>
                <a:cubicBezTo>
                  <a:pt x="1768115" y="1761957"/>
                  <a:pt x="813719" y="807349"/>
                  <a:pt x="157572" y="151056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  <p:pic>
        <p:nvPicPr>
          <p:cNvPr id="5" name="Рисунок 4" descr="Изображение выглядит как земля, здание, деревянный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46DD99F-EA2F-40B2-A527-DCADE0F82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99" r="29612" b="-1"/>
          <a:stretch/>
        </p:blipFill>
        <p:spPr>
          <a:xfrm>
            <a:off x="8001279" y="10"/>
            <a:ext cx="4190725" cy="6857990"/>
          </a:xfrm>
          <a:custGeom>
            <a:avLst/>
            <a:gdLst>
              <a:gd name="connsiteX0" fmla="*/ 4190725 w 4190725"/>
              <a:gd name="connsiteY0" fmla="*/ 3722075 h 6858000"/>
              <a:gd name="connsiteX1" fmla="*/ 4190725 w 4190725"/>
              <a:gd name="connsiteY1" fmla="*/ 6858000 h 6858000"/>
              <a:gd name="connsiteX2" fmla="*/ 3704744 w 4190725"/>
              <a:gd name="connsiteY2" fmla="*/ 6858000 h 6858000"/>
              <a:gd name="connsiteX3" fmla="*/ 3628699 w 4190725"/>
              <a:gd name="connsiteY3" fmla="*/ 6858000 h 6858000"/>
              <a:gd name="connsiteX4" fmla="*/ 1055496 w 4190725"/>
              <a:gd name="connsiteY4" fmla="*/ 6858000 h 6858000"/>
              <a:gd name="connsiteX5" fmla="*/ 1349014 w 4190725"/>
              <a:gd name="connsiteY5" fmla="*/ 6564417 h 6858000"/>
              <a:gd name="connsiteX6" fmla="*/ 4187676 w 4190725"/>
              <a:gd name="connsiteY6" fmla="*/ 3725125 h 6858000"/>
              <a:gd name="connsiteX7" fmla="*/ 6551 w 4190725"/>
              <a:gd name="connsiteY7" fmla="*/ 0 h 6858000"/>
              <a:gd name="connsiteX8" fmla="*/ 3628699 w 4190725"/>
              <a:gd name="connsiteY8" fmla="*/ 0 h 6858000"/>
              <a:gd name="connsiteX9" fmla="*/ 3704744 w 4190725"/>
              <a:gd name="connsiteY9" fmla="*/ 0 h 6858000"/>
              <a:gd name="connsiteX10" fmla="*/ 4190725 w 4190725"/>
              <a:gd name="connsiteY10" fmla="*/ 0 h 6858000"/>
              <a:gd name="connsiteX11" fmla="*/ 4190725 w 4190725"/>
              <a:gd name="connsiteY11" fmla="*/ 3131168 h 6858000"/>
              <a:gd name="connsiteX12" fmla="*/ 3993185 w 4190725"/>
              <a:gd name="connsiteY12" fmla="*/ 2933584 h 6858000"/>
              <a:gd name="connsiteX13" fmla="*/ 1060253 w 4190725"/>
              <a:gd name="connsiteY13" fmla="*/ 1 h 6858000"/>
              <a:gd name="connsiteX14" fmla="*/ 789320 w 4190725"/>
              <a:gd name="connsiteY14" fmla="*/ 1 h 6858000"/>
              <a:gd name="connsiteX15" fmla="*/ 4015338 w 4190725"/>
              <a:gd name="connsiteY15" fmla="*/ 3226735 h 6858000"/>
              <a:gd name="connsiteX16" fmla="*/ 4015338 w 4190725"/>
              <a:gd name="connsiteY16" fmla="*/ 3626508 h 6858000"/>
              <a:gd name="connsiteX17" fmla="*/ 1078081 w 4190725"/>
              <a:gd name="connsiteY17" fmla="*/ 6564417 h 6858000"/>
              <a:gd name="connsiteX18" fmla="*/ 784563 w 4190725"/>
              <a:gd name="connsiteY18" fmla="*/ 6858000 h 6858000"/>
              <a:gd name="connsiteX19" fmla="*/ 219445 w 4190725"/>
              <a:gd name="connsiteY19" fmla="*/ 6858000 h 6858000"/>
              <a:gd name="connsiteX20" fmla="*/ 512963 w 4190725"/>
              <a:gd name="connsiteY20" fmla="*/ 6564417 h 6858000"/>
              <a:gd name="connsiteX21" fmla="*/ 3450220 w 4190725"/>
              <a:gd name="connsiteY21" fmla="*/ 3626508 h 6858000"/>
              <a:gd name="connsiteX22" fmla="*/ 3450220 w 4190725"/>
              <a:gd name="connsiteY22" fmla="*/ 3226735 h 6858000"/>
              <a:gd name="connsiteX23" fmla="*/ 224202 w 4190725"/>
              <a:gd name="connsiteY23" fmla="*/ 1 h 6858000"/>
              <a:gd name="connsiteX24" fmla="*/ 126836 w 4190725"/>
              <a:gd name="connsiteY24" fmla="*/ 1 h 6858000"/>
              <a:gd name="connsiteX25" fmla="*/ 3352854 w 4190725"/>
              <a:gd name="connsiteY25" fmla="*/ 3226735 h 6858000"/>
              <a:gd name="connsiteX26" fmla="*/ 3352854 w 4190725"/>
              <a:gd name="connsiteY26" fmla="*/ 3626508 h 6858000"/>
              <a:gd name="connsiteX27" fmla="*/ 415597 w 4190725"/>
              <a:gd name="connsiteY27" fmla="*/ 6564417 h 6858000"/>
              <a:gd name="connsiteX28" fmla="*/ 122079 w 4190725"/>
              <a:gd name="connsiteY28" fmla="*/ 6858000 h 6858000"/>
              <a:gd name="connsiteX29" fmla="*/ 0 w 4190725"/>
              <a:gd name="connsiteY29" fmla="*/ 6858000 h 6858000"/>
              <a:gd name="connsiteX30" fmla="*/ 175960 w 4190725"/>
              <a:gd name="connsiteY30" fmla="*/ 6682001 h 6858000"/>
              <a:gd name="connsiteX31" fmla="*/ 3156329 w 4190725"/>
              <a:gd name="connsiteY31" fmla="*/ 3700971 h 6858000"/>
              <a:gd name="connsiteX32" fmla="*/ 3156329 w 4190725"/>
              <a:gd name="connsiteY32" fmla="*/ 3150477 h 6858000"/>
              <a:gd name="connsiteX33" fmla="*/ 157574 w 4190725"/>
              <a:gd name="connsiteY33" fmla="*/ 1510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90725" h="6858000">
                <a:moveTo>
                  <a:pt x="4190725" y="3722075"/>
                </a:moveTo>
                <a:lnTo>
                  <a:pt x="4190725" y="6858000"/>
                </a:lnTo>
                <a:lnTo>
                  <a:pt x="3704744" y="6858000"/>
                </a:lnTo>
                <a:lnTo>
                  <a:pt x="3628699" y="6858000"/>
                </a:lnTo>
                <a:lnTo>
                  <a:pt x="1055496" y="6858000"/>
                </a:lnTo>
                <a:lnTo>
                  <a:pt x="1349014" y="6564417"/>
                </a:lnTo>
                <a:cubicBezTo>
                  <a:pt x="3338769" y="4574221"/>
                  <a:pt x="3980625" y="3932222"/>
                  <a:pt x="4187676" y="3725125"/>
                </a:cubicBezTo>
                <a:close/>
                <a:moveTo>
                  <a:pt x="6551" y="0"/>
                </a:moveTo>
                <a:lnTo>
                  <a:pt x="3628699" y="0"/>
                </a:lnTo>
                <a:lnTo>
                  <a:pt x="3704744" y="0"/>
                </a:lnTo>
                <a:lnTo>
                  <a:pt x="4190725" y="0"/>
                </a:lnTo>
                <a:lnTo>
                  <a:pt x="4190725" y="3131168"/>
                </a:lnTo>
                <a:lnTo>
                  <a:pt x="3993185" y="2933584"/>
                </a:lnTo>
                <a:cubicBezTo>
                  <a:pt x="1060253" y="1"/>
                  <a:pt x="1060253" y="1"/>
                  <a:pt x="1060253" y="1"/>
                </a:cubicBezTo>
                <a:lnTo>
                  <a:pt x="789320" y="1"/>
                </a:lnTo>
                <a:cubicBezTo>
                  <a:pt x="789320" y="1"/>
                  <a:pt x="789320" y="1"/>
                  <a:pt x="4015338" y="3226735"/>
                </a:cubicBezTo>
                <a:cubicBezTo>
                  <a:pt x="4124775" y="3336197"/>
                  <a:pt x="4124775" y="3517046"/>
                  <a:pt x="4015338" y="3626508"/>
                </a:cubicBezTo>
                <a:cubicBezTo>
                  <a:pt x="4015338" y="3626508"/>
                  <a:pt x="4015338" y="3626508"/>
                  <a:pt x="1078081" y="6564417"/>
                </a:cubicBezTo>
                <a:lnTo>
                  <a:pt x="784563" y="6858000"/>
                </a:lnTo>
                <a:lnTo>
                  <a:pt x="219445" y="6858000"/>
                </a:lnTo>
                <a:lnTo>
                  <a:pt x="512963" y="6564417"/>
                </a:lnTo>
                <a:cubicBezTo>
                  <a:pt x="3450220" y="3626508"/>
                  <a:pt x="3450220" y="3626508"/>
                  <a:pt x="3450220" y="3626508"/>
                </a:cubicBezTo>
                <a:cubicBezTo>
                  <a:pt x="3559657" y="3517046"/>
                  <a:pt x="3559657" y="3336197"/>
                  <a:pt x="3450220" y="3226735"/>
                </a:cubicBezTo>
                <a:cubicBezTo>
                  <a:pt x="224202" y="1"/>
                  <a:pt x="224202" y="1"/>
                  <a:pt x="224202" y="1"/>
                </a:cubicBezTo>
                <a:lnTo>
                  <a:pt x="126836" y="1"/>
                </a:lnTo>
                <a:cubicBezTo>
                  <a:pt x="126836" y="1"/>
                  <a:pt x="126836" y="1"/>
                  <a:pt x="3352854" y="3226735"/>
                </a:cubicBezTo>
                <a:cubicBezTo>
                  <a:pt x="3462291" y="3336197"/>
                  <a:pt x="3462291" y="3517046"/>
                  <a:pt x="3352854" y="3626508"/>
                </a:cubicBezTo>
                <a:cubicBezTo>
                  <a:pt x="3352854" y="3626508"/>
                  <a:pt x="3352854" y="3626508"/>
                  <a:pt x="415597" y="6564417"/>
                </a:cubicBezTo>
                <a:lnTo>
                  <a:pt x="122079" y="6858000"/>
                </a:lnTo>
                <a:lnTo>
                  <a:pt x="0" y="6858000"/>
                </a:lnTo>
                <a:lnTo>
                  <a:pt x="175960" y="6682001"/>
                </a:lnTo>
                <a:cubicBezTo>
                  <a:pt x="3156329" y="3700971"/>
                  <a:pt x="3156329" y="3700971"/>
                  <a:pt x="3156329" y="3700971"/>
                </a:cubicBezTo>
                <a:cubicBezTo>
                  <a:pt x="3307026" y="3550240"/>
                  <a:pt x="3307026" y="3301208"/>
                  <a:pt x="3156329" y="3150477"/>
                </a:cubicBezTo>
                <a:cubicBezTo>
                  <a:pt x="1768117" y="1761957"/>
                  <a:pt x="813721" y="807349"/>
                  <a:pt x="157574" y="151056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115" name="Freeform 21">
            <a:extLst>
              <a:ext uri="{FF2B5EF4-FFF2-40B4-BE49-F238E27FC236}">
                <a16:creationId xmlns:a16="http://schemas.microsoft.com/office/drawing/2014/main" xmlns="" id="{8E30B628-6BAB-48A1-A261-1CB505A66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0 w 8170246"/>
              <a:gd name="connsiteY0" fmla="*/ 0 h 6858000"/>
              <a:gd name="connsiteX1" fmla="*/ 98791 w 8170246"/>
              <a:gd name="connsiteY1" fmla="*/ 0 h 6858000"/>
              <a:gd name="connsiteX2" fmla="*/ 4862151 w 8170246"/>
              <a:gd name="connsiteY2" fmla="*/ 0 h 6858000"/>
              <a:gd name="connsiteX3" fmla="*/ 8088169 w 8170246"/>
              <a:gd name="connsiteY3" fmla="*/ 3226735 h 6858000"/>
              <a:gd name="connsiteX4" fmla="*/ 8088169 w 8170246"/>
              <a:gd name="connsiteY4" fmla="*/ 3626507 h 6858000"/>
              <a:gd name="connsiteX5" fmla="*/ 4857393 w 8170246"/>
              <a:gd name="connsiteY5" fmla="*/ 6858000 h 6858000"/>
              <a:gd name="connsiteX6" fmla="*/ 133398 w 8170246"/>
              <a:gd name="connsiteY6" fmla="*/ 6858000 h 6858000"/>
              <a:gd name="connsiteX7" fmla="*/ 0 w 81702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0246" h="6858000">
                <a:moveTo>
                  <a:pt x="0" y="0"/>
                </a:moveTo>
                <a:lnTo>
                  <a:pt x="98791" y="0"/>
                </a:lnTo>
                <a:cubicBezTo>
                  <a:pt x="1141045" y="0"/>
                  <a:pt x="2657051" y="0"/>
                  <a:pt x="4862151" y="0"/>
                </a:cubicBez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030DF2-495F-4D3F-9BBB-2A4BB3A3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03" y="344444"/>
            <a:ext cx="5282758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AND…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9605A3-BC53-4D90-A59F-66F6D60D5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32" y="1707447"/>
            <a:ext cx="5810880" cy="423615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EFFFF"/>
                </a:solidFill>
              </a:rPr>
              <a:t>We work not only with companies but also with individuals.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EFFFF"/>
                </a:solidFill>
              </a:rPr>
              <a:t>We move personal effects and diplomatic cargo.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solidFill>
                  <a:srgbClr val="FEFFFF"/>
                </a:solidFill>
              </a:rPr>
              <a:t>Our team is highly skilled and familiar with such specific shipments as: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solidFill>
                  <a:srgbClr val="FEFFFF"/>
                </a:solidFill>
              </a:rPr>
              <a:t/>
            </a:r>
            <a:br>
              <a:rPr lang="en-US" dirty="0">
                <a:solidFill>
                  <a:srgbClr val="FEFFFF"/>
                </a:solidFill>
              </a:rPr>
            </a:br>
            <a:r>
              <a:rPr lang="en-US" dirty="0">
                <a:solidFill>
                  <a:srgbClr val="FEFFFF"/>
                </a:solidFill>
              </a:rPr>
              <a:t>- piano</a:t>
            </a:r>
            <a:br>
              <a:rPr lang="en-US" dirty="0">
                <a:solidFill>
                  <a:srgbClr val="FEFFFF"/>
                </a:solidFill>
              </a:rPr>
            </a:br>
            <a:r>
              <a:rPr lang="en-US" dirty="0">
                <a:solidFill>
                  <a:srgbClr val="FEFFFF"/>
                </a:solidFill>
              </a:rPr>
              <a:t>- art objects</a:t>
            </a:r>
            <a:br>
              <a:rPr lang="en-US" dirty="0">
                <a:solidFill>
                  <a:srgbClr val="FEFFFF"/>
                </a:solidFill>
              </a:rPr>
            </a:br>
            <a:r>
              <a:rPr lang="en-US" dirty="0">
                <a:solidFill>
                  <a:srgbClr val="FEFFFF"/>
                </a:solidFill>
              </a:rPr>
              <a:t>- antique items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solidFill>
                  <a:srgbClr val="FEFFFF"/>
                </a:solidFill>
              </a:rPr>
              <a:t>-motorcycle, car and any other vehicle.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EFFFF"/>
                </a:solidFill>
              </a:rPr>
              <a:t>Among our clients are diplomats, members of foreign embassies and famous artists.</a:t>
            </a:r>
          </a:p>
          <a:p>
            <a:pPr algn="just">
              <a:lnSpc>
                <a:spcPct val="90000"/>
              </a:lnSpc>
              <a:buFont typeface="Wingdings 3" charset="2"/>
              <a:buChar char=""/>
            </a:pPr>
            <a:r>
              <a:rPr lang="en-US" sz="1500" dirty="0">
                <a:solidFill>
                  <a:srgbClr val="FEFFFF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681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FFFF00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7379</TotalTime>
  <Words>336</Words>
  <Application>Microsoft Office PowerPoint</Application>
  <PresentationFormat>Произвольный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KIY AVIA CARGO Ltd  </vt:lpstr>
      <vt:lpstr>UKRAINE: the center of Europe</vt:lpstr>
      <vt:lpstr>ABOUT US</vt:lpstr>
      <vt:lpstr>NETWORK</vt:lpstr>
      <vt:lpstr>NO ORDINARY SERVICES</vt:lpstr>
      <vt:lpstr>WHY TO CHOOSE US</vt:lpstr>
      <vt:lpstr>ADDITIONAL PROTECTION</vt:lpstr>
      <vt:lpstr>OUR successful CLIENTS</vt:lpstr>
      <vt:lpstr>AND…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Міренков Андрій</dc:creator>
  <cp:lastModifiedBy>Grinko, Kostantin</cp:lastModifiedBy>
  <cp:revision>55</cp:revision>
  <dcterms:created xsi:type="dcterms:W3CDTF">2018-10-23T09:58:08Z</dcterms:created>
  <dcterms:modified xsi:type="dcterms:W3CDTF">2019-06-12T07:28:53Z</dcterms:modified>
</cp:coreProperties>
</file>