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3" r:id="rId1"/>
  </p:sldMasterIdLst>
  <p:notesMasterIdLst>
    <p:notesMasterId r:id="rId16"/>
  </p:notesMasterIdLst>
  <p:sldIdLst>
    <p:sldId id="271" r:id="rId2"/>
    <p:sldId id="257" r:id="rId3"/>
    <p:sldId id="261" r:id="rId4"/>
    <p:sldId id="262" r:id="rId5"/>
    <p:sldId id="263" r:id="rId6"/>
    <p:sldId id="268" r:id="rId7"/>
    <p:sldId id="264" r:id="rId8"/>
    <p:sldId id="265" r:id="rId9"/>
    <p:sldId id="266" r:id="rId10"/>
    <p:sldId id="267" r:id="rId11"/>
    <p:sldId id="272" r:id="rId12"/>
    <p:sldId id="273"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5226" autoAdjust="0"/>
  </p:normalViewPr>
  <p:slideViewPr>
    <p:cSldViewPr snapToGrid="0">
      <p:cViewPr varScale="1">
        <p:scale>
          <a:sx n="108" d="100"/>
          <a:sy n="108" d="100"/>
        </p:scale>
        <p:origin x="906"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45D34C-DB22-4D95-91F8-A65148F64530}" type="datetimeFigureOut">
              <a:rPr lang="tr-TR" smtClean="0"/>
              <a:t>17.05.2022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3B71F-C190-4166-8EA5-44145514217C}" type="slidenum">
              <a:rPr lang="tr-TR" smtClean="0"/>
              <a:t>‹#›</a:t>
            </a:fld>
            <a:endParaRPr lang="tr-TR"/>
          </a:p>
        </p:txBody>
      </p:sp>
    </p:spTree>
    <p:extLst>
      <p:ext uri="{BB962C8B-B14F-4D97-AF65-F5344CB8AC3E}">
        <p14:creationId xmlns:p14="http://schemas.microsoft.com/office/powerpoint/2010/main" val="4293877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B93B71F-C190-4166-8EA5-44145514217C}" type="slidenum">
              <a:rPr lang="tr-TR" smtClean="0"/>
              <a:t>14</a:t>
            </a:fld>
            <a:endParaRPr lang="tr-TR"/>
          </a:p>
        </p:txBody>
      </p:sp>
    </p:spTree>
    <p:extLst>
      <p:ext uri="{BB962C8B-B14F-4D97-AF65-F5344CB8AC3E}">
        <p14:creationId xmlns:p14="http://schemas.microsoft.com/office/powerpoint/2010/main" val="3440150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F755CEA6-F186-44C5-8A37-1A69E807A208}" type="datetimeFigureOut">
              <a:rPr lang="tr-TR" smtClean="0"/>
              <a:t>17.05.2022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42C8AF-93EF-4E59-8984-5DB886B493B6}" type="slidenum">
              <a:rPr lang="tr-TR" smtClean="0"/>
              <a:t>‹#›</a:t>
            </a:fld>
            <a:endParaRPr lang="tr-TR"/>
          </a:p>
        </p:txBody>
      </p:sp>
    </p:spTree>
    <p:extLst>
      <p:ext uri="{BB962C8B-B14F-4D97-AF65-F5344CB8AC3E}">
        <p14:creationId xmlns:p14="http://schemas.microsoft.com/office/powerpoint/2010/main" val="4213192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755CEA6-F186-44C5-8A37-1A69E807A208}" type="datetimeFigureOut">
              <a:rPr lang="tr-TR" smtClean="0"/>
              <a:t>17.05.2022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42C8AF-93EF-4E59-8984-5DB886B493B6}" type="slidenum">
              <a:rPr lang="tr-TR" smtClean="0"/>
              <a:t>‹#›</a:t>
            </a:fld>
            <a:endParaRPr lang="tr-TR"/>
          </a:p>
        </p:txBody>
      </p:sp>
    </p:spTree>
    <p:extLst>
      <p:ext uri="{BB962C8B-B14F-4D97-AF65-F5344CB8AC3E}">
        <p14:creationId xmlns:p14="http://schemas.microsoft.com/office/powerpoint/2010/main" val="3108477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755CEA6-F186-44C5-8A37-1A69E807A208}" type="datetimeFigureOut">
              <a:rPr lang="tr-TR" smtClean="0"/>
              <a:t>17.05.2022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42C8AF-93EF-4E59-8984-5DB886B493B6}" type="slidenum">
              <a:rPr lang="tr-TR" smtClean="0"/>
              <a:t>‹#›</a:t>
            </a:fld>
            <a:endParaRPr lang="tr-TR"/>
          </a:p>
        </p:txBody>
      </p:sp>
    </p:spTree>
    <p:extLst>
      <p:ext uri="{BB962C8B-B14F-4D97-AF65-F5344CB8AC3E}">
        <p14:creationId xmlns:p14="http://schemas.microsoft.com/office/powerpoint/2010/main" val="264141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755CEA6-F186-44C5-8A37-1A69E807A208}" type="datetimeFigureOut">
              <a:rPr lang="tr-TR" smtClean="0"/>
              <a:t>17.05.2022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42C8AF-93EF-4E59-8984-5DB886B493B6}" type="slidenum">
              <a:rPr lang="tr-TR" smtClean="0"/>
              <a:t>‹#›</a:t>
            </a:fld>
            <a:endParaRPr lang="tr-TR"/>
          </a:p>
        </p:txBody>
      </p:sp>
    </p:spTree>
    <p:extLst>
      <p:ext uri="{BB962C8B-B14F-4D97-AF65-F5344CB8AC3E}">
        <p14:creationId xmlns:p14="http://schemas.microsoft.com/office/powerpoint/2010/main" val="3126063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F755CEA6-F186-44C5-8A37-1A69E807A208}" type="datetimeFigureOut">
              <a:rPr lang="tr-TR" smtClean="0"/>
              <a:t>17.05.2022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942C8AF-93EF-4E59-8984-5DB886B493B6}" type="slidenum">
              <a:rPr lang="tr-TR" smtClean="0"/>
              <a:t>‹#›</a:t>
            </a:fld>
            <a:endParaRPr lang="tr-TR"/>
          </a:p>
        </p:txBody>
      </p:sp>
    </p:spTree>
    <p:extLst>
      <p:ext uri="{BB962C8B-B14F-4D97-AF65-F5344CB8AC3E}">
        <p14:creationId xmlns:p14="http://schemas.microsoft.com/office/powerpoint/2010/main" val="215158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F755CEA6-F186-44C5-8A37-1A69E807A208}" type="datetimeFigureOut">
              <a:rPr lang="tr-TR" smtClean="0"/>
              <a:t>17.05.2022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942C8AF-93EF-4E59-8984-5DB886B493B6}" type="slidenum">
              <a:rPr lang="tr-TR" smtClean="0"/>
              <a:t>‹#›</a:t>
            </a:fld>
            <a:endParaRPr lang="tr-TR"/>
          </a:p>
        </p:txBody>
      </p:sp>
    </p:spTree>
    <p:extLst>
      <p:ext uri="{BB962C8B-B14F-4D97-AF65-F5344CB8AC3E}">
        <p14:creationId xmlns:p14="http://schemas.microsoft.com/office/powerpoint/2010/main" val="3067336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755CEA6-F186-44C5-8A37-1A69E807A208}" type="datetimeFigureOut">
              <a:rPr lang="tr-TR" smtClean="0"/>
              <a:t>17.05.2022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942C8AF-93EF-4E59-8984-5DB886B493B6}" type="slidenum">
              <a:rPr lang="tr-TR" smtClean="0"/>
              <a:t>‹#›</a:t>
            </a:fld>
            <a:endParaRPr lang="tr-TR"/>
          </a:p>
        </p:txBody>
      </p:sp>
    </p:spTree>
    <p:extLst>
      <p:ext uri="{BB962C8B-B14F-4D97-AF65-F5344CB8AC3E}">
        <p14:creationId xmlns:p14="http://schemas.microsoft.com/office/powerpoint/2010/main" val="3073062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F755CEA6-F186-44C5-8A37-1A69E807A208}" type="datetimeFigureOut">
              <a:rPr lang="tr-TR" smtClean="0"/>
              <a:t>17.05.2022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942C8AF-93EF-4E59-8984-5DB886B493B6}" type="slidenum">
              <a:rPr lang="tr-TR" smtClean="0"/>
              <a:t>‹#›</a:t>
            </a:fld>
            <a:endParaRPr lang="tr-TR"/>
          </a:p>
        </p:txBody>
      </p:sp>
    </p:spTree>
    <p:extLst>
      <p:ext uri="{BB962C8B-B14F-4D97-AF65-F5344CB8AC3E}">
        <p14:creationId xmlns:p14="http://schemas.microsoft.com/office/powerpoint/2010/main" val="3628121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5CEA6-F186-44C5-8A37-1A69E807A208}" type="datetimeFigureOut">
              <a:rPr lang="tr-TR" smtClean="0"/>
              <a:t>17.05.2022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942C8AF-93EF-4E59-8984-5DB886B493B6}" type="slidenum">
              <a:rPr lang="tr-TR" smtClean="0"/>
              <a:t>‹#›</a:t>
            </a:fld>
            <a:endParaRPr lang="tr-TR"/>
          </a:p>
        </p:txBody>
      </p:sp>
    </p:spTree>
    <p:extLst>
      <p:ext uri="{BB962C8B-B14F-4D97-AF65-F5344CB8AC3E}">
        <p14:creationId xmlns:p14="http://schemas.microsoft.com/office/powerpoint/2010/main" val="4071976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F755CEA6-F186-44C5-8A37-1A69E807A208}" type="datetimeFigureOut">
              <a:rPr lang="tr-TR" smtClean="0"/>
              <a:t>17.05.2022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942C8AF-93EF-4E59-8984-5DB886B493B6}" type="slidenum">
              <a:rPr lang="tr-TR" smtClean="0"/>
              <a:t>‹#›</a:t>
            </a:fld>
            <a:endParaRPr lang="tr-TR"/>
          </a:p>
        </p:txBody>
      </p:sp>
    </p:spTree>
    <p:extLst>
      <p:ext uri="{BB962C8B-B14F-4D97-AF65-F5344CB8AC3E}">
        <p14:creationId xmlns:p14="http://schemas.microsoft.com/office/powerpoint/2010/main" val="2308694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F755CEA6-F186-44C5-8A37-1A69E807A208}" type="datetimeFigureOut">
              <a:rPr lang="tr-TR" smtClean="0"/>
              <a:t>17.05.2022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942C8AF-93EF-4E59-8984-5DB886B493B6}" type="slidenum">
              <a:rPr lang="tr-TR" smtClean="0"/>
              <a:t>‹#›</a:t>
            </a:fld>
            <a:endParaRPr lang="tr-TR"/>
          </a:p>
        </p:txBody>
      </p:sp>
    </p:spTree>
    <p:extLst>
      <p:ext uri="{BB962C8B-B14F-4D97-AF65-F5344CB8AC3E}">
        <p14:creationId xmlns:p14="http://schemas.microsoft.com/office/powerpoint/2010/main" val="3853299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5CEA6-F186-44C5-8A37-1A69E807A208}" type="datetimeFigureOut">
              <a:rPr lang="tr-TR" smtClean="0"/>
              <a:t>17.05.2022</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2C8AF-93EF-4E59-8984-5DB886B493B6}" type="slidenum">
              <a:rPr lang="tr-TR" smtClean="0"/>
              <a:t>‹#›</a:t>
            </a:fld>
            <a:endParaRPr lang="tr-TR"/>
          </a:p>
        </p:txBody>
      </p:sp>
    </p:spTree>
    <p:extLst>
      <p:ext uri="{BB962C8B-B14F-4D97-AF65-F5344CB8AC3E}">
        <p14:creationId xmlns:p14="http://schemas.microsoft.com/office/powerpoint/2010/main" val="2416917491"/>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38">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2380868"/>
            <a:ext cx="11982332" cy="2087795"/>
            <a:chOff x="143163" y="5763486"/>
            <a:chExt cx="11982332" cy="739555"/>
          </a:xfrm>
        </p:grpSpPr>
        <p:sp>
          <p:nvSpPr>
            <p:cNvPr id="40" name="Rectangle 39">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0">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7" name="Rectangle 42">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Resim 7">
            <a:extLst>
              <a:ext uri="{FF2B5EF4-FFF2-40B4-BE49-F238E27FC236}">
                <a16:creationId xmlns:a16="http://schemas.microsoft.com/office/drawing/2014/main" id="{708DF25A-A6E8-69CB-96E1-DBCE10D90564}"/>
              </a:ext>
            </a:extLst>
          </p:cNvPr>
          <p:cNvPicPr>
            <a:picLocks noChangeAspect="1"/>
          </p:cNvPicPr>
          <p:nvPr/>
        </p:nvPicPr>
        <p:blipFill>
          <a:blip r:embed="rId2"/>
          <a:stretch>
            <a:fillRect/>
          </a:stretch>
        </p:blipFill>
        <p:spPr>
          <a:xfrm>
            <a:off x="2890765" y="2368094"/>
            <a:ext cx="6033909" cy="2132712"/>
          </a:xfrm>
          <a:prstGeom prst="rect">
            <a:avLst/>
          </a:prstGeom>
        </p:spPr>
      </p:pic>
      <p:pic>
        <p:nvPicPr>
          <p:cNvPr id="4" name="Resim 3">
            <a:extLst>
              <a:ext uri="{FF2B5EF4-FFF2-40B4-BE49-F238E27FC236}">
                <a16:creationId xmlns:a16="http://schemas.microsoft.com/office/drawing/2014/main" id="{4FB8019B-AE53-B17A-AC1A-9E5C3098FA91}"/>
              </a:ext>
            </a:extLst>
          </p:cNvPr>
          <p:cNvPicPr>
            <a:picLocks noChangeAspect="1"/>
          </p:cNvPicPr>
          <p:nvPr/>
        </p:nvPicPr>
        <p:blipFill>
          <a:blip r:embed="rId3"/>
          <a:stretch>
            <a:fillRect/>
          </a:stretch>
        </p:blipFill>
        <p:spPr>
          <a:xfrm>
            <a:off x="5637416" y="3622539"/>
            <a:ext cx="2838846" cy="400106"/>
          </a:xfrm>
          <a:prstGeom prst="rect">
            <a:avLst/>
          </a:prstGeom>
        </p:spPr>
      </p:pic>
    </p:spTree>
    <p:extLst>
      <p:ext uri="{BB962C8B-B14F-4D97-AF65-F5344CB8AC3E}">
        <p14:creationId xmlns:p14="http://schemas.microsoft.com/office/powerpoint/2010/main" val="21738572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1BAD933-6E2F-4F51-95E1-E0FF75A42767}"/>
              </a:ext>
            </a:extLst>
          </p:cNvPr>
          <p:cNvSpPr>
            <a:spLocks noGrp="1"/>
          </p:cNvSpPr>
          <p:nvPr>
            <p:ph type="title"/>
          </p:nvPr>
        </p:nvSpPr>
        <p:spPr>
          <a:xfrm>
            <a:off x="589560" y="856180"/>
            <a:ext cx="4560584" cy="1128068"/>
          </a:xfrm>
        </p:spPr>
        <p:txBody>
          <a:bodyPr anchor="ctr">
            <a:normAutofit/>
          </a:bodyPr>
          <a:lstStyle/>
          <a:p>
            <a:r>
              <a:rPr lang="tr-TR" sz="3100" dirty="0"/>
              <a:t>RAILWAY TRANSPORTATION</a:t>
            </a:r>
            <a:br>
              <a:rPr lang="tr-TR" sz="3100" dirty="0"/>
            </a:br>
            <a:endParaRPr lang="tr-TR" sz="3100" dirty="0"/>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71A758F1-22C4-4AE8-A15F-763FF337B3E4}"/>
              </a:ext>
            </a:extLst>
          </p:cNvPr>
          <p:cNvSpPr>
            <a:spLocks noGrp="1"/>
          </p:cNvSpPr>
          <p:nvPr>
            <p:ph idx="1"/>
          </p:nvPr>
        </p:nvSpPr>
        <p:spPr>
          <a:xfrm>
            <a:off x="590719" y="2330505"/>
            <a:ext cx="4559425" cy="3979585"/>
          </a:xfrm>
        </p:spPr>
        <p:txBody>
          <a:bodyPr anchor="ctr">
            <a:normAutofit/>
          </a:bodyPr>
          <a:lstStyle/>
          <a:p>
            <a:r>
              <a:rPr lang="en-US" sz="1200" b="1" dirty="0">
                <a:solidFill>
                  <a:schemeClr val="accent5">
                    <a:lumMod val="75000"/>
                  </a:schemeClr>
                </a:solidFill>
              </a:rPr>
              <a:t>Milla International Logistics </a:t>
            </a:r>
            <a:r>
              <a:rPr lang="en-US" sz="1200" dirty="0">
                <a:solidFill>
                  <a:schemeClr val="accent5">
                    <a:lumMod val="75000"/>
                  </a:schemeClr>
                </a:solidFill>
              </a:rPr>
              <a:t>provides its customers with a cost advantage, fast and safe service with mutual flights to Germany, Austria, Czech Republic, Slovakia, Poland, Hungary and many other European countries in railway transportation, which is among the most important advantages of cost advantage and environmental friendliness. provides transportation service.</a:t>
            </a:r>
          </a:p>
          <a:p>
            <a:r>
              <a:rPr lang="en-US" sz="1200" dirty="0">
                <a:solidFill>
                  <a:schemeClr val="accent5">
                    <a:lumMod val="75000"/>
                  </a:schemeClr>
                </a:solidFill>
              </a:rPr>
              <a:t>Our Rail Freight Services</a:t>
            </a:r>
          </a:p>
          <a:p>
            <a:r>
              <a:rPr lang="en-US" sz="1200" dirty="0">
                <a:solidFill>
                  <a:schemeClr val="accent5">
                    <a:lumMod val="75000"/>
                  </a:schemeClr>
                </a:solidFill>
              </a:rPr>
              <a:t>Environmentally friendly and regular service with fixed times,</a:t>
            </a:r>
          </a:p>
          <a:p>
            <a:r>
              <a:rPr lang="en-US" sz="1200" dirty="0">
                <a:solidFill>
                  <a:schemeClr val="accent5">
                    <a:lumMod val="75000"/>
                  </a:schemeClr>
                </a:solidFill>
              </a:rPr>
              <a:t>Minimum damage rate,</a:t>
            </a:r>
          </a:p>
          <a:p>
            <a:r>
              <a:rPr lang="en-US" sz="1200" dirty="0">
                <a:solidFill>
                  <a:schemeClr val="accent5">
                    <a:lumMod val="75000"/>
                  </a:schemeClr>
                </a:solidFill>
              </a:rPr>
              <a:t>With 45 HC containers, the possibility of loading in the same cubic meters as the road and loading more tonnage than the road,</a:t>
            </a:r>
          </a:p>
          <a:p>
            <a:r>
              <a:rPr lang="en-US" sz="1200" dirty="0">
                <a:solidFill>
                  <a:schemeClr val="accent5">
                    <a:lumMod val="75000"/>
                  </a:schemeClr>
                </a:solidFill>
              </a:rPr>
              <a:t>Fast, reliable and economical service.</a:t>
            </a:r>
            <a:endParaRPr lang="tr-TR" sz="14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Resim 15">
            <a:extLst>
              <a:ext uri="{FF2B5EF4-FFF2-40B4-BE49-F238E27FC236}">
                <a16:creationId xmlns:a16="http://schemas.microsoft.com/office/drawing/2014/main" id="{2F39C002-E0AD-C366-F948-D4B6ECCF33CB}"/>
              </a:ext>
            </a:extLst>
          </p:cNvPr>
          <p:cNvPicPr>
            <a:picLocks noChangeAspect="1"/>
          </p:cNvPicPr>
          <p:nvPr/>
        </p:nvPicPr>
        <p:blipFill>
          <a:blip r:embed="rId2"/>
          <a:stretch>
            <a:fillRect/>
          </a:stretch>
        </p:blipFill>
        <p:spPr>
          <a:xfrm>
            <a:off x="7036791" y="2851421"/>
            <a:ext cx="3307404" cy="825152"/>
          </a:xfrm>
          <a:prstGeom prst="rect">
            <a:avLst/>
          </a:prstGeom>
        </p:spPr>
      </p:pic>
      <p:pic>
        <p:nvPicPr>
          <p:cNvPr id="18" name="Resim 17">
            <a:extLst>
              <a:ext uri="{FF2B5EF4-FFF2-40B4-BE49-F238E27FC236}">
                <a16:creationId xmlns:a16="http://schemas.microsoft.com/office/drawing/2014/main" id="{3D81B2E7-7DFB-43E3-0854-33101FDE7B96}"/>
              </a:ext>
            </a:extLst>
          </p:cNvPr>
          <p:cNvPicPr>
            <a:picLocks noChangeAspect="1"/>
          </p:cNvPicPr>
          <p:nvPr/>
        </p:nvPicPr>
        <p:blipFill>
          <a:blip r:embed="rId3"/>
          <a:stretch>
            <a:fillRect/>
          </a:stretch>
        </p:blipFill>
        <p:spPr>
          <a:xfrm>
            <a:off x="8150656" y="3398479"/>
            <a:ext cx="1927199" cy="172637"/>
          </a:xfrm>
          <a:prstGeom prst="rect">
            <a:avLst/>
          </a:prstGeom>
        </p:spPr>
      </p:pic>
    </p:spTree>
    <p:extLst>
      <p:ext uri="{BB962C8B-B14F-4D97-AF65-F5344CB8AC3E}">
        <p14:creationId xmlns:p14="http://schemas.microsoft.com/office/powerpoint/2010/main" val="41013705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03A548B-5F0B-4848-B5E3-567504BA04B6}"/>
              </a:ext>
            </a:extLst>
          </p:cNvPr>
          <p:cNvSpPr>
            <a:spLocks noGrp="1"/>
          </p:cNvSpPr>
          <p:nvPr>
            <p:ph type="title"/>
          </p:nvPr>
        </p:nvSpPr>
        <p:spPr>
          <a:xfrm>
            <a:off x="589560" y="856180"/>
            <a:ext cx="4560584" cy="1128068"/>
          </a:xfrm>
        </p:spPr>
        <p:txBody>
          <a:bodyPr vert="horz" lIns="91440" tIns="45720" rIns="91440" bIns="45720" rtlCol="0" anchor="ctr">
            <a:normAutofit fontScale="90000"/>
          </a:bodyPr>
          <a:lstStyle/>
          <a:p>
            <a:r>
              <a:rPr lang="en-US" sz="4000" dirty="0"/>
              <a:t>DOMESTIC TRANSPORT</a:t>
            </a:r>
          </a:p>
        </p:txBody>
      </p:sp>
      <p:grpSp>
        <p:nvGrpSpPr>
          <p:cNvPr id="20" name="Group 1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1" name="Rectangle 2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etin kutusu 12">
            <a:extLst>
              <a:ext uri="{FF2B5EF4-FFF2-40B4-BE49-F238E27FC236}">
                <a16:creationId xmlns:a16="http://schemas.microsoft.com/office/drawing/2014/main" id="{663F00F5-95D1-4C15-9050-5BB392460589}"/>
              </a:ext>
            </a:extLst>
          </p:cNvPr>
          <p:cNvSpPr txBox="1"/>
          <p:nvPr/>
        </p:nvSpPr>
        <p:spPr>
          <a:xfrm>
            <a:off x="590719" y="2330505"/>
            <a:ext cx="4559425" cy="3979585"/>
          </a:xfrm>
          <a:prstGeom prst="rect">
            <a:avLst/>
          </a:prstGeom>
        </p:spPr>
        <p:txBody>
          <a:bodyPr vert="horz" lIns="91440" tIns="45720" rIns="91440" bIns="45720" rtlCol="0" anchor="ctr">
            <a:normAutofit/>
          </a:bodyPr>
          <a:lstStyle/>
          <a:p>
            <a:pPr marL="230400" marR="32385" indent="-228600" defTabSz="914400">
              <a:lnSpc>
                <a:spcPct val="90000"/>
              </a:lnSpc>
              <a:spcBef>
                <a:spcPts val="1000"/>
              </a:spcBef>
              <a:buFont typeface="Arial" panose="020B0604020202020204" pitchFamily="34" charset="0"/>
              <a:buChar char="•"/>
            </a:pPr>
            <a:r>
              <a:rPr lang="en-US" sz="1200" dirty="0">
                <a:solidFill>
                  <a:schemeClr val="accent5">
                    <a:lumMod val="75000"/>
                  </a:schemeClr>
                </a:solidFill>
              </a:rPr>
              <a:t>With our daily distribution network in Istanbul, we carry out the fast, reliable and economical transportation of your products from every point of the city.</a:t>
            </a:r>
          </a:p>
          <a:p>
            <a:pPr marL="230400" marR="32385" indent="-228600" defTabSz="914400">
              <a:lnSpc>
                <a:spcPct val="90000"/>
              </a:lnSpc>
              <a:spcBef>
                <a:spcPts val="1000"/>
              </a:spcBef>
              <a:buFont typeface="Arial" panose="020B0604020202020204" pitchFamily="34" charset="0"/>
              <a:buChar char="•"/>
            </a:pPr>
            <a:r>
              <a:rPr lang="en-US" sz="1200" dirty="0">
                <a:solidFill>
                  <a:schemeClr val="accent5">
                    <a:lumMod val="75000"/>
                  </a:schemeClr>
                </a:solidFill>
              </a:rPr>
              <a:t>Complete / partial transportation,</a:t>
            </a:r>
          </a:p>
          <a:p>
            <a:pPr marL="230400" marR="32385" indent="-228600" defTabSz="914400">
              <a:lnSpc>
                <a:spcPct val="90000"/>
              </a:lnSpc>
              <a:spcBef>
                <a:spcPts val="1000"/>
              </a:spcBef>
              <a:buFont typeface="Arial" panose="020B0604020202020204" pitchFamily="34" charset="0"/>
              <a:buChar char="•"/>
            </a:pPr>
            <a:r>
              <a:rPr lang="en-US" sz="1200" dirty="0">
                <a:solidFill>
                  <a:schemeClr val="accent5">
                    <a:lumMod val="75000"/>
                  </a:schemeClr>
                </a:solidFill>
              </a:rPr>
              <a:t>Door-to-door delivery.</a:t>
            </a:r>
          </a:p>
          <a:p>
            <a:pPr marL="230400" marR="32385" indent="-228600" defTabSz="914400">
              <a:lnSpc>
                <a:spcPct val="90000"/>
              </a:lnSpc>
              <a:spcBef>
                <a:spcPts val="1000"/>
              </a:spcBef>
              <a:buFont typeface="Arial" panose="020B0604020202020204" pitchFamily="34" charset="0"/>
              <a:buChar char="•"/>
            </a:pPr>
            <a:r>
              <a:rPr lang="en-US" sz="1200" dirty="0">
                <a:solidFill>
                  <a:schemeClr val="accent5">
                    <a:lumMod val="75000"/>
                  </a:schemeClr>
                </a:solidFill>
              </a:rPr>
              <a:t>Container transport</a:t>
            </a:r>
          </a:p>
          <a:p>
            <a:pPr marL="230400" marR="32385" indent="-228600" defTabSz="914400">
              <a:lnSpc>
                <a:spcPct val="90000"/>
              </a:lnSpc>
              <a:spcBef>
                <a:spcPts val="1000"/>
              </a:spcBef>
              <a:buFont typeface="Arial" panose="020B0604020202020204" pitchFamily="34" charset="0"/>
              <a:buChar char="•"/>
            </a:pPr>
            <a:r>
              <a:rPr lang="en-US" sz="1200" dirty="0">
                <a:solidFill>
                  <a:schemeClr val="accent5">
                    <a:lumMod val="75000"/>
                  </a:schemeClr>
                </a:solidFill>
              </a:rPr>
              <a:t>Hanging textile transport</a:t>
            </a:r>
          </a:p>
          <a:p>
            <a:pPr marL="230400" marR="32385" indent="-228600" defTabSz="914400">
              <a:lnSpc>
                <a:spcPct val="90000"/>
              </a:lnSpc>
              <a:spcBef>
                <a:spcPts val="1000"/>
              </a:spcBef>
              <a:buFont typeface="Arial" panose="020B0604020202020204" pitchFamily="34" charset="0"/>
              <a:buChar char="•"/>
            </a:pPr>
            <a:r>
              <a:rPr lang="en-US" sz="1200" dirty="0">
                <a:solidFill>
                  <a:schemeClr val="accent5">
                    <a:lumMod val="75000"/>
                  </a:schemeClr>
                </a:solidFill>
              </a:rPr>
              <a:t>Dangerous product shipments</a:t>
            </a:r>
          </a:p>
          <a:p>
            <a:pPr marL="230400" marR="32385" indent="-228600" defTabSz="914400">
              <a:lnSpc>
                <a:spcPct val="90000"/>
              </a:lnSpc>
              <a:spcBef>
                <a:spcPts val="1000"/>
              </a:spcBef>
              <a:buFont typeface="Arial" panose="020B0604020202020204" pitchFamily="34" charset="0"/>
              <a:buChar char="•"/>
            </a:pPr>
            <a:r>
              <a:rPr lang="en-US" sz="1200" dirty="0">
                <a:solidFill>
                  <a:schemeClr val="accent5">
                    <a:lumMod val="75000"/>
                  </a:schemeClr>
                </a:solidFill>
              </a:rPr>
              <a:t>Refrigerated or heated transport</a:t>
            </a:r>
            <a:endParaRPr lang="en-US" sz="2000" dirty="0"/>
          </a:p>
          <a:p>
            <a:pPr marL="12700" marR="32385" indent="-228600" defTabSz="914400">
              <a:lnSpc>
                <a:spcPct val="90000"/>
              </a:lnSpc>
              <a:buFont typeface="Arial" panose="020B0604020202020204" pitchFamily="34" charset="0"/>
              <a:buChar char="•"/>
            </a:pPr>
            <a:endParaRPr lang="en-US" sz="2000" dirty="0"/>
          </a:p>
          <a:p>
            <a:pPr marL="230400" indent="-228600" defTabSz="914400">
              <a:lnSpc>
                <a:spcPct val="90000"/>
              </a:lnSpc>
              <a:spcBef>
                <a:spcPts val="1000"/>
              </a:spcBef>
              <a:buFont typeface="Arial" panose="020B0604020202020204" pitchFamily="34" charset="0"/>
              <a:buChar char="•"/>
            </a:pPr>
            <a:endParaRPr lang="en-US" sz="2000" dirty="0"/>
          </a:p>
        </p:txBody>
      </p:sp>
      <p:sp>
        <p:nvSpPr>
          <p:cNvPr id="26" name="Rectangle 2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Resim 13">
            <a:extLst>
              <a:ext uri="{FF2B5EF4-FFF2-40B4-BE49-F238E27FC236}">
                <a16:creationId xmlns:a16="http://schemas.microsoft.com/office/drawing/2014/main" id="{206D4EE1-0ADB-C764-7BDB-6EF771FCC2B3}"/>
              </a:ext>
            </a:extLst>
          </p:cNvPr>
          <p:cNvPicPr>
            <a:picLocks noChangeAspect="1"/>
          </p:cNvPicPr>
          <p:nvPr/>
        </p:nvPicPr>
        <p:blipFill>
          <a:blip r:embed="rId2"/>
          <a:stretch>
            <a:fillRect/>
          </a:stretch>
        </p:blipFill>
        <p:spPr>
          <a:xfrm>
            <a:off x="7036791" y="2851421"/>
            <a:ext cx="3307404" cy="825152"/>
          </a:xfrm>
          <a:prstGeom prst="rect">
            <a:avLst/>
          </a:prstGeom>
        </p:spPr>
      </p:pic>
      <p:pic>
        <p:nvPicPr>
          <p:cNvPr id="15" name="Resim 14">
            <a:extLst>
              <a:ext uri="{FF2B5EF4-FFF2-40B4-BE49-F238E27FC236}">
                <a16:creationId xmlns:a16="http://schemas.microsoft.com/office/drawing/2014/main" id="{3528F0AF-4E28-49AF-25FB-24DE63D9F1C2}"/>
              </a:ext>
            </a:extLst>
          </p:cNvPr>
          <p:cNvPicPr>
            <a:picLocks noChangeAspect="1"/>
          </p:cNvPicPr>
          <p:nvPr/>
        </p:nvPicPr>
        <p:blipFill>
          <a:blip r:embed="rId3"/>
          <a:stretch>
            <a:fillRect/>
          </a:stretch>
        </p:blipFill>
        <p:spPr>
          <a:xfrm>
            <a:off x="8150656" y="3398479"/>
            <a:ext cx="1927199" cy="172637"/>
          </a:xfrm>
          <a:prstGeom prst="rect">
            <a:avLst/>
          </a:prstGeom>
        </p:spPr>
      </p:pic>
    </p:spTree>
    <p:extLst>
      <p:ext uri="{BB962C8B-B14F-4D97-AF65-F5344CB8AC3E}">
        <p14:creationId xmlns:p14="http://schemas.microsoft.com/office/powerpoint/2010/main" val="8132249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03A548B-5F0B-4848-B5E3-567504BA04B6}"/>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tr-TR" sz="4000" dirty="0"/>
              <a:t>WAREHOUSING</a:t>
            </a:r>
            <a:endParaRPr lang="en-US" sz="4000" dirty="0"/>
          </a:p>
        </p:txBody>
      </p:sp>
      <p:grpSp>
        <p:nvGrpSpPr>
          <p:cNvPr id="20" name="Group 1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1" name="Rectangle 2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etin kutusu 12">
            <a:extLst>
              <a:ext uri="{FF2B5EF4-FFF2-40B4-BE49-F238E27FC236}">
                <a16:creationId xmlns:a16="http://schemas.microsoft.com/office/drawing/2014/main" id="{663F00F5-95D1-4C15-9050-5BB392460589}"/>
              </a:ext>
            </a:extLst>
          </p:cNvPr>
          <p:cNvSpPr txBox="1"/>
          <p:nvPr/>
        </p:nvSpPr>
        <p:spPr>
          <a:xfrm>
            <a:off x="590719" y="2330505"/>
            <a:ext cx="4559425" cy="3979585"/>
          </a:xfrm>
          <a:prstGeom prst="rect">
            <a:avLst/>
          </a:prstGeom>
        </p:spPr>
        <p:txBody>
          <a:bodyPr vert="horz" lIns="91440" tIns="45720" rIns="91440" bIns="45720" rtlCol="0" anchor="ctr">
            <a:normAutofit fontScale="40000" lnSpcReduction="20000"/>
          </a:bodyPr>
          <a:lstStyle/>
          <a:p>
            <a:pPr marL="230400" marR="32385" indent="-228600" defTabSz="914400">
              <a:spcBef>
                <a:spcPts val="1000"/>
              </a:spcBef>
              <a:spcAft>
                <a:spcPts val="600"/>
              </a:spcAft>
              <a:buFont typeface="Arial" panose="020B0604020202020204" pitchFamily="34" charset="0"/>
              <a:buChar char="•"/>
            </a:pPr>
            <a:endParaRPr lang="tr-TR" sz="1200" dirty="0">
              <a:solidFill>
                <a:schemeClr val="accent5">
                  <a:lumMod val="75000"/>
                </a:schemeClr>
              </a:solidFill>
            </a:endParaRPr>
          </a:p>
          <a:p>
            <a:pPr marL="228600" marR="32385" indent="-228600" defTabSz="914400">
              <a:lnSpc>
                <a:spcPct val="120000"/>
              </a:lnSpc>
              <a:spcAft>
                <a:spcPts val="600"/>
              </a:spcAft>
              <a:buFont typeface="Arial" panose="020B0604020202020204" pitchFamily="34" charset="0"/>
              <a:buChar char="•"/>
            </a:pPr>
            <a:r>
              <a:rPr lang="en-US" sz="2500" dirty="0">
                <a:solidFill>
                  <a:schemeClr val="accent5">
                    <a:lumMod val="75000"/>
                  </a:schemeClr>
                </a:solidFill>
              </a:rPr>
              <a:t>With the Effective Warehouse Management System of </a:t>
            </a:r>
            <a:r>
              <a:rPr lang="en-US" sz="2500" b="1" dirty="0">
                <a:solidFill>
                  <a:schemeClr val="accent5">
                    <a:lumMod val="75000"/>
                  </a:schemeClr>
                </a:solidFill>
              </a:rPr>
              <a:t>Milla International Logistics</a:t>
            </a:r>
            <a:r>
              <a:rPr lang="en-US" sz="2500" dirty="0">
                <a:solidFill>
                  <a:schemeClr val="accent5">
                    <a:lumMod val="75000"/>
                  </a:schemeClr>
                </a:solidFill>
              </a:rPr>
              <a:t>, all transactions occurring in the inventory, from the storage process that starts with the receipt of the product to the receipt of orders in warehouses and distribution centers, are monitored. With its technological infrastructure and solution-oriented experienced staff, it provides warehouse services in bonded warehouses allocated for products brought from abroad, together with its business partners on the European and Anatolian side, within the framework of the relevant legal legislation.</a:t>
            </a:r>
          </a:p>
          <a:p>
            <a:pPr marL="228600" marR="32385" indent="-228600" defTabSz="914400">
              <a:lnSpc>
                <a:spcPct val="120000"/>
              </a:lnSpc>
              <a:spcAft>
                <a:spcPts val="600"/>
              </a:spcAft>
              <a:buFont typeface="Arial" panose="020B0604020202020204" pitchFamily="34" charset="0"/>
              <a:buChar char="•"/>
            </a:pPr>
            <a:r>
              <a:rPr lang="en-US" sz="2500" dirty="0">
                <a:solidFill>
                  <a:schemeClr val="accent5">
                    <a:lumMod val="75000"/>
                  </a:schemeClr>
                </a:solidFill>
              </a:rPr>
              <a:t>Our Storage and Logistics Services;</a:t>
            </a:r>
          </a:p>
          <a:p>
            <a:pPr marL="228600" marR="32385" indent="-228600" defTabSz="914400">
              <a:lnSpc>
                <a:spcPct val="120000"/>
              </a:lnSpc>
              <a:spcAft>
                <a:spcPts val="600"/>
              </a:spcAft>
              <a:buFont typeface="Arial" panose="020B0604020202020204" pitchFamily="34" charset="0"/>
              <a:buChar char="•"/>
            </a:pPr>
            <a:r>
              <a:rPr lang="en-US" sz="2500" dirty="0">
                <a:solidFill>
                  <a:schemeClr val="accent5">
                    <a:lumMod val="75000"/>
                  </a:schemeClr>
                </a:solidFill>
              </a:rPr>
              <a:t>Collection and Packaging Services</a:t>
            </a:r>
          </a:p>
          <a:p>
            <a:pPr marL="228600" marR="32385" indent="-228600" defTabSz="914400">
              <a:lnSpc>
                <a:spcPct val="120000"/>
              </a:lnSpc>
              <a:spcAft>
                <a:spcPts val="600"/>
              </a:spcAft>
              <a:buFont typeface="Arial" panose="020B0604020202020204" pitchFamily="34" charset="0"/>
              <a:buChar char="•"/>
            </a:pPr>
            <a:r>
              <a:rPr lang="en-US" sz="2500" dirty="0">
                <a:solidFill>
                  <a:schemeClr val="accent5">
                    <a:lumMod val="75000"/>
                  </a:schemeClr>
                </a:solidFill>
              </a:rPr>
              <a:t>Integration with Supply Chain Partner Systems</a:t>
            </a:r>
          </a:p>
          <a:p>
            <a:pPr marL="228600" marR="32385" indent="-228600" defTabSz="914400">
              <a:lnSpc>
                <a:spcPct val="120000"/>
              </a:lnSpc>
              <a:spcAft>
                <a:spcPts val="600"/>
              </a:spcAft>
              <a:buFont typeface="Arial" panose="020B0604020202020204" pitchFamily="34" charset="0"/>
              <a:buChar char="•"/>
            </a:pPr>
            <a:r>
              <a:rPr lang="en-US" sz="2500" dirty="0">
                <a:solidFill>
                  <a:schemeClr val="accent5">
                    <a:lumMod val="75000"/>
                  </a:schemeClr>
                </a:solidFill>
              </a:rPr>
              <a:t>Goods Acceptance, Order Preparation, Waybill and Invoicing Services</a:t>
            </a:r>
          </a:p>
          <a:p>
            <a:pPr marL="228600" marR="32385" indent="-228600" defTabSz="914400">
              <a:lnSpc>
                <a:spcPct val="120000"/>
              </a:lnSpc>
              <a:spcAft>
                <a:spcPts val="600"/>
              </a:spcAft>
              <a:buFont typeface="Arial" panose="020B0604020202020204" pitchFamily="34" charset="0"/>
              <a:buChar char="•"/>
            </a:pPr>
            <a:r>
              <a:rPr lang="en-US" sz="2500" dirty="0">
                <a:solidFill>
                  <a:schemeClr val="accent5">
                    <a:lumMod val="75000"/>
                  </a:schemeClr>
                </a:solidFill>
              </a:rPr>
              <a:t>LOT, FIFO, LIFO, Serial Number Based Inventory Control</a:t>
            </a:r>
          </a:p>
          <a:p>
            <a:pPr marL="228600" marR="32385" indent="-228600" defTabSz="914400">
              <a:lnSpc>
                <a:spcPct val="120000"/>
              </a:lnSpc>
              <a:spcAft>
                <a:spcPts val="600"/>
              </a:spcAft>
              <a:buFont typeface="Arial" panose="020B0604020202020204" pitchFamily="34" charset="0"/>
              <a:buChar char="•"/>
            </a:pPr>
            <a:r>
              <a:rPr lang="en-US" sz="2500" dirty="0">
                <a:solidFill>
                  <a:schemeClr val="accent5">
                    <a:lumMod val="75000"/>
                  </a:schemeClr>
                </a:solidFill>
              </a:rPr>
              <a:t>Raw Material and Semi-Product Supply for Production Warehouse Services;</a:t>
            </a:r>
          </a:p>
          <a:p>
            <a:pPr marL="228600" marR="32385" indent="-228600" defTabSz="914400">
              <a:lnSpc>
                <a:spcPct val="120000"/>
              </a:lnSpc>
              <a:spcAft>
                <a:spcPts val="600"/>
              </a:spcAft>
              <a:buFont typeface="Arial" panose="020B0604020202020204" pitchFamily="34" charset="0"/>
              <a:buChar char="•"/>
            </a:pPr>
            <a:r>
              <a:rPr lang="en-US" sz="2500" dirty="0">
                <a:solidFill>
                  <a:schemeClr val="accent5">
                    <a:lumMod val="75000"/>
                  </a:schemeClr>
                </a:solidFill>
              </a:rPr>
              <a:t>Global handling permit</a:t>
            </a:r>
          </a:p>
          <a:p>
            <a:pPr marL="228600" marR="32385" indent="-228600" defTabSz="914400">
              <a:lnSpc>
                <a:spcPct val="120000"/>
              </a:lnSpc>
              <a:spcAft>
                <a:spcPts val="600"/>
              </a:spcAft>
              <a:buFont typeface="Arial" panose="020B0604020202020204" pitchFamily="34" charset="0"/>
              <a:buChar char="•"/>
            </a:pPr>
            <a:r>
              <a:rPr lang="en-US" sz="2500" dirty="0">
                <a:solidFill>
                  <a:schemeClr val="accent5">
                    <a:lumMod val="75000"/>
                  </a:schemeClr>
                </a:solidFill>
              </a:rPr>
              <a:t>Transit operations</a:t>
            </a:r>
          </a:p>
          <a:p>
            <a:pPr marL="228600" marR="32385" indent="-228600" defTabSz="914400">
              <a:lnSpc>
                <a:spcPct val="120000"/>
              </a:lnSpc>
              <a:spcAft>
                <a:spcPts val="600"/>
              </a:spcAft>
              <a:buFont typeface="Arial" panose="020B0604020202020204" pitchFamily="34" charset="0"/>
              <a:buChar char="•"/>
            </a:pPr>
            <a:r>
              <a:rPr lang="en-US" sz="2500" dirty="0">
                <a:solidFill>
                  <a:schemeClr val="accent5">
                    <a:lumMod val="75000"/>
                  </a:schemeClr>
                </a:solidFill>
              </a:rPr>
              <a:t>Product acceptance/shipment with hand terminal</a:t>
            </a:r>
          </a:p>
          <a:p>
            <a:pPr marL="230400" indent="-228600" defTabSz="914400">
              <a:lnSpc>
                <a:spcPct val="90000"/>
              </a:lnSpc>
              <a:spcBef>
                <a:spcPts val="1000"/>
              </a:spcBef>
              <a:buFont typeface="Arial" panose="020B0604020202020204" pitchFamily="34" charset="0"/>
              <a:buChar char="•"/>
            </a:pPr>
            <a:endParaRPr lang="en-US" sz="2000" dirty="0"/>
          </a:p>
        </p:txBody>
      </p:sp>
      <p:sp>
        <p:nvSpPr>
          <p:cNvPr id="26" name="Rectangle 2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Resim 13">
            <a:extLst>
              <a:ext uri="{FF2B5EF4-FFF2-40B4-BE49-F238E27FC236}">
                <a16:creationId xmlns:a16="http://schemas.microsoft.com/office/drawing/2014/main" id="{206D4EE1-0ADB-C764-7BDB-6EF771FCC2B3}"/>
              </a:ext>
            </a:extLst>
          </p:cNvPr>
          <p:cNvPicPr>
            <a:picLocks noChangeAspect="1"/>
          </p:cNvPicPr>
          <p:nvPr/>
        </p:nvPicPr>
        <p:blipFill>
          <a:blip r:embed="rId2"/>
          <a:stretch>
            <a:fillRect/>
          </a:stretch>
        </p:blipFill>
        <p:spPr>
          <a:xfrm>
            <a:off x="7036791" y="2851421"/>
            <a:ext cx="3307404" cy="825152"/>
          </a:xfrm>
          <a:prstGeom prst="rect">
            <a:avLst/>
          </a:prstGeom>
        </p:spPr>
      </p:pic>
      <p:pic>
        <p:nvPicPr>
          <p:cNvPr id="15" name="Resim 14">
            <a:extLst>
              <a:ext uri="{FF2B5EF4-FFF2-40B4-BE49-F238E27FC236}">
                <a16:creationId xmlns:a16="http://schemas.microsoft.com/office/drawing/2014/main" id="{3528F0AF-4E28-49AF-25FB-24DE63D9F1C2}"/>
              </a:ext>
            </a:extLst>
          </p:cNvPr>
          <p:cNvPicPr>
            <a:picLocks noChangeAspect="1"/>
          </p:cNvPicPr>
          <p:nvPr/>
        </p:nvPicPr>
        <p:blipFill>
          <a:blip r:embed="rId3"/>
          <a:stretch>
            <a:fillRect/>
          </a:stretch>
        </p:blipFill>
        <p:spPr>
          <a:xfrm>
            <a:off x="8150656" y="3398479"/>
            <a:ext cx="1927199" cy="172637"/>
          </a:xfrm>
          <a:prstGeom prst="rect">
            <a:avLst/>
          </a:prstGeom>
        </p:spPr>
      </p:pic>
    </p:spTree>
    <p:extLst>
      <p:ext uri="{BB962C8B-B14F-4D97-AF65-F5344CB8AC3E}">
        <p14:creationId xmlns:p14="http://schemas.microsoft.com/office/powerpoint/2010/main" val="11798437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2DB38A1-F92E-45A4-AECE-EAEC9B2F4DBD}"/>
              </a:ext>
            </a:extLst>
          </p:cNvPr>
          <p:cNvSpPr>
            <a:spLocks noGrp="1"/>
          </p:cNvSpPr>
          <p:nvPr>
            <p:ph type="title"/>
          </p:nvPr>
        </p:nvSpPr>
        <p:spPr>
          <a:xfrm>
            <a:off x="589560" y="856180"/>
            <a:ext cx="4560584" cy="1128068"/>
          </a:xfrm>
        </p:spPr>
        <p:txBody>
          <a:bodyPr anchor="ctr">
            <a:normAutofit/>
          </a:bodyPr>
          <a:lstStyle/>
          <a:p>
            <a:r>
              <a:rPr lang="tr-TR" sz="3700" dirty="0"/>
              <a:t>INSURANCE</a:t>
            </a:r>
            <a:br>
              <a:rPr lang="tr-TR" sz="3700" dirty="0"/>
            </a:br>
            <a:endParaRPr lang="tr-TR" sz="3700" dirty="0"/>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98811B24-82DF-4362-9207-A8B2CD0C3AD3}"/>
              </a:ext>
            </a:extLst>
          </p:cNvPr>
          <p:cNvSpPr>
            <a:spLocks noGrp="1"/>
          </p:cNvSpPr>
          <p:nvPr>
            <p:ph idx="1"/>
          </p:nvPr>
        </p:nvSpPr>
        <p:spPr>
          <a:xfrm>
            <a:off x="590719" y="2330505"/>
            <a:ext cx="4559425" cy="3979585"/>
          </a:xfrm>
        </p:spPr>
        <p:txBody>
          <a:bodyPr anchor="ctr">
            <a:normAutofit/>
          </a:bodyPr>
          <a:lstStyle/>
          <a:p>
            <a:r>
              <a:rPr lang="en-US" sz="1200" b="1" dirty="0">
                <a:solidFill>
                  <a:schemeClr val="accent5">
                    <a:lumMod val="75000"/>
                  </a:schemeClr>
                </a:solidFill>
              </a:rPr>
              <a:t>Milla Group of Companies </a:t>
            </a:r>
            <a:r>
              <a:rPr lang="en-US" sz="1200" dirty="0">
                <a:solidFill>
                  <a:schemeClr val="accent5">
                    <a:lumMod val="75000"/>
                  </a:schemeClr>
                </a:solidFill>
              </a:rPr>
              <a:t>carries out insurance transactions in line with the demands of its customers in order to provide better service to its customers and to minimize the risks in logistics organizations.</a:t>
            </a:r>
          </a:p>
          <a:p>
            <a:r>
              <a:rPr lang="en-US" sz="1200" dirty="0">
                <a:solidFill>
                  <a:schemeClr val="accent5">
                    <a:lumMod val="75000"/>
                  </a:schemeClr>
                </a:solidFill>
              </a:rPr>
              <a:t>We strongly recommend insurance for our customers to be safe against damage and material losses that may occur in international transportation.</a:t>
            </a:r>
            <a:endParaRPr lang="tr-TR" sz="20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Resim 13">
            <a:extLst>
              <a:ext uri="{FF2B5EF4-FFF2-40B4-BE49-F238E27FC236}">
                <a16:creationId xmlns:a16="http://schemas.microsoft.com/office/drawing/2014/main" id="{272AF2B0-FBED-BDB2-5535-A16DAAD7FA84}"/>
              </a:ext>
            </a:extLst>
          </p:cNvPr>
          <p:cNvPicPr>
            <a:picLocks noChangeAspect="1"/>
          </p:cNvPicPr>
          <p:nvPr/>
        </p:nvPicPr>
        <p:blipFill>
          <a:blip r:embed="rId2"/>
          <a:stretch>
            <a:fillRect/>
          </a:stretch>
        </p:blipFill>
        <p:spPr>
          <a:xfrm>
            <a:off x="7336676" y="2819672"/>
            <a:ext cx="2398203" cy="847655"/>
          </a:xfrm>
          <a:prstGeom prst="rect">
            <a:avLst/>
          </a:prstGeom>
        </p:spPr>
      </p:pic>
      <p:pic>
        <p:nvPicPr>
          <p:cNvPr id="16" name="Resim 15">
            <a:extLst>
              <a:ext uri="{FF2B5EF4-FFF2-40B4-BE49-F238E27FC236}">
                <a16:creationId xmlns:a16="http://schemas.microsoft.com/office/drawing/2014/main" id="{BBA12992-456F-7BA1-03F1-D08CF1443FF2}"/>
              </a:ext>
            </a:extLst>
          </p:cNvPr>
          <p:cNvPicPr>
            <a:picLocks noChangeAspect="1"/>
          </p:cNvPicPr>
          <p:nvPr/>
        </p:nvPicPr>
        <p:blipFill>
          <a:blip r:embed="rId3"/>
          <a:stretch>
            <a:fillRect/>
          </a:stretch>
        </p:blipFill>
        <p:spPr>
          <a:xfrm>
            <a:off x="8412469" y="3335361"/>
            <a:ext cx="1202537" cy="186642"/>
          </a:xfrm>
          <a:prstGeom prst="rect">
            <a:avLst/>
          </a:prstGeom>
        </p:spPr>
      </p:pic>
      <p:pic>
        <p:nvPicPr>
          <p:cNvPr id="18" name="Resim 17">
            <a:extLst>
              <a:ext uri="{FF2B5EF4-FFF2-40B4-BE49-F238E27FC236}">
                <a16:creationId xmlns:a16="http://schemas.microsoft.com/office/drawing/2014/main" id="{DAB10043-EEB7-8FAB-B6AD-4B246540D0DA}"/>
              </a:ext>
            </a:extLst>
          </p:cNvPr>
          <p:cNvPicPr>
            <a:picLocks noChangeAspect="1"/>
          </p:cNvPicPr>
          <p:nvPr/>
        </p:nvPicPr>
        <p:blipFill>
          <a:blip r:embed="rId2"/>
          <a:stretch>
            <a:fillRect/>
          </a:stretch>
        </p:blipFill>
        <p:spPr>
          <a:xfrm>
            <a:off x="7336676" y="2819672"/>
            <a:ext cx="2398203" cy="847655"/>
          </a:xfrm>
          <a:prstGeom prst="rect">
            <a:avLst/>
          </a:prstGeom>
        </p:spPr>
      </p:pic>
      <p:pic>
        <p:nvPicPr>
          <p:cNvPr id="20" name="Resim 19">
            <a:extLst>
              <a:ext uri="{FF2B5EF4-FFF2-40B4-BE49-F238E27FC236}">
                <a16:creationId xmlns:a16="http://schemas.microsoft.com/office/drawing/2014/main" id="{90469098-CDA0-7C23-B586-A55A6855A00D}"/>
              </a:ext>
            </a:extLst>
          </p:cNvPr>
          <p:cNvPicPr>
            <a:picLocks noChangeAspect="1"/>
          </p:cNvPicPr>
          <p:nvPr/>
        </p:nvPicPr>
        <p:blipFill>
          <a:blip r:embed="rId4"/>
          <a:stretch>
            <a:fillRect/>
          </a:stretch>
        </p:blipFill>
        <p:spPr>
          <a:xfrm>
            <a:off x="8413995" y="3344011"/>
            <a:ext cx="1201520" cy="169342"/>
          </a:xfrm>
          <a:prstGeom prst="rect">
            <a:avLst/>
          </a:prstGeom>
        </p:spPr>
      </p:pic>
    </p:spTree>
    <p:extLst>
      <p:ext uri="{BB962C8B-B14F-4D97-AF65-F5344CB8AC3E}">
        <p14:creationId xmlns:p14="http://schemas.microsoft.com/office/powerpoint/2010/main" val="2158699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1031" name="Picture 7">
            <a:extLst>
              <a:ext uri="{FF2B5EF4-FFF2-40B4-BE49-F238E27FC236}">
                <a16:creationId xmlns:a16="http://schemas.microsoft.com/office/drawing/2014/main" id="{138B74EE-815A-416D-96A4-29E0530D0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4773" y="2012631"/>
            <a:ext cx="1968500" cy="19685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Resim 1" descr="metin içeren bir resim&#10;&#10;Açıklama otomatik olarak oluşturuldu">
            <a:extLst>
              <a:ext uri="{FF2B5EF4-FFF2-40B4-BE49-F238E27FC236}">
                <a16:creationId xmlns:a16="http://schemas.microsoft.com/office/drawing/2014/main" id="{BDBFAFC2-531D-42AD-B4F7-6DBB5F717D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4671" t="30385" r="35286" b="50050"/>
          <a:stretch>
            <a:fillRect/>
          </a:stretch>
        </p:blipFill>
        <p:spPr bwMode="auto">
          <a:xfrm>
            <a:off x="6506803" y="481950"/>
            <a:ext cx="2470997" cy="27644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a:extLst>
              <a:ext uri="{FF2B5EF4-FFF2-40B4-BE49-F238E27FC236}">
                <a16:creationId xmlns:a16="http://schemas.microsoft.com/office/drawing/2014/main" id="{6C2BEA35-E3D2-428B-941E-60ECA64C90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6756" y="3713613"/>
            <a:ext cx="1968500" cy="19685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Resim 33" descr="metin içeren bir resim&#10;&#10;Açıklama otomatik olarak oluşturuldu">
            <a:extLst>
              <a:ext uri="{FF2B5EF4-FFF2-40B4-BE49-F238E27FC236}">
                <a16:creationId xmlns:a16="http://schemas.microsoft.com/office/drawing/2014/main" id="{A2621AE5-0BE5-4090-809F-F8333D433213}"/>
              </a:ext>
            </a:extLst>
          </p:cNvPr>
          <p:cNvPicPr/>
          <p:nvPr/>
        </p:nvPicPr>
        <p:blipFill rotWithShape="1">
          <a:blip r:embed="rId6"/>
          <a:srcRect l="54688" t="30925" r="35677" b="51019"/>
          <a:stretch/>
        </p:blipFill>
        <p:spPr bwMode="auto">
          <a:xfrm>
            <a:off x="6533125" y="3064522"/>
            <a:ext cx="2519010" cy="2440925"/>
          </a:xfrm>
          <a:prstGeom prst="rect">
            <a:avLst/>
          </a:prstGeom>
          <a:extLst>
            <a:ext uri="{53640926-AAD7-44D8-BBD7-CCE9431645EC}">
              <a14:shadowObscured xmlns:a14="http://schemas.microsoft.com/office/drawing/2010/main"/>
            </a:ext>
          </a:extLst>
        </p:spPr>
      </p:pic>
      <p:pic>
        <p:nvPicPr>
          <p:cNvPr id="1032" name="Picture 8">
            <a:extLst>
              <a:ext uri="{FF2B5EF4-FFF2-40B4-BE49-F238E27FC236}">
                <a16:creationId xmlns:a16="http://schemas.microsoft.com/office/drawing/2014/main" id="{9DB5CDE0-5AA8-4214-BE85-69D997A258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90438" y="338450"/>
            <a:ext cx="1968500" cy="1955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Resim 1" descr="metin içeren bir resim&#10;&#10;Açıklama otomatik olarak oluşturuldu">
            <a:extLst>
              <a:ext uri="{FF2B5EF4-FFF2-40B4-BE49-F238E27FC236}">
                <a16:creationId xmlns:a16="http://schemas.microsoft.com/office/drawing/2014/main" id="{3F2890B9-1480-4563-A90B-E02A070B99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2357" t="18044" r="79630" b="68254"/>
          <a:stretch>
            <a:fillRect/>
          </a:stretch>
        </p:blipFill>
        <p:spPr bwMode="auto">
          <a:xfrm>
            <a:off x="7146146" y="5505447"/>
            <a:ext cx="1296861" cy="12466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a:extLst>
              <a:ext uri="{FF2B5EF4-FFF2-40B4-BE49-F238E27FC236}">
                <a16:creationId xmlns:a16="http://schemas.microsoft.com/office/drawing/2014/main" id="{2080B088-A529-47C1-B377-C393BE063911}"/>
              </a:ext>
            </a:extLst>
          </p:cNvPr>
          <p:cNvSpPr>
            <a:spLocks noGrp="1"/>
          </p:cNvSpPr>
          <p:nvPr>
            <p:ph type="title"/>
          </p:nvPr>
        </p:nvSpPr>
        <p:spPr>
          <a:xfrm>
            <a:off x="646744" y="640080"/>
            <a:ext cx="4173905" cy="5577818"/>
          </a:xfrm>
        </p:spPr>
        <p:txBody>
          <a:bodyPr vert="horz" lIns="91440" tIns="45720" rIns="91440" bIns="45720" rtlCol="0" anchor="ctr">
            <a:normAutofit/>
          </a:bodyPr>
          <a:lstStyle/>
          <a:p>
            <a:pPr algn="r"/>
            <a:r>
              <a:rPr lang="en-US" sz="5400" kern="1200" dirty="0">
                <a:solidFill>
                  <a:srgbClr val="FFFFFF"/>
                </a:solidFill>
                <a:latin typeface="+mj-lt"/>
                <a:ea typeface="+mj-ea"/>
                <a:cs typeface="+mj-cs"/>
              </a:rPr>
              <a:t>OUR </a:t>
            </a:r>
            <a:r>
              <a:rPr lang="tr-TR" sz="5400" dirty="0">
                <a:solidFill>
                  <a:srgbClr val="FFFFFF"/>
                </a:solidFill>
              </a:rPr>
              <a:t>CERTIFICATES</a:t>
            </a:r>
            <a:endParaRPr lang="en-US" sz="5400" kern="1200" dirty="0">
              <a:solidFill>
                <a:srgbClr val="FFFFFF"/>
              </a:solidFill>
              <a:latin typeface="+mj-lt"/>
              <a:ea typeface="+mj-ea"/>
              <a:cs typeface="+mj-cs"/>
            </a:endParaRPr>
          </a:p>
        </p:txBody>
      </p:sp>
      <p:pic>
        <p:nvPicPr>
          <p:cNvPr id="1026" name="Resim 1">
            <a:extLst>
              <a:ext uri="{FF2B5EF4-FFF2-40B4-BE49-F238E27FC236}">
                <a16:creationId xmlns:a16="http://schemas.microsoft.com/office/drawing/2014/main" id="{ADDA1D95-6E6B-1C1C-768F-57D647134F7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4986" t="72876"/>
          <a:stretch/>
        </p:blipFill>
        <p:spPr bwMode="auto">
          <a:xfrm>
            <a:off x="9789865" y="5655312"/>
            <a:ext cx="1576324" cy="99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1719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FCA7A9DC-D300-441D-A85A-76EDE7C95BDD}"/>
              </a:ext>
            </a:extLst>
          </p:cNvPr>
          <p:cNvSpPr>
            <a:spLocks noGrp="1"/>
          </p:cNvSpPr>
          <p:nvPr>
            <p:ph type="title"/>
          </p:nvPr>
        </p:nvSpPr>
        <p:spPr>
          <a:xfrm>
            <a:off x="589560" y="856180"/>
            <a:ext cx="4560584" cy="1128068"/>
          </a:xfrm>
        </p:spPr>
        <p:txBody>
          <a:bodyPr anchor="ctr">
            <a:normAutofit/>
          </a:bodyPr>
          <a:lstStyle/>
          <a:p>
            <a:r>
              <a:rPr lang="tr-TR" sz="4000" dirty="0"/>
              <a:t>ABOUT</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CF26175D-6171-4BC8-97F3-A8DFE832A1BB}"/>
              </a:ext>
            </a:extLst>
          </p:cNvPr>
          <p:cNvSpPr>
            <a:spLocks noGrp="1"/>
          </p:cNvSpPr>
          <p:nvPr>
            <p:ph idx="1"/>
          </p:nvPr>
        </p:nvSpPr>
        <p:spPr>
          <a:xfrm>
            <a:off x="590719" y="2330505"/>
            <a:ext cx="4559425" cy="3979585"/>
          </a:xfrm>
        </p:spPr>
        <p:txBody>
          <a:bodyPr anchor="ctr">
            <a:normAutofit/>
          </a:bodyPr>
          <a:lstStyle/>
          <a:p>
            <a:r>
              <a:rPr lang="en-US" sz="1200" b="1" dirty="0">
                <a:solidFill>
                  <a:schemeClr val="accent5">
                    <a:lumMod val="75000"/>
                  </a:schemeClr>
                </a:solidFill>
              </a:rPr>
              <a:t>Milla Group of Companies </a:t>
            </a:r>
            <a:r>
              <a:rPr lang="en-US" sz="1200" dirty="0">
                <a:solidFill>
                  <a:schemeClr val="accent5">
                    <a:lumMod val="75000"/>
                  </a:schemeClr>
                </a:solidFill>
              </a:rPr>
              <a:t>is a Customs Brokerage, International Transport and Logistics service provider. By air, sea and land from all over the world; provides global services to the world in a fast, accurate, efficient and economical way.</a:t>
            </a:r>
            <a:endParaRPr lang="tr-TR" sz="1200" dirty="0">
              <a:solidFill>
                <a:schemeClr val="accent5">
                  <a:lumMod val="75000"/>
                </a:schemeClr>
              </a:solidFill>
            </a:endParaRPr>
          </a:p>
          <a:p>
            <a:r>
              <a:rPr lang="en-US" sz="1200" b="1" dirty="0">
                <a:solidFill>
                  <a:schemeClr val="accent5">
                    <a:lumMod val="75000"/>
                  </a:schemeClr>
                </a:solidFill>
              </a:rPr>
              <a:t>Milla Group of Companies </a:t>
            </a:r>
            <a:r>
              <a:rPr lang="en-US" sz="1200" dirty="0">
                <a:solidFill>
                  <a:schemeClr val="accent5">
                    <a:lumMod val="75000"/>
                  </a:schemeClr>
                </a:solidFill>
              </a:rPr>
              <a:t>offers solutions by providing services in line with the needs of its customers as Bonded Warehouse, Free Warehouse and E-Trade Warehouse, as well as Customs Clearance and Transportation operations.</a:t>
            </a:r>
            <a:endParaRPr lang="tr-TR" sz="1200" dirty="0">
              <a:solidFill>
                <a:schemeClr val="accent5">
                  <a:lumMod val="75000"/>
                </a:schemeClr>
              </a:solidFill>
            </a:endParaRPr>
          </a:p>
          <a:p>
            <a:r>
              <a:rPr lang="en-US" sz="1200" b="1" dirty="0">
                <a:solidFill>
                  <a:schemeClr val="accent5">
                    <a:lumMod val="75000"/>
                  </a:schemeClr>
                </a:solidFill>
              </a:rPr>
              <a:t>Milla Group of Companies </a:t>
            </a:r>
            <a:r>
              <a:rPr lang="en-US" sz="1200" dirty="0">
                <a:solidFill>
                  <a:schemeClr val="accent5">
                    <a:lumMod val="75000"/>
                  </a:schemeClr>
                </a:solidFill>
              </a:rPr>
              <a:t>maintains the worldwide scope of the reputation we have built over the past decade for pricing, service and operations.</a:t>
            </a:r>
            <a:endParaRPr lang="tr-TR" sz="1200" dirty="0">
              <a:solidFill>
                <a:schemeClr val="accent5">
                  <a:lumMod val="75000"/>
                </a:schemeClr>
              </a:solidFill>
            </a:endParaRPr>
          </a:p>
          <a:p>
            <a:r>
              <a:rPr lang="en-US" sz="1200" b="1" dirty="0">
                <a:solidFill>
                  <a:schemeClr val="accent5">
                    <a:lumMod val="75000"/>
                  </a:schemeClr>
                </a:solidFill>
              </a:rPr>
              <a:t>Milla Group of Companies </a:t>
            </a:r>
            <a:r>
              <a:rPr lang="en-US" sz="1200" dirty="0">
                <a:solidFill>
                  <a:schemeClr val="accent5">
                    <a:lumMod val="75000"/>
                  </a:schemeClr>
                </a:solidFill>
              </a:rPr>
              <a:t>always provides the best service to its customers and overseas partners with the right procedures; responds to changing needs and demands in the fastest way.</a:t>
            </a:r>
            <a:endParaRPr lang="tr-TR" sz="14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Resim 14">
            <a:extLst>
              <a:ext uri="{FF2B5EF4-FFF2-40B4-BE49-F238E27FC236}">
                <a16:creationId xmlns:a16="http://schemas.microsoft.com/office/drawing/2014/main" id="{DC820FEC-287C-CF94-603A-8A7BAE992A4F}"/>
              </a:ext>
            </a:extLst>
          </p:cNvPr>
          <p:cNvPicPr>
            <a:picLocks noChangeAspect="1"/>
          </p:cNvPicPr>
          <p:nvPr/>
        </p:nvPicPr>
        <p:blipFill>
          <a:blip r:embed="rId2"/>
          <a:stretch>
            <a:fillRect/>
          </a:stretch>
        </p:blipFill>
        <p:spPr>
          <a:xfrm>
            <a:off x="7336676" y="2819672"/>
            <a:ext cx="2398203" cy="847655"/>
          </a:xfrm>
          <a:prstGeom prst="rect">
            <a:avLst/>
          </a:prstGeom>
        </p:spPr>
      </p:pic>
      <p:pic>
        <p:nvPicPr>
          <p:cNvPr id="8" name="Resim 7">
            <a:extLst>
              <a:ext uri="{FF2B5EF4-FFF2-40B4-BE49-F238E27FC236}">
                <a16:creationId xmlns:a16="http://schemas.microsoft.com/office/drawing/2014/main" id="{A6D0D490-72D8-B345-D706-8A086986B010}"/>
              </a:ext>
            </a:extLst>
          </p:cNvPr>
          <p:cNvPicPr>
            <a:picLocks noChangeAspect="1"/>
          </p:cNvPicPr>
          <p:nvPr/>
        </p:nvPicPr>
        <p:blipFill>
          <a:blip r:embed="rId3"/>
          <a:stretch>
            <a:fillRect/>
          </a:stretch>
        </p:blipFill>
        <p:spPr>
          <a:xfrm>
            <a:off x="8413995" y="3344011"/>
            <a:ext cx="1201520" cy="169342"/>
          </a:xfrm>
          <a:prstGeom prst="rect">
            <a:avLst/>
          </a:prstGeom>
        </p:spPr>
      </p:pic>
    </p:spTree>
    <p:extLst>
      <p:ext uri="{BB962C8B-B14F-4D97-AF65-F5344CB8AC3E}">
        <p14:creationId xmlns:p14="http://schemas.microsoft.com/office/powerpoint/2010/main" val="24703597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F211F81-3DE3-43FD-8F33-119D6850199E}"/>
              </a:ext>
            </a:extLst>
          </p:cNvPr>
          <p:cNvSpPr>
            <a:spLocks noGrp="1"/>
          </p:cNvSpPr>
          <p:nvPr>
            <p:ph type="title"/>
          </p:nvPr>
        </p:nvSpPr>
        <p:spPr>
          <a:xfrm>
            <a:off x="589560" y="856180"/>
            <a:ext cx="4560584" cy="1128068"/>
          </a:xfrm>
        </p:spPr>
        <p:txBody>
          <a:bodyPr anchor="ctr">
            <a:normAutofit/>
          </a:bodyPr>
          <a:lstStyle/>
          <a:p>
            <a:r>
              <a:rPr lang="tr-TR" sz="4000" dirty="0"/>
              <a:t>OUR MISSION</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C5F12B06-6C9B-49E0-AD76-57EA9ABCF653}"/>
              </a:ext>
            </a:extLst>
          </p:cNvPr>
          <p:cNvSpPr>
            <a:spLocks noGrp="1"/>
          </p:cNvSpPr>
          <p:nvPr>
            <p:ph idx="1"/>
          </p:nvPr>
        </p:nvSpPr>
        <p:spPr>
          <a:xfrm>
            <a:off x="590719" y="2330505"/>
            <a:ext cx="4559425" cy="3979585"/>
          </a:xfrm>
        </p:spPr>
        <p:txBody>
          <a:bodyPr anchor="ctr">
            <a:normAutofit/>
          </a:bodyPr>
          <a:lstStyle/>
          <a:p>
            <a:r>
              <a:rPr lang="en-GB" sz="1200" dirty="0">
                <a:solidFill>
                  <a:schemeClr val="accent5">
                    <a:lumMod val="75000"/>
                  </a:schemeClr>
                </a:solidFill>
              </a:rPr>
              <a:t>Thanks to our knowledge and experience, we get strength from our customers we can reach in the sector, and we want to add strength to our customers, whom we get our strength from.</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Resim 14">
            <a:extLst>
              <a:ext uri="{FF2B5EF4-FFF2-40B4-BE49-F238E27FC236}">
                <a16:creationId xmlns:a16="http://schemas.microsoft.com/office/drawing/2014/main" id="{657E7093-7460-9EEE-41C2-3864532EC404}"/>
              </a:ext>
            </a:extLst>
          </p:cNvPr>
          <p:cNvPicPr>
            <a:picLocks noChangeAspect="1"/>
          </p:cNvPicPr>
          <p:nvPr/>
        </p:nvPicPr>
        <p:blipFill>
          <a:blip r:embed="rId2"/>
          <a:stretch>
            <a:fillRect/>
          </a:stretch>
        </p:blipFill>
        <p:spPr>
          <a:xfrm>
            <a:off x="7336676" y="2819672"/>
            <a:ext cx="2398203" cy="847655"/>
          </a:xfrm>
          <a:prstGeom prst="rect">
            <a:avLst/>
          </a:prstGeom>
        </p:spPr>
      </p:pic>
      <p:pic>
        <p:nvPicPr>
          <p:cNvPr id="17" name="Resim 16">
            <a:extLst>
              <a:ext uri="{FF2B5EF4-FFF2-40B4-BE49-F238E27FC236}">
                <a16:creationId xmlns:a16="http://schemas.microsoft.com/office/drawing/2014/main" id="{C85DFBE3-B123-051E-A3E3-A829EAFD69C8}"/>
              </a:ext>
            </a:extLst>
          </p:cNvPr>
          <p:cNvPicPr>
            <a:picLocks noChangeAspect="1"/>
          </p:cNvPicPr>
          <p:nvPr/>
        </p:nvPicPr>
        <p:blipFill>
          <a:blip r:embed="rId3"/>
          <a:stretch>
            <a:fillRect/>
          </a:stretch>
        </p:blipFill>
        <p:spPr>
          <a:xfrm>
            <a:off x="8412469" y="3335361"/>
            <a:ext cx="1202537" cy="186642"/>
          </a:xfrm>
          <a:prstGeom prst="rect">
            <a:avLst/>
          </a:prstGeom>
        </p:spPr>
      </p:pic>
      <p:pic>
        <p:nvPicPr>
          <p:cNvPr id="19" name="Resim 18">
            <a:extLst>
              <a:ext uri="{FF2B5EF4-FFF2-40B4-BE49-F238E27FC236}">
                <a16:creationId xmlns:a16="http://schemas.microsoft.com/office/drawing/2014/main" id="{F50CE967-6B44-3BA3-9A12-AAEC903300F8}"/>
              </a:ext>
            </a:extLst>
          </p:cNvPr>
          <p:cNvPicPr>
            <a:picLocks noChangeAspect="1"/>
          </p:cNvPicPr>
          <p:nvPr/>
        </p:nvPicPr>
        <p:blipFill>
          <a:blip r:embed="rId2"/>
          <a:stretch>
            <a:fillRect/>
          </a:stretch>
        </p:blipFill>
        <p:spPr>
          <a:xfrm>
            <a:off x="7336676" y="2819672"/>
            <a:ext cx="2398203" cy="847655"/>
          </a:xfrm>
          <a:prstGeom prst="rect">
            <a:avLst/>
          </a:prstGeom>
        </p:spPr>
      </p:pic>
      <p:pic>
        <p:nvPicPr>
          <p:cNvPr id="21" name="Resim 20">
            <a:extLst>
              <a:ext uri="{FF2B5EF4-FFF2-40B4-BE49-F238E27FC236}">
                <a16:creationId xmlns:a16="http://schemas.microsoft.com/office/drawing/2014/main" id="{7B0FBECB-D036-EA1A-DADE-F3D6177BF342}"/>
              </a:ext>
            </a:extLst>
          </p:cNvPr>
          <p:cNvPicPr>
            <a:picLocks noChangeAspect="1"/>
          </p:cNvPicPr>
          <p:nvPr/>
        </p:nvPicPr>
        <p:blipFill>
          <a:blip r:embed="rId4"/>
          <a:stretch>
            <a:fillRect/>
          </a:stretch>
        </p:blipFill>
        <p:spPr>
          <a:xfrm>
            <a:off x="8413995" y="3344011"/>
            <a:ext cx="1201520" cy="169342"/>
          </a:xfrm>
          <a:prstGeom prst="rect">
            <a:avLst/>
          </a:prstGeom>
        </p:spPr>
      </p:pic>
    </p:spTree>
    <p:extLst>
      <p:ext uri="{BB962C8B-B14F-4D97-AF65-F5344CB8AC3E}">
        <p14:creationId xmlns:p14="http://schemas.microsoft.com/office/powerpoint/2010/main" val="784778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F380D55-9B6C-467A-A928-5D6CAB0CCABE}"/>
              </a:ext>
            </a:extLst>
          </p:cNvPr>
          <p:cNvSpPr>
            <a:spLocks noGrp="1"/>
          </p:cNvSpPr>
          <p:nvPr>
            <p:ph type="title"/>
          </p:nvPr>
        </p:nvSpPr>
        <p:spPr>
          <a:xfrm>
            <a:off x="1113810" y="3130041"/>
            <a:ext cx="4036334" cy="2387600"/>
          </a:xfrm>
        </p:spPr>
        <p:txBody>
          <a:bodyPr vert="horz" lIns="91440" tIns="45720" rIns="91440" bIns="45720" rtlCol="0" anchor="t">
            <a:normAutofit/>
          </a:bodyPr>
          <a:lstStyle/>
          <a:p>
            <a:r>
              <a:rPr lang="en-GB" sz="5400" dirty="0"/>
              <a:t>OUR VISION</a:t>
            </a:r>
          </a:p>
        </p:txBody>
      </p:sp>
      <p:sp>
        <p:nvSpPr>
          <p:cNvPr id="3" name="İçerik Yer Tutucusu 2">
            <a:extLst>
              <a:ext uri="{FF2B5EF4-FFF2-40B4-BE49-F238E27FC236}">
                <a16:creationId xmlns:a16="http://schemas.microsoft.com/office/drawing/2014/main" id="{B9D8FD80-51CE-43F7-BD6E-A486C5E94D1B}"/>
              </a:ext>
            </a:extLst>
          </p:cNvPr>
          <p:cNvSpPr>
            <a:spLocks noGrp="1"/>
          </p:cNvSpPr>
          <p:nvPr>
            <p:ph idx="1"/>
          </p:nvPr>
        </p:nvSpPr>
        <p:spPr>
          <a:xfrm>
            <a:off x="1113809" y="1122362"/>
            <a:ext cx="4036333" cy="1709849"/>
          </a:xfrm>
        </p:spPr>
        <p:txBody>
          <a:bodyPr vert="horz" lIns="91440" tIns="45720" rIns="91440" bIns="45720" rtlCol="0" anchor="b">
            <a:normAutofit/>
          </a:bodyPr>
          <a:lstStyle/>
          <a:p>
            <a:pPr marL="0" indent="0">
              <a:buNone/>
            </a:pPr>
            <a:r>
              <a:rPr lang="en-GB" sz="1200" dirty="0">
                <a:solidFill>
                  <a:schemeClr val="accent5">
                    <a:lumMod val="75000"/>
                  </a:schemeClr>
                </a:solidFill>
              </a:rPr>
              <a:t>To achieve success in the world that we have achieved in our developing country.</a:t>
            </a:r>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Resim 11">
            <a:extLst>
              <a:ext uri="{FF2B5EF4-FFF2-40B4-BE49-F238E27FC236}">
                <a16:creationId xmlns:a16="http://schemas.microsoft.com/office/drawing/2014/main" id="{2CAC48E8-23C4-55CB-4DFF-0CAA43483DD4}"/>
              </a:ext>
            </a:extLst>
          </p:cNvPr>
          <p:cNvPicPr>
            <a:picLocks noChangeAspect="1"/>
          </p:cNvPicPr>
          <p:nvPr/>
        </p:nvPicPr>
        <p:blipFill>
          <a:blip r:embed="rId2"/>
          <a:stretch>
            <a:fillRect/>
          </a:stretch>
        </p:blipFill>
        <p:spPr>
          <a:xfrm>
            <a:off x="7336676" y="2819672"/>
            <a:ext cx="2398203" cy="847655"/>
          </a:xfrm>
          <a:prstGeom prst="rect">
            <a:avLst/>
          </a:prstGeom>
        </p:spPr>
      </p:pic>
      <p:pic>
        <p:nvPicPr>
          <p:cNvPr id="17" name="Resim 16">
            <a:extLst>
              <a:ext uri="{FF2B5EF4-FFF2-40B4-BE49-F238E27FC236}">
                <a16:creationId xmlns:a16="http://schemas.microsoft.com/office/drawing/2014/main" id="{44B91672-A391-57EC-6E96-AF0BC1F7383B}"/>
              </a:ext>
            </a:extLst>
          </p:cNvPr>
          <p:cNvPicPr>
            <a:picLocks noChangeAspect="1"/>
          </p:cNvPicPr>
          <p:nvPr/>
        </p:nvPicPr>
        <p:blipFill>
          <a:blip r:embed="rId3"/>
          <a:stretch>
            <a:fillRect/>
          </a:stretch>
        </p:blipFill>
        <p:spPr>
          <a:xfrm>
            <a:off x="8412469" y="3335361"/>
            <a:ext cx="1202537" cy="186642"/>
          </a:xfrm>
          <a:prstGeom prst="rect">
            <a:avLst/>
          </a:prstGeom>
        </p:spPr>
      </p:pic>
      <p:pic>
        <p:nvPicPr>
          <p:cNvPr id="19" name="Resim 18">
            <a:extLst>
              <a:ext uri="{FF2B5EF4-FFF2-40B4-BE49-F238E27FC236}">
                <a16:creationId xmlns:a16="http://schemas.microsoft.com/office/drawing/2014/main" id="{9C092895-53D2-864D-C4AE-CF4E5C2957EA}"/>
              </a:ext>
            </a:extLst>
          </p:cNvPr>
          <p:cNvPicPr>
            <a:picLocks noChangeAspect="1"/>
          </p:cNvPicPr>
          <p:nvPr/>
        </p:nvPicPr>
        <p:blipFill>
          <a:blip r:embed="rId2"/>
          <a:stretch>
            <a:fillRect/>
          </a:stretch>
        </p:blipFill>
        <p:spPr>
          <a:xfrm>
            <a:off x="7336676" y="2819672"/>
            <a:ext cx="2398203" cy="847655"/>
          </a:xfrm>
          <a:prstGeom prst="rect">
            <a:avLst/>
          </a:prstGeom>
        </p:spPr>
      </p:pic>
      <p:pic>
        <p:nvPicPr>
          <p:cNvPr id="21" name="Resim 20">
            <a:extLst>
              <a:ext uri="{FF2B5EF4-FFF2-40B4-BE49-F238E27FC236}">
                <a16:creationId xmlns:a16="http://schemas.microsoft.com/office/drawing/2014/main" id="{779FD2CE-EDB7-79CD-81CC-8441FE2A15D6}"/>
              </a:ext>
            </a:extLst>
          </p:cNvPr>
          <p:cNvPicPr>
            <a:picLocks noChangeAspect="1"/>
          </p:cNvPicPr>
          <p:nvPr/>
        </p:nvPicPr>
        <p:blipFill>
          <a:blip r:embed="rId4"/>
          <a:stretch>
            <a:fillRect/>
          </a:stretch>
        </p:blipFill>
        <p:spPr>
          <a:xfrm>
            <a:off x="8413995" y="3344011"/>
            <a:ext cx="1201520" cy="169342"/>
          </a:xfrm>
          <a:prstGeom prst="rect">
            <a:avLst/>
          </a:prstGeom>
        </p:spPr>
      </p:pic>
    </p:spTree>
    <p:extLst>
      <p:ext uri="{BB962C8B-B14F-4D97-AF65-F5344CB8AC3E}">
        <p14:creationId xmlns:p14="http://schemas.microsoft.com/office/powerpoint/2010/main" val="27211053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3188A4B-A15B-4BC8-B369-4E3B21D3BADD}"/>
              </a:ext>
            </a:extLst>
          </p:cNvPr>
          <p:cNvSpPr>
            <a:spLocks noGrp="1"/>
          </p:cNvSpPr>
          <p:nvPr>
            <p:ph type="title"/>
          </p:nvPr>
        </p:nvSpPr>
        <p:spPr>
          <a:xfrm>
            <a:off x="589560" y="856180"/>
            <a:ext cx="4560584" cy="1128068"/>
          </a:xfrm>
        </p:spPr>
        <p:txBody>
          <a:bodyPr anchor="ctr">
            <a:normAutofit/>
          </a:bodyPr>
          <a:lstStyle/>
          <a:p>
            <a:r>
              <a:rPr lang="tr-TR" sz="3700" dirty="0"/>
              <a:t>TARGETS </a:t>
            </a:r>
            <a:r>
              <a:rPr lang="tr-TR" sz="3700" dirty="0" err="1"/>
              <a:t>and</a:t>
            </a:r>
            <a:r>
              <a:rPr lang="tr-TR" sz="3700" dirty="0"/>
              <a:t> PRINCIPLES</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E1E9F455-A3A3-4927-8B30-3F1B9D828C51}"/>
              </a:ext>
            </a:extLst>
          </p:cNvPr>
          <p:cNvSpPr>
            <a:spLocks noGrp="1"/>
          </p:cNvSpPr>
          <p:nvPr>
            <p:ph idx="1"/>
          </p:nvPr>
        </p:nvSpPr>
        <p:spPr>
          <a:xfrm>
            <a:off x="590719" y="2330505"/>
            <a:ext cx="4559425" cy="3979585"/>
          </a:xfrm>
        </p:spPr>
        <p:txBody>
          <a:bodyPr anchor="ctr">
            <a:normAutofit/>
          </a:bodyPr>
          <a:lstStyle/>
          <a:p>
            <a:r>
              <a:rPr lang="en-US" sz="1200" dirty="0">
                <a:solidFill>
                  <a:schemeClr val="accent5">
                    <a:lumMod val="75000"/>
                  </a:schemeClr>
                </a:solidFill>
              </a:rPr>
              <a:t>To determine the needs of our customers and to provide service without compromising our quality and sustainability principles.</a:t>
            </a:r>
          </a:p>
          <a:p>
            <a:r>
              <a:rPr lang="en-US" sz="1200" dirty="0">
                <a:solidFill>
                  <a:schemeClr val="accent5">
                    <a:lumMod val="75000"/>
                  </a:schemeClr>
                </a:solidFill>
              </a:rPr>
              <a:t>To be behind our word at all stages from the formation of the service request to the fulfillment of the requests and to always stand by our customers.</a:t>
            </a:r>
          </a:p>
          <a:p>
            <a:r>
              <a:rPr lang="en-US" sz="1200" dirty="0">
                <a:solidFill>
                  <a:schemeClr val="accent5">
                    <a:lumMod val="75000"/>
                  </a:schemeClr>
                </a:solidFill>
              </a:rPr>
              <a:t>Our indispensable principles are cooperation based on transparent, honest, sharing and open communication with our customers, business partners and employees we serve in our activities, the society we are involved in and all legal authorities.</a:t>
            </a:r>
            <a:endParaRPr lang="tr-TR" sz="1200" dirty="0">
              <a:solidFill>
                <a:schemeClr val="accent5">
                  <a:lumMod val="75000"/>
                </a:schemeClr>
              </a:solidFill>
            </a:endParaRP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Resim 12">
            <a:extLst>
              <a:ext uri="{FF2B5EF4-FFF2-40B4-BE49-F238E27FC236}">
                <a16:creationId xmlns:a16="http://schemas.microsoft.com/office/drawing/2014/main" id="{D32D3AD2-A45A-7BAE-785E-29162FDEA802}"/>
              </a:ext>
            </a:extLst>
          </p:cNvPr>
          <p:cNvPicPr>
            <a:picLocks noChangeAspect="1"/>
          </p:cNvPicPr>
          <p:nvPr/>
        </p:nvPicPr>
        <p:blipFill>
          <a:blip r:embed="rId2"/>
          <a:stretch>
            <a:fillRect/>
          </a:stretch>
        </p:blipFill>
        <p:spPr>
          <a:xfrm>
            <a:off x="7336676" y="2819672"/>
            <a:ext cx="2398203" cy="847655"/>
          </a:xfrm>
          <a:prstGeom prst="rect">
            <a:avLst/>
          </a:prstGeom>
        </p:spPr>
      </p:pic>
      <p:pic>
        <p:nvPicPr>
          <p:cNvPr id="17" name="Resim 16">
            <a:extLst>
              <a:ext uri="{FF2B5EF4-FFF2-40B4-BE49-F238E27FC236}">
                <a16:creationId xmlns:a16="http://schemas.microsoft.com/office/drawing/2014/main" id="{68E8A54C-8EEE-39F4-1248-038E4DE4E20E}"/>
              </a:ext>
            </a:extLst>
          </p:cNvPr>
          <p:cNvPicPr>
            <a:picLocks noChangeAspect="1"/>
          </p:cNvPicPr>
          <p:nvPr/>
        </p:nvPicPr>
        <p:blipFill>
          <a:blip r:embed="rId3"/>
          <a:stretch>
            <a:fillRect/>
          </a:stretch>
        </p:blipFill>
        <p:spPr>
          <a:xfrm>
            <a:off x="8412469" y="3335361"/>
            <a:ext cx="1202537" cy="186642"/>
          </a:xfrm>
          <a:prstGeom prst="rect">
            <a:avLst/>
          </a:prstGeom>
        </p:spPr>
      </p:pic>
      <p:pic>
        <p:nvPicPr>
          <p:cNvPr id="19" name="Resim 18">
            <a:extLst>
              <a:ext uri="{FF2B5EF4-FFF2-40B4-BE49-F238E27FC236}">
                <a16:creationId xmlns:a16="http://schemas.microsoft.com/office/drawing/2014/main" id="{70161BE6-3982-E6C5-D41A-9FF8F978AD1B}"/>
              </a:ext>
            </a:extLst>
          </p:cNvPr>
          <p:cNvPicPr>
            <a:picLocks noChangeAspect="1"/>
          </p:cNvPicPr>
          <p:nvPr/>
        </p:nvPicPr>
        <p:blipFill>
          <a:blip r:embed="rId2"/>
          <a:stretch>
            <a:fillRect/>
          </a:stretch>
        </p:blipFill>
        <p:spPr>
          <a:xfrm>
            <a:off x="7336676" y="2819672"/>
            <a:ext cx="2398203" cy="847655"/>
          </a:xfrm>
          <a:prstGeom prst="rect">
            <a:avLst/>
          </a:prstGeom>
        </p:spPr>
      </p:pic>
      <p:pic>
        <p:nvPicPr>
          <p:cNvPr id="21" name="Resim 20">
            <a:extLst>
              <a:ext uri="{FF2B5EF4-FFF2-40B4-BE49-F238E27FC236}">
                <a16:creationId xmlns:a16="http://schemas.microsoft.com/office/drawing/2014/main" id="{A1A88C16-B39E-184B-235B-C526B62CBDC4}"/>
              </a:ext>
            </a:extLst>
          </p:cNvPr>
          <p:cNvPicPr>
            <a:picLocks noChangeAspect="1"/>
          </p:cNvPicPr>
          <p:nvPr/>
        </p:nvPicPr>
        <p:blipFill>
          <a:blip r:embed="rId4"/>
          <a:stretch>
            <a:fillRect/>
          </a:stretch>
        </p:blipFill>
        <p:spPr>
          <a:xfrm>
            <a:off x="8413995" y="3344011"/>
            <a:ext cx="1201520" cy="169342"/>
          </a:xfrm>
          <a:prstGeom prst="rect">
            <a:avLst/>
          </a:prstGeom>
        </p:spPr>
      </p:pic>
    </p:spTree>
    <p:extLst>
      <p:ext uri="{BB962C8B-B14F-4D97-AF65-F5344CB8AC3E}">
        <p14:creationId xmlns:p14="http://schemas.microsoft.com/office/powerpoint/2010/main" val="2839422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D4FF36A-01FA-4F44-8A81-9F85893A5CC5}"/>
              </a:ext>
            </a:extLst>
          </p:cNvPr>
          <p:cNvSpPr>
            <a:spLocks noGrp="1"/>
          </p:cNvSpPr>
          <p:nvPr>
            <p:ph type="title"/>
          </p:nvPr>
        </p:nvSpPr>
        <p:spPr>
          <a:xfrm>
            <a:off x="592670" y="958826"/>
            <a:ext cx="4557473" cy="1025422"/>
          </a:xfrm>
        </p:spPr>
        <p:txBody>
          <a:bodyPr anchor="ctr">
            <a:normAutofit/>
          </a:bodyPr>
          <a:lstStyle/>
          <a:p>
            <a:r>
              <a:rPr lang="tr-TR" sz="3700" dirty="0"/>
              <a:t>CUSTOMS CLEARANCE</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831F8E86-45A9-48D5-B9AF-2663C86CB2F2}"/>
              </a:ext>
            </a:extLst>
          </p:cNvPr>
          <p:cNvSpPr>
            <a:spLocks noGrp="1"/>
          </p:cNvSpPr>
          <p:nvPr>
            <p:ph idx="1"/>
          </p:nvPr>
        </p:nvSpPr>
        <p:spPr>
          <a:xfrm>
            <a:off x="593830" y="2692617"/>
            <a:ext cx="4556314" cy="3617473"/>
          </a:xfrm>
        </p:spPr>
        <p:txBody>
          <a:bodyPr anchor="ctr">
            <a:normAutofit fontScale="92500" lnSpcReduction="20000"/>
          </a:bodyPr>
          <a:lstStyle/>
          <a:p>
            <a:endParaRPr lang="tr-TR" sz="1400" dirty="0">
              <a:solidFill>
                <a:schemeClr val="accent5">
                  <a:lumMod val="75000"/>
                </a:schemeClr>
              </a:solidFill>
            </a:endParaRPr>
          </a:p>
          <a:p>
            <a:r>
              <a:rPr lang="en-US" sz="1300" b="1" dirty="0">
                <a:solidFill>
                  <a:schemeClr val="accent5">
                    <a:lumMod val="75000"/>
                  </a:schemeClr>
                </a:solidFill>
              </a:rPr>
              <a:t>Milla Customs Consultancy</a:t>
            </a:r>
            <a:r>
              <a:rPr lang="en-US" sz="1300" dirty="0">
                <a:solidFill>
                  <a:schemeClr val="accent5">
                    <a:lumMod val="75000"/>
                  </a:schemeClr>
                </a:solidFill>
              </a:rPr>
              <a:t>, with its managers with 20 years or more of industry experience, as well as its young and dynamic team, is an institution that blends experience and dynamism in the sector and has adopted the principle of providing boutique service.</a:t>
            </a:r>
          </a:p>
          <a:p>
            <a:r>
              <a:rPr lang="en-US" sz="1300" dirty="0">
                <a:solidFill>
                  <a:schemeClr val="accent5">
                    <a:lumMod val="75000"/>
                  </a:schemeClr>
                </a:solidFill>
              </a:rPr>
              <a:t>With its technological infrastructure that can use the EDI system, which can be connected online to all customs administrations within the borders of the Republic of Turkey, all transactions can be tracked electronically over the system.</a:t>
            </a:r>
          </a:p>
          <a:p>
            <a:r>
              <a:rPr lang="en-US" sz="1300" dirty="0">
                <a:solidFill>
                  <a:schemeClr val="accent5">
                    <a:lumMod val="75000"/>
                  </a:schemeClr>
                </a:solidFill>
              </a:rPr>
              <a:t>With its offices located in Istanbul customs and experienced field personnel, transactions are concluded as quickly as possible.</a:t>
            </a:r>
          </a:p>
          <a:p>
            <a:r>
              <a:rPr lang="en-US" sz="1300" dirty="0">
                <a:solidFill>
                  <a:schemeClr val="accent5">
                    <a:lumMod val="75000"/>
                  </a:schemeClr>
                </a:solidFill>
              </a:rPr>
              <a:t>Customs and Foreign Trade legislation is followed on daily basis and your company is informed about the changes published as sectors in an understandable and summary form. In addition, these changes are published on our website on daily basis, allowing you to access all foreign trade and customs changes from a single source.</a:t>
            </a:r>
          </a:p>
          <a:p>
            <a:r>
              <a:rPr lang="en-US" sz="1300" dirty="0">
                <a:solidFill>
                  <a:schemeClr val="accent5">
                    <a:lumMod val="75000"/>
                  </a:schemeClr>
                </a:solidFill>
              </a:rPr>
              <a:t>The services of obtaining import and export permits, making applications through TAREKS and Single Window System, approval of Chamber of Commerce and consulate in export transactions are carried out by our company.</a:t>
            </a:r>
            <a:endParaRPr lang="tr-TR" sz="1400" dirty="0">
              <a:solidFill>
                <a:schemeClr val="accent5">
                  <a:lumMod val="75000"/>
                </a:schemeClr>
              </a:solidFill>
            </a:endParaRPr>
          </a:p>
          <a:p>
            <a:endParaRPr lang="tr-TR" sz="1400" dirty="0">
              <a:solidFill>
                <a:schemeClr val="accent5">
                  <a:lumMod val="75000"/>
                </a:schemeClr>
              </a:solidFill>
            </a:endParaRPr>
          </a:p>
          <a:p>
            <a:endParaRPr lang="tr-TR" sz="20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sim 6">
            <a:extLst>
              <a:ext uri="{FF2B5EF4-FFF2-40B4-BE49-F238E27FC236}">
                <a16:creationId xmlns:a16="http://schemas.microsoft.com/office/drawing/2014/main" id="{1F7A316D-510A-1232-D55A-E83FD8973F63}"/>
              </a:ext>
            </a:extLst>
          </p:cNvPr>
          <p:cNvPicPr>
            <a:picLocks noChangeAspect="1"/>
          </p:cNvPicPr>
          <p:nvPr/>
        </p:nvPicPr>
        <p:blipFill>
          <a:blip r:embed="rId2"/>
          <a:stretch>
            <a:fillRect/>
          </a:stretch>
        </p:blipFill>
        <p:spPr>
          <a:xfrm>
            <a:off x="8463064" y="3409653"/>
            <a:ext cx="1274317" cy="160256"/>
          </a:xfrm>
          <a:prstGeom prst="rect">
            <a:avLst/>
          </a:prstGeom>
        </p:spPr>
      </p:pic>
      <p:pic>
        <p:nvPicPr>
          <p:cNvPr id="16" name="Resim 15">
            <a:extLst>
              <a:ext uri="{FF2B5EF4-FFF2-40B4-BE49-F238E27FC236}">
                <a16:creationId xmlns:a16="http://schemas.microsoft.com/office/drawing/2014/main" id="{BD1C62B0-35CF-6DD9-603B-798FAB263AFC}"/>
              </a:ext>
            </a:extLst>
          </p:cNvPr>
          <p:cNvPicPr>
            <a:picLocks noChangeAspect="1"/>
          </p:cNvPicPr>
          <p:nvPr/>
        </p:nvPicPr>
        <p:blipFill>
          <a:blip r:embed="rId3"/>
          <a:stretch>
            <a:fillRect/>
          </a:stretch>
        </p:blipFill>
        <p:spPr>
          <a:xfrm>
            <a:off x="7463589" y="2875804"/>
            <a:ext cx="2329549" cy="824589"/>
          </a:xfrm>
          <a:prstGeom prst="rect">
            <a:avLst/>
          </a:prstGeom>
        </p:spPr>
      </p:pic>
      <p:pic>
        <p:nvPicPr>
          <p:cNvPr id="5" name="Resim 4">
            <a:extLst>
              <a:ext uri="{FF2B5EF4-FFF2-40B4-BE49-F238E27FC236}">
                <a16:creationId xmlns:a16="http://schemas.microsoft.com/office/drawing/2014/main" id="{08192D2B-125B-CEE3-65BF-2EF4CF9EAC55}"/>
              </a:ext>
            </a:extLst>
          </p:cNvPr>
          <p:cNvPicPr>
            <a:picLocks noChangeAspect="1"/>
          </p:cNvPicPr>
          <p:nvPr/>
        </p:nvPicPr>
        <p:blipFill>
          <a:blip r:embed="rId4"/>
          <a:stretch>
            <a:fillRect/>
          </a:stretch>
        </p:blipFill>
        <p:spPr>
          <a:xfrm>
            <a:off x="8463063" y="3428682"/>
            <a:ext cx="1277652" cy="129383"/>
          </a:xfrm>
          <a:prstGeom prst="rect">
            <a:avLst/>
          </a:prstGeom>
        </p:spPr>
      </p:pic>
    </p:spTree>
    <p:extLst>
      <p:ext uri="{BB962C8B-B14F-4D97-AF65-F5344CB8AC3E}">
        <p14:creationId xmlns:p14="http://schemas.microsoft.com/office/powerpoint/2010/main" val="9263414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55A36EC-CFC2-44A2-A9BF-ABC8E1E4EE75}"/>
              </a:ext>
            </a:extLst>
          </p:cNvPr>
          <p:cNvSpPr>
            <a:spLocks noGrp="1"/>
          </p:cNvSpPr>
          <p:nvPr>
            <p:ph type="title"/>
          </p:nvPr>
        </p:nvSpPr>
        <p:spPr>
          <a:xfrm>
            <a:off x="589560" y="856180"/>
            <a:ext cx="4560584" cy="1128068"/>
          </a:xfrm>
        </p:spPr>
        <p:txBody>
          <a:bodyPr anchor="ctr">
            <a:normAutofit/>
          </a:bodyPr>
          <a:lstStyle/>
          <a:p>
            <a:r>
              <a:rPr lang="en-GB" sz="3700"/>
              <a:t>ROADFREIGHT</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D4027A2-449A-4E60-ADC9-AC4306F14DD7}"/>
              </a:ext>
            </a:extLst>
          </p:cNvPr>
          <p:cNvSpPr>
            <a:spLocks noGrp="1"/>
          </p:cNvSpPr>
          <p:nvPr>
            <p:ph idx="1"/>
          </p:nvPr>
        </p:nvSpPr>
        <p:spPr>
          <a:xfrm>
            <a:off x="590719" y="2330505"/>
            <a:ext cx="4559425" cy="3979585"/>
          </a:xfrm>
        </p:spPr>
        <p:txBody>
          <a:bodyPr anchor="ctr">
            <a:noAutofit/>
          </a:bodyPr>
          <a:lstStyle/>
          <a:p>
            <a:r>
              <a:rPr lang="en-GB" sz="1200" b="1" dirty="0">
                <a:solidFill>
                  <a:schemeClr val="accent5">
                    <a:lumMod val="75000"/>
                  </a:schemeClr>
                </a:solidFill>
              </a:rPr>
              <a:t>Milla International Logistics </a:t>
            </a:r>
            <a:r>
              <a:rPr lang="en-GB" sz="1200" dirty="0">
                <a:solidFill>
                  <a:schemeClr val="accent5">
                    <a:lumMod val="75000"/>
                  </a:schemeClr>
                </a:solidFill>
              </a:rPr>
              <a:t>provides import and export road transport services in all Europe, Middle East and CIS regions, especially Germany, Netherlands, Belgium, Italy, Spain and England, with its wide service network and strong agencies around the world.</a:t>
            </a:r>
          </a:p>
          <a:p>
            <a:r>
              <a:rPr lang="en-GB" sz="1200" dirty="0">
                <a:solidFill>
                  <a:schemeClr val="accent5">
                    <a:lumMod val="75000"/>
                  </a:schemeClr>
                </a:solidFill>
              </a:rPr>
              <a:t>It provides transparent, quality and reliable service with its operational and sectoral expertise, customer-oriented solutions, a team that truly adopts customer relations management, order management systems, and forwarding skills.</a:t>
            </a:r>
          </a:p>
          <a:p>
            <a:r>
              <a:rPr lang="en-GB" sz="1200" dirty="0">
                <a:solidFill>
                  <a:schemeClr val="accent5">
                    <a:lumMod val="75000"/>
                  </a:schemeClr>
                </a:solidFill>
              </a:rPr>
              <a:t>Complete / Partial regular trips to every region that can be transported by road,</a:t>
            </a:r>
          </a:p>
          <a:p>
            <a:r>
              <a:rPr lang="en-GB" sz="1200" dirty="0">
                <a:solidFill>
                  <a:schemeClr val="accent5">
                    <a:lumMod val="75000"/>
                  </a:schemeClr>
                </a:solidFill>
              </a:rPr>
              <a:t>Fast, reliable and economical service,</a:t>
            </a:r>
          </a:p>
          <a:p>
            <a:r>
              <a:rPr lang="en-GB" sz="1200" dirty="0">
                <a:solidFill>
                  <a:schemeClr val="accent5">
                    <a:lumMod val="75000"/>
                  </a:schemeClr>
                </a:solidFill>
              </a:rPr>
              <a:t>Transports that require special equipment (Mega, Double Deck, Refrigerated, Suspended and Lifted Vehicle),</a:t>
            </a:r>
          </a:p>
          <a:p>
            <a:r>
              <a:rPr lang="en-GB" sz="1200" dirty="0">
                <a:solidFill>
                  <a:schemeClr val="accent5">
                    <a:lumMod val="75000"/>
                  </a:schemeClr>
                </a:solidFill>
              </a:rPr>
              <a:t>Door-to-door delivery,</a:t>
            </a:r>
          </a:p>
          <a:p>
            <a:r>
              <a:rPr lang="en-GB" sz="1200" dirty="0">
                <a:solidFill>
                  <a:schemeClr val="accent5">
                    <a:lumMod val="75000"/>
                  </a:schemeClr>
                </a:solidFill>
              </a:rPr>
              <a:t>Speedy, Minivan transport services, with Express goods collection and distribution,</a:t>
            </a:r>
          </a:p>
          <a:p>
            <a:r>
              <a:rPr lang="en-GB" sz="1200" dirty="0">
                <a:solidFill>
                  <a:schemeClr val="accent5">
                    <a:lumMod val="75000"/>
                  </a:schemeClr>
                </a:solidFill>
              </a:rPr>
              <a:t>Direct follow-up with the customer at every stage of the shipment, fast and accurate information,</a:t>
            </a:r>
          </a:p>
          <a:p>
            <a:r>
              <a:rPr lang="en-GB" sz="1200" dirty="0">
                <a:solidFill>
                  <a:schemeClr val="accent5">
                    <a:lumMod val="75000"/>
                  </a:schemeClr>
                </a:solidFill>
              </a:rPr>
              <a:t>Daily automatic location information.</a:t>
            </a: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C1B1A1F0-0B15-F303-CD72-C6D7D4BD9F2A}"/>
              </a:ext>
            </a:extLst>
          </p:cNvPr>
          <p:cNvPicPr>
            <a:picLocks noChangeAspect="1"/>
          </p:cNvPicPr>
          <p:nvPr/>
        </p:nvPicPr>
        <p:blipFill>
          <a:blip r:embed="rId2"/>
          <a:stretch>
            <a:fillRect/>
          </a:stretch>
        </p:blipFill>
        <p:spPr>
          <a:xfrm>
            <a:off x="7036791" y="2851421"/>
            <a:ext cx="3307404" cy="825152"/>
          </a:xfrm>
          <a:prstGeom prst="rect">
            <a:avLst/>
          </a:prstGeom>
        </p:spPr>
      </p:pic>
      <p:pic>
        <p:nvPicPr>
          <p:cNvPr id="7" name="Resim 6">
            <a:extLst>
              <a:ext uri="{FF2B5EF4-FFF2-40B4-BE49-F238E27FC236}">
                <a16:creationId xmlns:a16="http://schemas.microsoft.com/office/drawing/2014/main" id="{F0E49331-DAA9-79D2-2D0D-790AA8840BDB}"/>
              </a:ext>
            </a:extLst>
          </p:cNvPr>
          <p:cNvPicPr>
            <a:picLocks noChangeAspect="1"/>
          </p:cNvPicPr>
          <p:nvPr/>
        </p:nvPicPr>
        <p:blipFill>
          <a:blip r:embed="rId3"/>
          <a:stretch>
            <a:fillRect/>
          </a:stretch>
        </p:blipFill>
        <p:spPr>
          <a:xfrm>
            <a:off x="8150656" y="3398479"/>
            <a:ext cx="1927199" cy="172637"/>
          </a:xfrm>
          <a:prstGeom prst="rect">
            <a:avLst/>
          </a:prstGeom>
        </p:spPr>
      </p:pic>
    </p:spTree>
    <p:extLst>
      <p:ext uri="{BB962C8B-B14F-4D97-AF65-F5344CB8AC3E}">
        <p14:creationId xmlns:p14="http://schemas.microsoft.com/office/powerpoint/2010/main" val="12840017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57D3087E-DC97-4535-BEBE-D661A0DC4DC5}"/>
              </a:ext>
            </a:extLst>
          </p:cNvPr>
          <p:cNvSpPr>
            <a:spLocks noGrp="1"/>
          </p:cNvSpPr>
          <p:nvPr>
            <p:ph type="title"/>
          </p:nvPr>
        </p:nvSpPr>
        <p:spPr>
          <a:xfrm>
            <a:off x="589560" y="856180"/>
            <a:ext cx="4560584" cy="1128068"/>
          </a:xfrm>
        </p:spPr>
        <p:txBody>
          <a:bodyPr anchor="ctr">
            <a:normAutofit/>
          </a:bodyPr>
          <a:lstStyle/>
          <a:p>
            <a:r>
              <a:rPr lang="tr-TR" sz="3700" dirty="0"/>
              <a:t>SEAFREIGHT</a:t>
            </a:r>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2E51C21A-8D6C-476C-A416-52AD9E33669F}"/>
              </a:ext>
            </a:extLst>
          </p:cNvPr>
          <p:cNvSpPr>
            <a:spLocks noGrp="1"/>
          </p:cNvSpPr>
          <p:nvPr>
            <p:ph idx="1"/>
          </p:nvPr>
        </p:nvSpPr>
        <p:spPr>
          <a:xfrm>
            <a:off x="590719" y="2330505"/>
            <a:ext cx="4559425" cy="3979585"/>
          </a:xfrm>
        </p:spPr>
        <p:txBody>
          <a:bodyPr anchor="ctr">
            <a:normAutofit fontScale="92500" lnSpcReduction="10000"/>
          </a:bodyPr>
          <a:lstStyle/>
          <a:p>
            <a:r>
              <a:rPr lang="en-US" sz="1300" b="1" dirty="0">
                <a:solidFill>
                  <a:schemeClr val="accent5">
                    <a:lumMod val="75000"/>
                  </a:schemeClr>
                </a:solidFill>
              </a:rPr>
              <a:t>Milla International Logistics </a:t>
            </a:r>
            <a:r>
              <a:rPr lang="en-US" sz="1300" dirty="0">
                <a:solidFill>
                  <a:schemeClr val="accent5">
                    <a:lumMod val="75000"/>
                  </a:schemeClr>
                </a:solidFill>
              </a:rPr>
              <a:t>provides full (FCL) and partial (LCL) container transportation services to and from all ports in the world with its agency network spread over 199 countries in maritime transport, where most of the world trade takes place.</a:t>
            </a:r>
          </a:p>
          <a:p>
            <a:r>
              <a:rPr lang="en-US" sz="1300" dirty="0">
                <a:solidFill>
                  <a:schemeClr val="accent5">
                    <a:lumMod val="75000"/>
                  </a:schemeClr>
                </a:solidFill>
              </a:rPr>
              <a:t>Our Sea Freight Services</a:t>
            </a:r>
          </a:p>
          <a:p>
            <a:r>
              <a:rPr lang="en-US" sz="1300" dirty="0">
                <a:solidFill>
                  <a:schemeClr val="accent5">
                    <a:lumMod val="75000"/>
                  </a:schemeClr>
                </a:solidFill>
              </a:rPr>
              <a:t>Full (FCL) / partial (LCL) sea transportation from all ports of the world, </a:t>
            </a:r>
            <a:endParaRPr lang="tr-TR" sz="1300" dirty="0">
              <a:solidFill>
                <a:schemeClr val="accent5">
                  <a:lumMod val="75000"/>
                </a:schemeClr>
              </a:solidFill>
            </a:endParaRPr>
          </a:p>
          <a:p>
            <a:r>
              <a:rPr lang="en-US" sz="1300" dirty="0">
                <a:solidFill>
                  <a:schemeClr val="accent5">
                    <a:lumMod val="75000"/>
                  </a:schemeClr>
                </a:solidFill>
              </a:rPr>
              <a:t>Transit</a:t>
            </a:r>
            <a:r>
              <a:rPr lang="tr-TR" sz="1300" dirty="0">
                <a:solidFill>
                  <a:schemeClr val="accent5">
                    <a:lumMod val="75000"/>
                  </a:schemeClr>
                </a:solidFill>
              </a:rPr>
              <a:t> </a:t>
            </a:r>
            <a:r>
              <a:rPr lang="en-US" sz="1300" dirty="0">
                <a:solidFill>
                  <a:schemeClr val="accent5">
                    <a:lumMod val="75000"/>
                  </a:schemeClr>
                </a:solidFill>
              </a:rPr>
              <a:t>container transportation,</a:t>
            </a:r>
          </a:p>
          <a:p>
            <a:r>
              <a:rPr lang="en-US" sz="1300" dirty="0">
                <a:solidFill>
                  <a:schemeClr val="accent5">
                    <a:lumMod val="75000"/>
                  </a:schemeClr>
                </a:solidFill>
              </a:rPr>
              <a:t>Thanks to the contracts made with sea lines and shipowners, convenient freights,</a:t>
            </a:r>
          </a:p>
          <a:p>
            <a:r>
              <a:rPr lang="en-US" sz="1300" dirty="0">
                <a:solidFill>
                  <a:schemeClr val="accent5">
                    <a:lumMod val="75000"/>
                  </a:schemeClr>
                </a:solidFill>
              </a:rPr>
              <a:t>Optimal service with different ship owner / line options,</a:t>
            </a:r>
          </a:p>
          <a:p>
            <a:r>
              <a:rPr lang="en-US" sz="1300" dirty="0">
                <a:solidFill>
                  <a:schemeClr val="accent5">
                    <a:lumMod val="75000"/>
                  </a:schemeClr>
                </a:solidFill>
              </a:rPr>
              <a:t>Competitive prices for import shipments from the Far East,</a:t>
            </a:r>
          </a:p>
          <a:p>
            <a:r>
              <a:rPr lang="en-US" sz="1300" dirty="0">
                <a:solidFill>
                  <a:schemeClr val="accent5">
                    <a:lumMod val="75000"/>
                  </a:schemeClr>
                </a:solidFill>
              </a:rPr>
              <a:t>Special equipment transports (Open</a:t>
            </a:r>
            <a:r>
              <a:rPr lang="tr-TR" sz="1300" dirty="0">
                <a:solidFill>
                  <a:schemeClr val="accent5">
                    <a:lumMod val="75000"/>
                  </a:schemeClr>
                </a:solidFill>
              </a:rPr>
              <a:t> T</a:t>
            </a:r>
            <a:r>
              <a:rPr lang="en-US" sz="1300" dirty="0">
                <a:solidFill>
                  <a:schemeClr val="accent5">
                    <a:lumMod val="75000"/>
                  </a:schemeClr>
                </a:solidFill>
              </a:rPr>
              <a:t>op, Flat</a:t>
            </a:r>
            <a:r>
              <a:rPr lang="tr-TR" sz="1300" dirty="0">
                <a:solidFill>
                  <a:schemeClr val="accent5">
                    <a:lumMod val="75000"/>
                  </a:schemeClr>
                </a:solidFill>
              </a:rPr>
              <a:t> R</a:t>
            </a:r>
            <a:r>
              <a:rPr lang="en-US" sz="1300" dirty="0">
                <a:solidFill>
                  <a:schemeClr val="accent5">
                    <a:lumMod val="75000"/>
                  </a:schemeClr>
                </a:solidFill>
              </a:rPr>
              <a:t>ack, Reefer, High Cube and Tank Container),</a:t>
            </a:r>
          </a:p>
          <a:p>
            <a:r>
              <a:rPr lang="en-US" sz="1300" dirty="0">
                <a:solidFill>
                  <a:schemeClr val="accent5">
                    <a:lumMod val="75000"/>
                  </a:schemeClr>
                </a:solidFill>
              </a:rPr>
              <a:t>Continuous information flow from the purchase to the delivery of the goods.</a:t>
            </a:r>
          </a:p>
          <a:p>
            <a:r>
              <a:rPr lang="en-US" sz="1300" dirty="0">
                <a:solidFill>
                  <a:schemeClr val="accent5">
                    <a:lumMod val="75000"/>
                  </a:schemeClr>
                </a:solidFill>
              </a:rPr>
              <a:t>follow-up, timely and accurate information,</a:t>
            </a:r>
            <a:endParaRPr lang="tr-TR" sz="1100" dirty="0"/>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Resim 19">
            <a:extLst>
              <a:ext uri="{FF2B5EF4-FFF2-40B4-BE49-F238E27FC236}">
                <a16:creationId xmlns:a16="http://schemas.microsoft.com/office/drawing/2014/main" id="{49888B13-AC67-0402-C956-F6CC01EF77E7}"/>
              </a:ext>
            </a:extLst>
          </p:cNvPr>
          <p:cNvPicPr>
            <a:picLocks noChangeAspect="1"/>
          </p:cNvPicPr>
          <p:nvPr/>
        </p:nvPicPr>
        <p:blipFill>
          <a:blip r:embed="rId2"/>
          <a:stretch>
            <a:fillRect/>
          </a:stretch>
        </p:blipFill>
        <p:spPr>
          <a:xfrm>
            <a:off x="7036791" y="2851421"/>
            <a:ext cx="3307404" cy="825152"/>
          </a:xfrm>
          <a:prstGeom prst="rect">
            <a:avLst/>
          </a:prstGeom>
        </p:spPr>
      </p:pic>
      <p:pic>
        <p:nvPicPr>
          <p:cNvPr id="23" name="Resim 22">
            <a:extLst>
              <a:ext uri="{FF2B5EF4-FFF2-40B4-BE49-F238E27FC236}">
                <a16:creationId xmlns:a16="http://schemas.microsoft.com/office/drawing/2014/main" id="{6252AAC0-E0AD-3BC8-7168-D1A596ECC1E8}"/>
              </a:ext>
            </a:extLst>
          </p:cNvPr>
          <p:cNvPicPr>
            <a:picLocks noChangeAspect="1"/>
          </p:cNvPicPr>
          <p:nvPr/>
        </p:nvPicPr>
        <p:blipFill>
          <a:blip r:embed="rId3"/>
          <a:stretch>
            <a:fillRect/>
          </a:stretch>
        </p:blipFill>
        <p:spPr>
          <a:xfrm>
            <a:off x="8150656" y="3398479"/>
            <a:ext cx="1927199" cy="172637"/>
          </a:xfrm>
          <a:prstGeom prst="rect">
            <a:avLst/>
          </a:prstGeom>
        </p:spPr>
      </p:pic>
    </p:spTree>
    <p:extLst>
      <p:ext uri="{BB962C8B-B14F-4D97-AF65-F5344CB8AC3E}">
        <p14:creationId xmlns:p14="http://schemas.microsoft.com/office/powerpoint/2010/main" val="4335222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CFCC1E7-E03C-4663-ABFD-0CA61BBF8172}"/>
              </a:ext>
            </a:extLst>
          </p:cNvPr>
          <p:cNvSpPr>
            <a:spLocks noGrp="1"/>
          </p:cNvSpPr>
          <p:nvPr>
            <p:ph type="title"/>
          </p:nvPr>
        </p:nvSpPr>
        <p:spPr>
          <a:xfrm>
            <a:off x="589560" y="856180"/>
            <a:ext cx="4560584" cy="1128068"/>
          </a:xfrm>
        </p:spPr>
        <p:txBody>
          <a:bodyPr anchor="ctr">
            <a:normAutofit/>
          </a:bodyPr>
          <a:lstStyle/>
          <a:p>
            <a:r>
              <a:rPr lang="tr-TR" sz="3700" dirty="0"/>
              <a:t>AIRFREIGHT</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82FD27EB-04DE-4A56-8825-0CC5D54E0F6B}"/>
              </a:ext>
            </a:extLst>
          </p:cNvPr>
          <p:cNvSpPr>
            <a:spLocks noGrp="1"/>
          </p:cNvSpPr>
          <p:nvPr>
            <p:ph idx="1"/>
          </p:nvPr>
        </p:nvSpPr>
        <p:spPr>
          <a:xfrm>
            <a:off x="590719" y="2330505"/>
            <a:ext cx="4559425" cy="3979585"/>
          </a:xfrm>
        </p:spPr>
        <p:txBody>
          <a:bodyPr anchor="ctr">
            <a:normAutofit/>
          </a:bodyPr>
          <a:lstStyle/>
          <a:p>
            <a:r>
              <a:rPr lang="en-US" sz="1200" b="1" dirty="0">
                <a:solidFill>
                  <a:schemeClr val="accent5">
                    <a:lumMod val="75000"/>
                  </a:schemeClr>
                </a:solidFill>
              </a:rPr>
              <a:t>Milla International Logistics</a:t>
            </a:r>
            <a:r>
              <a:rPr lang="en-US" sz="1200" dirty="0">
                <a:solidFill>
                  <a:schemeClr val="accent5">
                    <a:lumMod val="75000"/>
                  </a:schemeClr>
                </a:solidFill>
              </a:rPr>
              <a:t>, with its global agency network and established locations, and its experienced and dynamic team, offers different solutions to deliver products to all airports in the world.</a:t>
            </a:r>
          </a:p>
          <a:p>
            <a:r>
              <a:rPr lang="en-US" sz="1200" dirty="0">
                <a:solidFill>
                  <a:schemeClr val="accent5">
                    <a:lumMod val="75000"/>
                  </a:schemeClr>
                </a:solidFill>
              </a:rPr>
              <a:t>Our Air Freight Services</a:t>
            </a:r>
          </a:p>
          <a:p>
            <a:r>
              <a:rPr lang="en-US" sz="1200" dirty="0">
                <a:solidFill>
                  <a:schemeClr val="accent5">
                    <a:lumMod val="75000"/>
                  </a:schemeClr>
                </a:solidFill>
              </a:rPr>
              <a:t>Door-to-door airline transportations from all world airports,</a:t>
            </a:r>
          </a:p>
          <a:p>
            <a:r>
              <a:rPr lang="en-US" sz="1200" dirty="0">
                <a:solidFill>
                  <a:schemeClr val="accent5">
                    <a:lumMod val="75000"/>
                  </a:schemeClr>
                </a:solidFill>
              </a:rPr>
              <a:t>Service diversity with different airline alternatives,</a:t>
            </a:r>
          </a:p>
          <a:p>
            <a:r>
              <a:rPr lang="en-US" sz="1200" dirty="0">
                <a:solidFill>
                  <a:schemeClr val="accent5">
                    <a:lumMod val="75000"/>
                  </a:schemeClr>
                </a:solidFill>
              </a:rPr>
              <a:t>Competitive price alternatives with consolidated shipments,</a:t>
            </a:r>
          </a:p>
          <a:p>
            <a:r>
              <a:rPr lang="en-US" sz="1200" dirty="0">
                <a:solidFill>
                  <a:schemeClr val="accent5">
                    <a:lumMod val="75000"/>
                  </a:schemeClr>
                </a:solidFill>
              </a:rPr>
              <a:t>Combined and Cross Transport,</a:t>
            </a:r>
          </a:p>
          <a:p>
            <a:r>
              <a:rPr lang="en-US" sz="1200" dirty="0">
                <a:solidFill>
                  <a:schemeClr val="accent5">
                    <a:lumMod val="75000"/>
                  </a:schemeClr>
                </a:solidFill>
              </a:rPr>
              <a:t>Storage, handling, distribution, customs clearance, palletization, integrated with air transportation in line with customer needs,</a:t>
            </a:r>
          </a:p>
          <a:p>
            <a:r>
              <a:rPr lang="en-US" sz="1200" dirty="0">
                <a:solidFill>
                  <a:schemeClr val="accent5">
                    <a:lumMod val="75000"/>
                  </a:schemeClr>
                </a:solidFill>
              </a:rPr>
              <a:t>Continuous follow-up and timely and accurate information from the purchase to the delivery of the goods with fast information flow</a:t>
            </a:r>
            <a:endParaRPr lang="tr-TR" sz="1300" dirty="0"/>
          </a:p>
          <a:p>
            <a:endParaRPr lang="tr-TR" sz="13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Resim 13">
            <a:extLst>
              <a:ext uri="{FF2B5EF4-FFF2-40B4-BE49-F238E27FC236}">
                <a16:creationId xmlns:a16="http://schemas.microsoft.com/office/drawing/2014/main" id="{1DD4B78D-4036-60B4-F130-9FA66BCC104C}"/>
              </a:ext>
            </a:extLst>
          </p:cNvPr>
          <p:cNvPicPr>
            <a:picLocks noChangeAspect="1"/>
          </p:cNvPicPr>
          <p:nvPr/>
        </p:nvPicPr>
        <p:blipFill>
          <a:blip r:embed="rId2"/>
          <a:stretch>
            <a:fillRect/>
          </a:stretch>
        </p:blipFill>
        <p:spPr>
          <a:xfrm>
            <a:off x="7036791" y="2851421"/>
            <a:ext cx="3307404" cy="825152"/>
          </a:xfrm>
          <a:prstGeom prst="rect">
            <a:avLst/>
          </a:prstGeom>
        </p:spPr>
      </p:pic>
      <p:pic>
        <p:nvPicPr>
          <p:cNvPr id="16" name="Resim 15">
            <a:extLst>
              <a:ext uri="{FF2B5EF4-FFF2-40B4-BE49-F238E27FC236}">
                <a16:creationId xmlns:a16="http://schemas.microsoft.com/office/drawing/2014/main" id="{A4D8A8B5-0701-2F7C-7CDA-0EE2306F1CEA}"/>
              </a:ext>
            </a:extLst>
          </p:cNvPr>
          <p:cNvPicPr>
            <a:picLocks noChangeAspect="1"/>
          </p:cNvPicPr>
          <p:nvPr/>
        </p:nvPicPr>
        <p:blipFill>
          <a:blip r:embed="rId3"/>
          <a:stretch>
            <a:fillRect/>
          </a:stretch>
        </p:blipFill>
        <p:spPr>
          <a:xfrm>
            <a:off x="8150656" y="3398479"/>
            <a:ext cx="1927199" cy="172637"/>
          </a:xfrm>
          <a:prstGeom prst="rect">
            <a:avLst/>
          </a:prstGeom>
        </p:spPr>
      </p:pic>
    </p:spTree>
    <p:extLst>
      <p:ext uri="{BB962C8B-B14F-4D97-AF65-F5344CB8AC3E}">
        <p14:creationId xmlns:p14="http://schemas.microsoft.com/office/powerpoint/2010/main" val="40240784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Özel 3">
      <a:dk1>
        <a:srgbClr val="C00000"/>
      </a:dk1>
      <a:lt1>
        <a:srgbClr val="FFFFFF"/>
      </a:lt1>
      <a:dk2>
        <a:srgbClr val="44546A"/>
      </a:dk2>
      <a:lt2>
        <a:srgbClr val="E7E6E6"/>
      </a:lt2>
      <a:accent1>
        <a:srgbClr val="C00000"/>
      </a:accent1>
      <a:accent2>
        <a:srgbClr val="ED7D31"/>
      </a:accent2>
      <a:accent3>
        <a:srgbClr val="A5A5A5"/>
      </a:accent3>
      <a:accent4>
        <a:srgbClr val="C00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354</TotalTime>
  <Words>1264</Words>
  <Application>Microsoft Office PowerPoint</Application>
  <PresentationFormat>Geniş ekran</PresentationFormat>
  <Paragraphs>82</Paragraphs>
  <Slides>14</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14</vt:i4>
      </vt:variant>
    </vt:vector>
  </HeadingPairs>
  <TitlesOfParts>
    <vt:vector size="18" baseType="lpstr">
      <vt:lpstr>Arial</vt:lpstr>
      <vt:lpstr>Calibri</vt:lpstr>
      <vt:lpstr>Calibri Light</vt:lpstr>
      <vt:lpstr>Office Theme</vt:lpstr>
      <vt:lpstr>PowerPoint Sunusu</vt:lpstr>
      <vt:lpstr>ABOUT</vt:lpstr>
      <vt:lpstr>OUR MISSION</vt:lpstr>
      <vt:lpstr>OUR VISION</vt:lpstr>
      <vt:lpstr>TARGETS and PRINCIPLES</vt:lpstr>
      <vt:lpstr>CUSTOMS CLEARANCE</vt:lpstr>
      <vt:lpstr>ROADFREIGHT</vt:lpstr>
      <vt:lpstr>SEAFREIGHT</vt:lpstr>
      <vt:lpstr>AIRFREIGHT</vt:lpstr>
      <vt:lpstr>RAILWAY TRANSPORTATION </vt:lpstr>
      <vt:lpstr>DOMESTIC TRANSPORT</vt:lpstr>
      <vt:lpstr>WAREHOUSING</vt:lpstr>
      <vt:lpstr>INSURANCE </vt:lpstr>
      <vt:lpstr>OUR CERTIFICATES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ufuk dursun</dc:creator>
  <cp:lastModifiedBy>Necdet Aydın</cp:lastModifiedBy>
  <cp:revision>21</cp:revision>
  <dcterms:created xsi:type="dcterms:W3CDTF">2021-01-06T09:10:16Z</dcterms:created>
  <dcterms:modified xsi:type="dcterms:W3CDTF">2022-05-17T11:09:46Z</dcterms:modified>
</cp:coreProperties>
</file>