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20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3242" autoAdjust="0"/>
  </p:normalViewPr>
  <p:slideViewPr>
    <p:cSldViewPr snapToGrid="0">
      <p:cViewPr varScale="1">
        <p:scale>
          <a:sx n="109" d="100"/>
          <a:sy n="109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0828495255958"/>
          <c:y val="4.2344724168886676E-2"/>
          <c:w val="0.89499171504744046"/>
          <c:h val="0.837530245991390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49A1D"/>
            </a:solidFill>
            <a:ln>
              <a:noFill/>
            </a:ln>
            <a:effectLst/>
          </c:spPr>
          <c:invertIfNegative val="0"/>
          <c:cat>
            <c:strRef>
              <c:f>'Omsetning Norge og Konsern'!$A$1:$T$1</c:f>
              <c:strCache>
                <c:ptCount val="12"/>
                <c:pt idx="0">
                  <c:v> 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'Omsetning Norge og Konsern'!$A$2:$T$2</c:f>
              <c:numCache>
                <c:formatCode>_-* #\ ##0_-;\-* #\ ##0_-;_-* "-"??_-;_-@_-</c:formatCode>
                <c:ptCount val="12"/>
                <c:pt idx="0" formatCode="General">
                  <c:v>0</c:v>
                </c:pt>
                <c:pt idx="1">
                  <c:v>504482</c:v>
                </c:pt>
                <c:pt idx="2">
                  <c:v>565220</c:v>
                </c:pt>
                <c:pt idx="3">
                  <c:v>656415</c:v>
                </c:pt>
                <c:pt idx="4">
                  <c:v>897838</c:v>
                </c:pt>
                <c:pt idx="5">
                  <c:v>1135167</c:v>
                </c:pt>
                <c:pt idx="6">
                  <c:v>1357892</c:v>
                </c:pt>
                <c:pt idx="7">
                  <c:v>1760488</c:v>
                </c:pt>
                <c:pt idx="8">
                  <c:v>2500000</c:v>
                </c:pt>
                <c:pt idx="9">
                  <c:v>3163000</c:v>
                </c:pt>
                <c:pt idx="10">
                  <c:v>3189000</c:v>
                </c:pt>
                <c:pt idx="11">
                  <c:v>3729000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9-4A77-9841-A12699261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4701935"/>
        <c:axId val="2114704015"/>
      </c:barChart>
      <c:catAx>
        <c:axId val="2114701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4704015"/>
        <c:crosses val="autoZero"/>
        <c:auto val="1"/>
        <c:lblAlgn val="ctr"/>
        <c:lblOffset val="100"/>
        <c:noMultiLvlLbl val="0"/>
      </c:catAx>
      <c:valAx>
        <c:axId val="211470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14701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A3C25-4A9F-473C-A8BE-55E17DF78AD7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15B5B-50D0-4D63-8568-2790A7071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52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0A2AD-8ADC-F34F-E707-A9114FD2D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5E06F5-6D9D-C397-83CB-0C08071E0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46A8D7-E585-5398-BE87-CF60F15AF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8A2621-9870-31BA-2398-44DFEA109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825BD-2AC1-A24D-BA31-C40ED986FD03}" type="slidenum">
              <a:rPr kumimoji="0" lang="nb-NO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alt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87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Boks - Tekst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2"/>
          <p:cNvSpPr>
            <a:spLocks noGrp="1"/>
          </p:cNvSpPr>
          <p:nvPr>
            <p:ph type="pic" idx="1"/>
          </p:nvPr>
        </p:nvSpPr>
        <p:spPr>
          <a:xfrm>
            <a:off x="5371355" y="1591237"/>
            <a:ext cx="6252881" cy="4419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Undertittel 2"/>
          <p:cNvSpPr>
            <a:spLocks noGrp="1"/>
          </p:cNvSpPr>
          <p:nvPr>
            <p:ph type="subTitle" idx="10" hasCustomPrompt="1"/>
          </p:nvPr>
        </p:nvSpPr>
        <p:spPr>
          <a:xfrm>
            <a:off x="448235" y="1591235"/>
            <a:ext cx="4579470" cy="1015121"/>
          </a:xfrm>
          <a:prstGeom prst="flowChartAlternateProcess">
            <a:avLst/>
          </a:prstGeom>
          <a:solidFill>
            <a:schemeClr val="bg1"/>
          </a:solidFill>
          <a:effectLst>
            <a:outerShdw blurRad="152400" dist="76200" dir="5400000" sx="97000" sy="97000" algn="tl" rotWithShape="0">
              <a:prstClr val="black">
                <a:alpha val="25000"/>
              </a:prstClr>
            </a:outerShdw>
            <a:softEdge rad="0"/>
          </a:effectLst>
        </p:spPr>
        <p:txBody>
          <a:bodyPr lIns="180000" tIns="180000" rIns="180000" bIns="180000">
            <a:spAutoFit/>
          </a:bodyPr>
          <a:lstStyle>
            <a:lvl1pPr marL="342900" indent="-342900" algn="l">
              <a:buClr>
                <a:srgbClr val="FB9705"/>
              </a:buClr>
              <a:buFont typeface="Arial"/>
              <a:buChar char="•"/>
              <a:defRPr sz="2000" b="0" i="0">
                <a:solidFill>
                  <a:srgbClr val="3638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malene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1"/>
          </p:nvPr>
        </p:nvSpPr>
        <p:spPr>
          <a:xfrm>
            <a:off x="554636" y="3200214"/>
            <a:ext cx="4517893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0B69B50A-C1E8-494B-83E5-F4D2E9DB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5" y="365125"/>
            <a:ext cx="1099489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57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CA15-D072-8244-9717-9476F0DCD25D}" type="datetimeFigureOut">
              <a:rPr lang="nb-NO" smtClean="0"/>
              <a:t>24.03.2025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D19-4E0E-454B-97EC-6886AFEC6EA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"/>
          </p:nvPr>
        </p:nvSpPr>
        <p:spPr>
          <a:xfrm>
            <a:off x="8210176" y="0"/>
            <a:ext cx="398182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554636" y="3339151"/>
            <a:ext cx="7080305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3BB293EB-B448-B64E-840B-1281B619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365125"/>
            <a:ext cx="7080306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C60BD0FD-16EE-A748-BF25-A8D876FBF3AC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448235" y="1356407"/>
            <a:ext cx="5647765" cy="708654"/>
          </a:xfrm>
          <a:prstGeom prst="flowChartAlternateProcess">
            <a:avLst/>
          </a:prstGeom>
          <a:solidFill>
            <a:schemeClr val="bg1"/>
          </a:solidFill>
          <a:effectLst>
            <a:outerShdw blurRad="152400" dist="76200" dir="5400000" sx="97000" sy="97000" algn="tl" rotWithShape="0">
              <a:prstClr val="black">
                <a:alpha val="25000"/>
              </a:prstClr>
            </a:outerShdw>
            <a:softEdge rad="0"/>
          </a:effectLst>
        </p:spPr>
        <p:txBody>
          <a:bodyPr lIns="180000" tIns="180000" rIns="180000" bIns="180000">
            <a:spAutoFit/>
          </a:bodyPr>
          <a:lstStyle>
            <a:lvl1pPr marL="342900" indent="-342900" algn="l">
              <a:buClr>
                <a:srgbClr val="FB9705"/>
              </a:buClr>
              <a:buFont typeface="Arial"/>
              <a:buChar char="•"/>
              <a:defRPr sz="2000" b="0" i="0">
                <a:solidFill>
                  <a:srgbClr val="3638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84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39535" y="4438930"/>
            <a:ext cx="4524935" cy="1225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CA15-D072-8244-9717-9476F0DCD25D}" type="datetimeFigureOut">
              <a:rPr lang="nb-NO" smtClean="0"/>
              <a:t>24.03.2025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D19-4E0E-454B-97EC-6886AFEC6EA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691736B3-AEEA-6D46-8394-37C7DB10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5" y="4438930"/>
            <a:ext cx="6144339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79AAA04D-D671-C545-ADD7-1BDEE960892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081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685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CA15-D072-8244-9717-9476F0DCD25D}" type="datetimeFigureOut">
              <a:rPr lang="nb-NO" smtClean="0"/>
              <a:t>24.03.2025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8D19-4E0E-454B-97EC-6886AFEC6EA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6B309877-5EFB-F54D-B436-00898D1E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5" y="2708275"/>
            <a:ext cx="1099489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4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0217" y="1285860"/>
            <a:ext cx="10972800" cy="685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2017698"/>
            <a:ext cx="10668000" cy="45259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896E17-CE84-3E46-B67D-00D26C011B31}" type="slidenum">
              <a:rPr lang="nb-NO" altLang="x-none"/>
              <a:pPr/>
              <a:t>‹#›</a:t>
            </a:fld>
            <a:endParaRPr lang="nb-NO" altLang="x-none"/>
          </a:p>
        </p:txBody>
      </p:sp>
    </p:spTree>
    <p:extLst>
      <p:ext uri="{BB962C8B-B14F-4D97-AF65-F5344CB8AC3E}">
        <p14:creationId xmlns:p14="http://schemas.microsoft.com/office/powerpoint/2010/main" val="29429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90217" y="1285860"/>
            <a:ext cx="10972800" cy="685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14C7D1-79A9-B14A-98B5-3406AE677E16}" type="slidenum">
              <a:rPr lang="nb-NO" altLang="x-none"/>
              <a:pPr/>
              <a:t>‹#›</a:t>
            </a:fld>
            <a:endParaRPr lang="nb-NO" altLang="x-none"/>
          </a:p>
        </p:txBody>
      </p:sp>
    </p:spTree>
    <p:extLst>
      <p:ext uri="{BB962C8B-B14F-4D97-AF65-F5344CB8AC3E}">
        <p14:creationId xmlns:p14="http://schemas.microsoft.com/office/powerpoint/2010/main" val="36805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4635" y="365125"/>
            <a:ext cx="1099489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546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CA15-D072-8244-9717-9476F0DCD25D}" type="datetimeFigureOut">
              <a:rPr lang="nb-NO" smtClean="0"/>
              <a:t>24.03.2025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A8D19-4E0E-454B-97EC-6886AFEC6EAD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636" y="5951096"/>
            <a:ext cx="1568870" cy="505762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AD9663AB-CA1B-DA45-83A4-CB186D058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1559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1" kern="1200" baseline="0">
          <a:solidFill>
            <a:srgbClr val="5A636F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B9705"/>
        </a:buClr>
        <a:buFont typeface="Arial"/>
        <a:buChar char="•"/>
        <a:defRPr sz="2000" kern="1200" baseline="0">
          <a:solidFill>
            <a:srgbClr val="36383F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9705"/>
        </a:buClr>
        <a:buFont typeface="Arial"/>
        <a:buChar char="•"/>
        <a:defRPr sz="1600" kern="1200" baseline="0">
          <a:solidFill>
            <a:srgbClr val="36383F"/>
          </a:solidFill>
          <a:latin typeface="+mn-lt"/>
          <a:ea typeface="+mn-ea"/>
          <a:cs typeface="+mn-cs"/>
        </a:defRPr>
      </a:lvl2pPr>
      <a:lvl3pPr marL="7200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b="0" i="1" kern="1200">
          <a:solidFill>
            <a:srgbClr val="3638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2E6CC-9D5B-609D-3693-3AF4CD0F9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11" descr="En bild som visar vatten, himmel, utomhus, flod&#10;&#10;Automatiskt genererad beskrivning">
            <a:extLst>
              <a:ext uri="{FF2B5EF4-FFF2-40B4-BE49-F238E27FC236}">
                <a16:creationId xmlns:a16="http://schemas.microsoft.com/office/drawing/2014/main" id="{A8DAFCE9-C8DE-2CBD-CC9C-7975358A1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b="29713"/>
          <a:stretch/>
        </p:blipFill>
        <p:spPr>
          <a:xfrm>
            <a:off x="0" y="0"/>
            <a:ext cx="12192000" cy="3791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Bilde 5">
            <a:extLst>
              <a:ext uri="{FF2B5EF4-FFF2-40B4-BE49-F238E27FC236}">
                <a16:creationId xmlns:a16="http://schemas.microsoft.com/office/drawing/2014/main" id="{26072C67-B512-F98D-DF96-A675B728C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29464" cy="1092751"/>
          </a:xfrm>
          <a:prstGeom prst="rect">
            <a:avLst/>
          </a:prstGeom>
        </p:spPr>
      </p:pic>
      <p:sp>
        <p:nvSpPr>
          <p:cNvPr id="10" name="Tittel 2">
            <a:extLst>
              <a:ext uri="{FF2B5EF4-FFF2-40B4-BE49-F238E27FC236}">
                <a16:creationId xmlns:a16="http://schemas.microsoft.com/office/drawing/2014/main" id="{B7577251-EFD9-21BD-F416-2268121B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465" y="249782"/>
            <a:ext cx="1947594" cy="593186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Sweden</a:t>
            </a:r>
          </a:p>
        </p:txBody>
      </p:sp>
      <p:pic>
        <p:nvPicPr>
          <p:cNvPr id="1032" name="Picture 8" descr="Sweden Flag Wallpapers - Wallpaper Cave">
            <a:extLst>
              <a:ext uri="{FF2B5EF4-FFF2-40B4-BE49-F238E27FC236}">
                <a16:creationId xmlns:a16="http://schemas.microsoft.com/office/drawing/2014/main" id="{6E54DC4F-45A3-990A-1C30-38377C6D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59" y="249781"/>
            <a:ext cx="889781" cy="5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FE41CDAC-0C12-B3A4-886D-B28B33E90732}"/>
              </a:ext>
            </a:extLst>
          </p:cNvPr>
          <p:cNvSpPr txBox="1"/>
          <p:nvPr/>
        </p:nvSpPr>
        <p:spPr>
          <a:xfrm>
            <a:off x="2930002" y="839740"/>
            <a:ext cx="1526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Gothenburg – HQ</a:t>
            </a:r>
          </a:p>
          <a:p>
            <a:r>
              <a:rPr lang="en-GB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Jönköping</a:t>
            </a:r>
          </a:p>
          <a:p>
            <a:r>
              <a:rPr lang="en-GB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Sundsvall</a:t>
            </a:r>
          </a:p>
          <a:p>
            <a:r>
              <a:rPr lang="en-GB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Östersund</a:t>
            </a:r>
          </a:p>
          <a:p>
            <a:endParaRPr lang="en-GB" sz="1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Turnover 80 MEUR</a:t>
            </a:r>
          </a:p>
          <a:p>
            <a:r>
              <a:rPr lang="en-GB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80 Employees</a:t>
            </a:r>
          </a:p>
        </p:txBody>
      </p:sp>
      <p:sp>
        <p:nvSpPr>
          <p:cNvPr id="16" name="Undertittel 2">
            <a:extLst>
              <a:ext uri="{FF2B5EF4-FFF2-40B4-BE49-F238E27FC236}">
                <a16:creationId xmlns:a16="http://schemas.microsoft.com/office/drawing/2014/main" id="{78419451-BA48-AEAD-3DB3-B2355227F2A3}"/>
              </a:ext>
            </a:extLst>
          </p:cNvPr>
          <p:cNvSpPr txBox="1">
            <a:spLocks/>
          </p:cNvSpPr>
          <p:nvPr/>
        </p:nvSpPr>
        <p:spPr>
          <a:xfrm>
            <a:off x="-7190" y="3991683"/>
            <a:ext cx="4060135" cy="286631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52400" dist="76200" dir="5400000" sx="97000" sy="97000" algn="tl" rotWithShape="0">
              <a:prstClr val="black">
                <a:alpha val="25000"/>
              </a:prstClr>
            </a:outerShdw>
            <a:softEdge rad="0"/>
          </a:effectLst>
        </p:spPr>
        <p:txBody>
          <a:bodyPr vert="horz" wrap="square" lIns="180000" tIns="180000" rIns="180000" bIns="180000" rtlCol="0">
            <a:spAutoFit/>
          </a:bodyPr>
          <a:lstStyle>
            <a:defPPr>
              <a:defRPr lang="nb-NO"/>
            </a:defPPr>
            <a:lvl1pPr marL="285750" indent="-285750" defTabSz="914400" eaLnBrk="1" latinLnBrk="0" hangingPunct="1">
              <a:lnSpc>
                <a:spcPct val="150000"/>
              </a:lnSpc>
              <a:buClr>
                <a:srgbClr val="FB9705"/>
              </a:buClr>
              <a:buFont typeface="Arial" charset="0"/>
              <a:buChar char="•"/>
              <a:defRPr sz="1600" b="0" i="0" baseline="0">
                <a:solidFill>
                  <a:srgbClr val="36383F"/>
                </a:solidFill>
                <a:latin typeface="+mn-lt"/>
                <a:cs typeface="Calibri" panose="020F050202020403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B9705"/>
              </a:buClr>
              <a:buFont typeface="Arial"/>
              <a:buNone/>
              <a:defRPr sz="2000" baseline="0">
                <a:solidFill>
                  <a:srgbClr val="36383F"/>
                </a:solidFill>
                <a:latin typeface="+mn-lt"/>
                <a:ea typeface="+mn-ea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1">
                <a:solidFill>
                  <a:srgbClr val="36383F"/>
                </a:solidFill>
                <a:latin typeface="+mn-lt"/>
                <a:ea typeface="+mn-ea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  <a:ea typeface="+mn-ea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  <a:ea typeface="+mn-ea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  <a:ea typeface="+mn-ea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  <a:ea typeface="+mn-ea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  <a:ea typeface="+mn-ea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9705"/>
              </a:buClr>
              <a:buSzTx/>
              <a:buFont typeface="Arial" charset="0"/>
              <a:buChar char="•"/>
              <a:tabLst/>
              <a:defRPr/>
            </a:pP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Ocean Freight, Short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sea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own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 SS-line, Airfreight, Customs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Formalities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,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Events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, Exhibition, Cross trade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shipments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9705"/>
              </a:buClr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Roadfreight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, Domestic and Nordic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distribution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,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warehouse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 for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pick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 and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pack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 –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E-commerce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9705"/>
              </a:buClr>
              <a:buSzTx/>
              <a:buFont typeface="Arial" charset="0"/>
              <a:buChar char="•"/>
              <a:tabLst/>
              <a:defRPr/>
            </a:pP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General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goods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,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retail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,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machinery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, Dangerous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goods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,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consols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9705"/>
              </a:buClr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36383F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 charset="-128"/>
              </a:rPr>
              <a:t>China/India, Asia, USA/Canada, Europe, LATAM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B9705"/>
              </a:buClr>
              <a:buSzTx/>
              <a:buFont typeface="Arial" charset="0"/>
              <a:buChar char="•"/>
              <a:tabLst/>
              <a:defRPr/>
            </a:pP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E-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care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 portal –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tracking</a:t>
            </a:r>
            <a:r>
              <a:rPr lang="nb-NO" sz="1200" dirty="0">
                <a:latin typeface="Avenir Next LT Pro" panose="020B0504020202020204" pitchFamily="34" charset="0"/>
                <a:ea typeface="ＭＳ Ｐゴシック" charset="-128"/>
              </a:rPr>
              <a:t>, </a:t>
            </a:r>
            <a:r>
              <a:rPr lang="nb-NO" sz="1200" dirty="0" err="1">
                <a:latin typeface="Avenir Next LT Pro" panose="020B0504020202020204" pitchFamily="34" charset="0"/>
                <a:ea typeface="ＭＳ Ｐゴシック" charset="-128"/>
              </a:rPr>
              <a:t>documents</a:t>
            </a:r>
            <a:endParaRPr lang="nb-NO" sz="1200" dirty="0">
              <a:latin typeface="Avenir Next LT Pro" panose="020B0504020202020204" pitchFamily="34" charset="0"/>
              <a:ea typeface="ＭＳ Ｐゴシック" charset="-128"/>
            </a:endParaRPr>
          </a:p>
        </p:txBody>
      </p:sp>
      <p:pic>
        <p:nvPicPr>
          <p:cNvPr id="17" name="Bilde 1">
            <a:extLst>
              <a:ext uri="{FF2B5EF4-FFF2-40B4-BE49-F238E27FC236}">
                <a16:creationId xmlns:a16="http://schemas.microsoft.com/office/drawing/2014/main" id="{2DA86A4E-8C8E-0574-72F7-A190BA0B8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7202" y="3784109"/>
            <a:ext cx="3613637" cy="2298892"/>
          </a:xfrm>
          <a:prstGeom prst="rect">
            <a:avLst/>
          </a:prstGeom>
        </p:spPr>
      </p:pic>
      <p:sp>
        <p:nvSpPr>
          <p:cNvPr id="18" name="TekstSylinder 1">
            <a:extLst>
              <a:ext uri="{FF2B5EF4-FFF2-40B4-BE49-F238E27FC236}">
                <a16:creationId xmlns:a16="http://schemas.microsoft.com/office/drawing/2014/main" id="{8653DE98-2793-9B66-B6E8-185C5F65889F}"/>
              </a:ext>
            </a:extLst>
          </p:cNvPr>
          <p:cNvSpPr txBox="1"/>
          <p:nvPr/>
        </p:nvSpPr>
        <p:spPr>
          <a:xfrm>
            <a:off x="675966" y="877308"/>
            <a:ext cx="112749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B9705"/>
              </a:buClr>
            </a:pPr>
            <a:r>
              <a:rPr lang="en-US" altLang="nb-NO" sz="14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" panose="020F0502020204030204" pitchFamily="34" charset="0"/>
              </a:rPr>
              <a:t>13 </a:t>
            </a:r>
          </a:p>
          <a:p>
            <a:pPr algn="ctr" fontAlgn="auto">
              <a:spcAft>
                <a:spcPts val="0"/>
              </a:spcAft>
              <a:buClr>
                <a:srgbClr val="FB9705"/>
              </a:buClr>
            </a:pPr>
            <a:r>
              <a:rPr lang="en-US" altLang="nb-NO" sz="1400" dirty="0">
                <a:solidFill>
                  <a:schemeClr val="bg1"/>
                </a:solidFill>
                <a:latin typeface="Avenir Next LT Pro Light" panose="020B0304020202020204" pitchFamily="34" charset="0"/>
                <a:cs typeface="Calibri Light" panose="020F0302020204030204" pitchFamily="34" charset="0"/>
              </a:rPr>
              <a:t>Countries</a:t>
            </a:r>
          </a:p>
        </p:txBody>
      </p:sp>
      <p:sp>
        <p:nvSpPr>
          <p:cNvPr id="19" name="TekstSylinder 2">
            <a:extLst>
              <a:ext uri="{FF2B5EF4-FFF2-40B4-BE49-F238E27FC236}">
                <a16:creationId xmlns:a16="http://schemas.microsoft.com/office/drawing/2014/main" id="{73948CD5-55E1-02C3-DC88-DB10C97F6412}"/>
              </a:ext>
            </a:extLst>
          </p:cNvPr>
          <p:cNvSpPr txBox="1"/>
          <p:nvPr/>
        </p:nvSpPr>
        <p:spPr>
          <a:xfrm>
            <a:off x="510177" y="1532237"/>
            <a:ext cx="1459073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B9705"/>
              </a:buClr>
            </a:pPr>
            <a:r>
              <a:rPr lang="en-US" altLang="nb-NO" sz="14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" panose="020F0502020204030204" pitchFamily="34" charset="0"/>
              </a:rPr>
              <a:t>30 </a:t>
            </a:r>
          </a:p>
          <a:p>
            <a:pPr algn="ctr" fontAlgn="auto">
              <a:spcAft>
                <a:spcPts val="0"/>
              </a:spcAft>
              <a:buClr>
                <a:srgbClr val="FB9705"/>
              </a:buClr>
            </a:pPr>
            <a:r>
              <a:rPr lang="en-US" altLang="nb-NO" sz="1400" dirty="0">
                <a:solidFill>
                  <a:schemeClr val="bg1"/>
                </a:solidFill>
                <a:latin typeface="Avenir Next LT Pro Light" panose="020B0304020202020204" pitchFamily="34" charset="0"/>
                <a:cs typeface="Calibri Light" panose="020F0302020204030204" pitchFamily="34" charset="0"/>
              </a:rPr>
              <a:t>Offices</a:t>
            </a:r>
          </a:p>
        </p:txBody>
      </p:sp>
      <p:sp>
        <p:nvSpPr>
          <p:cNvPr id="20" name="TekstSylinder 3">
            <a:extLst>
              <a:ext uri="{FF2B5EF4-FFF2-40B4-BE49-F238E27FC236}">
                <a16:creationId xmlns:a16="http://schemas.microsoft.com/office/drawing/2014/main" id="{DF85091B-78CF-80A6-61BA-D557D0C9CDDA}"/>
              </a:ext>
            </a:extLst>
          </p:cNvPr>
          <p:cNvSpPr txBox="1"/>
          <p:nvPr/>
        </p:nvSpPr>
        <p:spPr>
          <a:xfrm>
            <a:off x="494483" y="2094466"/>
            <a:ext cx="147476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rgbClr val="FB9705"/>
              </a:buClr>
            </a:pPr>
            <a:r>
              <a:rPr lang="en-US" altLang="nb-NO" sz="1400" b="1" dirty="0">
                <a:solidFill>
                  <a:schemeClr val="bg1"/>
                </a:solidFill>
                <a:latin typeface="Avenir Next LT Pro" panose="020B0504020202020204" pitchFamily="34" charset="0"/>
                <a:cs typeface="Calibri" panose="020F0502020204030204" pitchFamily="34" charset="0"/>
              </a:rPr>
              <a:t>680 </a:t>
            </a:r>
          </a:p>
          <a:p>
            <a:pPr algn="ctr" fontAlgn="auto">
              <a:spcAft>
                <a:spcPts val="0"/>
              </a:spcAft>
              <a:buClr>
                <a:srgbClr val="FB9705"/>
              </a:buClr>
            </a:pPr>
            <a:r>
              <a:rPr lang="en-US" altLang="nb-NO" sz="1400" dirty="0">
                <a:solidFill>
                  <a:schemeClr val="bg1"/>
                </a:solidFill>
                <a:latin typeface="Avenir Next LT Pro Light" panose="020B0304020202020204" pitchFamily="34" charset="0"/>
                <a:cs typeface="Calibri Light" panose="020F0302020204030204" pitchFamily="34" charset="0"/>
              </a:rPr>
              <a:t>Employees</a:t>
            </a:r>
          </a:p>
        </p:txBody>
      </p:sp>
      <p:sp>
        <p:nvSpPr>
          <p:cNvPr id="22" name="Rektangel: avrundede hjørner 1">
            <a:extLst>
              <a:ext uri="{FF2B5EF4-FFF2-40B4-BE49-F238E27FC236}">
                <a16:creationId xmlns:a16="http://schemas.microsoft.com/office/drawing/2014/main" id="{C02B3CB0-692B-6FAC-1F73-15EE22F5434D}"/>
              </a:ext>
            </a:extLst>
          </p:cNvPr>
          <p:cNvSpPr/>
          <p:nvPr/>
        </p:nvSpPr>
        <p:spPr>
          <a:xfrm>
            <a:off x="4114802" y="3973827"/>
            <a:ext cx="4897314" cy="21923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Plassholder for innhold 3">
            <a:extLst>
              <a:ext uri="{FF2B5EF4-FFF2-40B4-BE49-F238E27FC236}">
                <a16:creationId xmlns:a16="http://schemas.microsoft.com/office/drawing/2014/main" id="{362E3D76-AD93-F9E8-8E59-061DBB34AF78}"/>
              </a:ext>
            </a:extLst>
          </p:cNvPr>
          <p:cNvSpPr txBox="1">
            <a:spLocks/>
          </p:cNvSpPr>
          <p:nvPr/>
        </p:nvSpPr>
        <p:spPr>
          <a:xfrm>
            <a:off x="4114801" y="4098967"/>
            <a:ext cx="684154" cy="35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B9705"/>
              </a:buClr>
              <a:buFont typeface="Arial"/>
              <a:buNone/>
              <a:defRPr sz="2000" kern="1200" baseline="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 baseline="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057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nb-NO" sz="1200" b="1" dirty="0">
                <a:solidFill>
                  <a:schemeClr val="tx2"/>
                </a:solidFill>
              </a:rPr>
              <a:t>35%</a:t>
            </a:r>
          </a:p>
        </p:txBody>
      </p:sp>
      <p:sp>
        <p:nvSpPr>
          <p:cNvPr id="24" name="Plassholder for innhold 3">
            <a:extLst>
              <a:ext uri="{FF2B5EF4-FFF2-40B4-BE49-F238E27FC236}">
                <a16:creationId xmlns:a16="http://schemas.microsoft.com/office/drawing/2014/main" id="{607F1F33-8F78-08F7-BF2A-141651FE24EF}"/>
              </a:ext>
            </a:extLst>
          </p:cNvPr>
          <p:cNvSpPr txBox="1">
            <a:spLocks/>
          </p:cNvSpPr>
          <p:nvPr/>
        </p:nvSpPr>
        <p:spPr>
          <a:xfrm>
            <a:off x="4590879" y="4110197"/>
            <a:ext cx="1087030" cy="28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B9705"/>
              </a:buClr>
              <a:buFont typeface="Arial"/>
              <a:buNone/>
              <a:defRPr sz="2000" kern="1200" baseline="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 baseline="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0057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>
                <a:solidFill>
                  <a:srgbClr val="36383F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9A1D"/>
              </a:buClr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b-NO" sz="1000" dirty="0">
                <a:solidFill>
                  <a:schemeClr val="tx2"/>
                </a:solidFill>
              </a:rPr>
              <a:t>Retail Industry</a:t>
            </a:r>
          </a:p>
        </p:txBody>
      </p:sp>
      <p:sp>
        <p:nvSpPr>
          <p:cNvPr id="25" name="TekstSylinder 25">
            <a:extLst>
              <a:ext uri="{FF2B5EF4-FFF2-40B4-BE49-F238E27FC236}">
                <a16:creationId xmlns:a16="http://schemas.microsoft.com/office/drawing/2014/main" id="{DD14E8A7-8272-06C4-D9A7-7403599EBB52}"/>
              </a:ext>
            </a:extLst>
          </p:cNvPr>
          <p:cNvSpPr txBox="1"/>
          <p:nvPr/>
        </p:nvSpPr>
        <p:spPr>
          <a:xfrm>
            <a:off x="4195165" y="4380992"/>
            <a:ext cx="1778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tx2"/>
                </a:solidFill>
                <a:latin typeface="Avenir Next LT Pro" panose="020B0504020202020204" pitchFamily="34" charset="0"/>
              </a:rPr>
              <a:t>Industries</a:t>
            </a:r>
          </a:p>
        </p:txBody>
      </p:sp>
      <p:pic>
        <p:nvPicPr>
          <p:cNvPr id="26" name="Bilde 106">
            <a:extLst>
              <a:ext uri="{FF2B5EF4-FFF2-40B4-BE49-F238E27FC236}">
                <a16:creationId xmlns:a16="http://schemas.microsoft.com/office/drawing/2014/main" id="{A11AEB37-1D4D-4640-0A7D-9F844DCC9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572" y="4664649"/>
            <a:ext cx="1574744" cy="1015820"/>
          </a:xfrm>
          <a:prstGeom prst="rect">
            <a:avLst/>
          </a:prstGeom>
        </p:spPr>
      </p:pic>
      <p:sp>
        <p:nvSpPr>
          <p:cNvPr id="27" name="TekstSylinder 4">
            <a:extLst>
              <a:ext uri="{FF2B5EF4-FFF2-40B4-BE49-F238E27FC236}">
                <a16:creationId xmlns:a16="http://schemas.microsoft.com/office/drawing/2014/main" id="{F8DA1758-25EA-D714-F766-B09AD74791B5}"/>
              </a:ext>
            </a:extLst>
          </p:cNvPr>
          <p:cNvSpPr txBox="1"/>
          <p:nvPr/>
        </p:nvSpPr>
        <p:spPr>
          <a:xfrm>
            <a:off x="4105782" y="6485534"/>
            <a:ext cx="123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D3D3D3"/>
                </a:solidFill>
                <a:latin typeface="Avenir Next LT Pro Demi" panose="020B0704020202020204" pitchFamily="34" charset="0"/>
              </a:rPr>
              <a:t>Control Tower</a:t>
            </a:r>
          </a:p>
        </p:txBody>
      </p:sp>
      <p:sp>
        <p:nvSpPr>
          <p:cNvPr id="28" name="TekstSylinder 16">
            <a:extLst>
              <a:ext uri="{FF2B5EF4-FFF2-40B4-BE49-F238E27FC236}">
                <a16:creationId xmlns:a16="http://schemas.microsoft.com/office/drawing/2014/main" id="{020AAC43-C57A-3A6D-4C01-E18BD56AD99F}"/>
              </a:ext>
            </a:extLst>
          </p:cNvPr>
          <p:cNvSpPr txBox="1"/>
          <p:nvPr/>
        </p:nvSpPr>
        <p:spPr>
          <a:xfrm>
            <a:off x="5343359" y="6485533"/>
            <a:ext cx="123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D3D3D3"/>
                </a:solidFill>
                <a:latin typeface="Avenir Next LT Pro Demi" panose="020B0704020202020204" pitchFamily="34" charset="0"/>
              </a:rPr>
              <a:t>Cross docking</a:t>
            </a:r>
          </a:p>
        </p:txBody>
      </p:sp>
      <p:sp>
        <p:nvSpPr>
          <p:cNvPr id="29" name="TekstSylinder 7">
            <a:extLst>
              <a:ext uri="{FF2B5EF4-FFF2-40B4-BE49-F238E27FC236}">
                <a16:creationId xmlns:a16="http://schemas.microsoft.com/office/drawing/2014/main" id="{DFF9F363-AF80-BC04-4676-171D9C902132}"/>
              </a:ext>
            </a:extLst>
          </p:cNvPr>
          <p:cNvSpPr txBox="1"/>
          <p:nvPr/>
        </p:nvSpPr>
        <p:spPr>
          <a:xfrm>
            <a:off x="6571869" y="6485533"/>
            <a:ext cx="1648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D3D3D3"/>
                </a:solidFill>
                <a:latin typeface="Avenir Next LT Pro Demi" panose="020B0704020202020204" pitchFamily="34" charset="0"/>
              </a:rPr>
              <a:t>Vendor Management</a:t>
            </a:r>
          </a:p>
        </p:txBody>
      </p:sp>
      <p:sp>
        <p:nvSpPr>
          <p:cNvPr id="30" name="TekstSylinder 119">
            <a:extLst>
              <a:ext uri="{FF2B5EF4-FFF2-40B4-BE49-F238E27FC236}">
                <a16:creationId xmlns:a16="http://schemas.microsoft.com/office/drawing/2014/main" id="{3A38746F-5A5B-1172-EC4D-6CCA67E03116}"/>
              </a:ext>
            </a:extLst>
          </p:cNvPr>
          <p:cNvSpPr txBox="1"/>
          <p:nvPr/>
        </p:nvSpPr>
        <p:spPr>
          <a:xfrm>
            <a:off x="8317625" y="6485533"/>
            <a:ext cx="14769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D3D3D3"/>
                </a:solidFill>
                <a:latin typeface="Avenir Next LT Pro Demi" panose="020B0704020202020204" pitchFamily="34" charset="0"/>
              </a:rPr>
              <a:t>3PL Warehousing</a:t>
            </a:r>
          </a:p>
        </p:txBody>
      </p:sp>
      <p:sp>
        <p:nvSpPr>
          <p:cNvPr id="31" name="TekstSylinder 8">
            <a:extLst>
              <a:ext uri="{FF2B5EF4-FFF2-40B4-BE49-F238E27FC236}">
                <a16:creationId xmlns:a16="http://schemas.microsoft.com/office/drawing/2014/main" id="{89D91D04-E14C-3D6A-3B4E-56971CA701DB}"/>
              </a:ext>
            </a:extLst>
          </p:cNvPr>
          <p:cNvSpPr txBox="1"/>
          <p:nvPr/>
        </p:nvSpPr>
        <p:spPr>
          <a:xfrm>
            <a:off x="9794527" y="6485533"/>
            <a:ext cx="1984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rgbClr val="D3D3D3"/>
                </a:solidFill>
                <a:latin typeface="Avenir Next LT Pro Demi" panose="020B0704020202020204" pitchFamily="34" charset="0"/>
              </a:rPr>
              <a:t>Logistics for Online Shops</a:t>
            </a:r>
          </a:p>
        </p:txBody>
      </p:sp>
      <p:sp>
        <p:nvSpPr>
          <p:cNvPr id="32" name="TekstSylinder 79">
            <a:extLst>
              <a:ext uri="{FF2B5EF4-FFF2-40B4-BE49-F238E27FC236}">
                <a16:creationId xmlns:a16="http://schemas.microsoft.com/office/drawing/2014/main" id="{C05B518C-E516-FF00-E221-49BA87830C89}"/>
              </a:ext>
            </a:extLst>
          </p:cNvPr>
          <p:cNvSpPr txBox="1"/>
          <p:nvPr/>
        </p:nvSpPr>
        <p:spPr>
          <a:xfrm>
            <a:off x="5793418" y="4091031"/>
            <a:ext cx="1305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schemeClr val="tx2"/>
                </a:solidFill>
                <a:latin typeface="Avenir Next LT Pro" panose="020B0504020202020204" pitchFamily="34" charset="0"/>
              </a:rPr>
              <a:t>Turnover group 3,7 BNOK 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43E2382F-E435-9CE5-B2ED-BDFC0061CD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902593"/>
              </p:ext>
            </p:extLst>
          </p:nvPr>
        </p:nvGraphicFramePr>
        <p:xfrm>
          <a:off x="5726714" y="4768847"/>
          <a:ext cx="1568426" cy="92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TekstSylinder 91">
            <a:extLst>
              <a:ext uri="{FF2B5EF4-FFF2-40B4-BE49-F238E27FC236}">
                <a16:creationId xmlns:a16="http://schemas.microsoft.com/office/drawing/2014/main" id="{0EA160FA-19B3-31E1-36B9-D6171F6D9876}"/>
              </a:ext>
            </a:extLst>
          </p:cNvPr>
          <p:cNvSpPr txBox="1"/>
          <p:nvPr/>
        </p:nvSpPr>
        <p:spPr>
          <a:xfrm>
            <a:off x="7331557" y="4136693"/>
            <a:ext cx="1778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solidFill>
                  <a:schemeClr val="tx2"/>
                </a:solidFill>
                <a:latin typeface="Avenir Next LT Pro" panose="020B0504020202020204" pitchFamily="34" charset="0"/>
              </a:rPr>
              <a:t>Countries</a:t>
            </a:r>
          </a:p>
        </p:txBody>
      </p:sp>
      <p:pic>
        <p:nvPicPr>
          <p:cNvPr id="35" name="Bilde 44">
            <a:extLst>
              <a:ext uri="{FF2B5EF4-FFF2-40B4-BE49-F238E27FC236}">
                <a16:creationId xmlns:a16="http://schemas.microsoft.com/office/drawing/2014/main" id="{A5869A25-8545-0913-CF92-12E3EF2A5D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2633" y="4543583"/>
            <a:ext cx="1619482" cy="1136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2995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llica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0">
          <a:noFill/>
        </a:ln>
        <a:effectLst>
          <a:outerShdw blurRad="152400" dist="63500" dir="5400000" sx="97000" sy="97000" algn="ctr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icare - PPT mal" id="{950A8824-1147-9546-A875-0E6065FFC207}" vid="{350E6152-ED55-6A43-9624-D69DC637E2B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BDDFDC9697124E893E9C133630C126" ma:contentTypeVersion="15" ma:contentTypeDescription="Crear nuevo documento." ma:contentTypeScope="" ma:versionID="0cdca6a1578afffff12220f509ca969f">
  <xsd:schema xmlns:xsd="http://www.w3.org/2001/XMLSchema" xmlns:xs="http://www.w3.org/2001/XMLSchema" xmlns:p="http://schemas.microsoft.com/office/2006/metadata/properties" xmlns:ns2="41c5b9d7-b815-42ee-984f-43d52b4d6c23" xmlns:ns3="5d66f359-c1cc-4ef7-a61b-58d0b0f63dff" targetNamespace="http://schemas.microsoft.com/office/2006/metadata/properties" ma:root="true" ma:fieldsID="21b3ffcad5811f08b8bf60999794bcd0" ns2:_="" ns3:_="">
    <xsd:import namespace="41c5b9d7-b815-42ee-984f-43d52b4d6c23"/>
    <xsd:import namespace="5d66f359-c1cc-4ef7-a61b-58d0b0f63df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5b9d7-b815-42ee-984f-43d52b4d6c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0b6c67c7-3800-4887-8484-6082c082a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6f359-c1cc-4ef7-a61b-58d0b0f63df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1292ca2-422e-4288-a412-cc58c8ce98c0}" ma:internalName="TaxCatchAll" ma:showField="CatchAllData" ma:web="5d66f359-c1cc-4ef7-a61b-58d0b0f63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c5b9d7-b815-42ee-984f-43d52b4d6c23">
      <Terms xmlns="http://schemas.microsoft.com/office/infopath/2007/PartnerControls"/>
    </lcf76f155ced4ddcb4097134ff3c332f>
    <TaxCatchAll xmlns="5d66f359-c1cc-4ef7-a61b-58d0b0f63dff" xsi:nil="true"/>
  </documentManagement>
</p:properties>
</file>

<file path=customXml/itemProps1.xml><?xml version="1.0" encoding="utf-8"?>
<ds:datastoreItem xmlns:ds="http://schemas.openxmlformats.org/officeDocument/2006/customXml" ds:itemID="{E04A10BE-5272-4AEC-A5AC-9D2A75751A0E}"/>
</file>

<file path=customXml/itemProps2.xml><?xml version="1.0" encoding="utf-8"?>
<ds:datastoreItem xmlns:ds="http://schemas.openxmlformats.org/officeDocument/2006/customXml" ds:itemID="{6EF5024A-B7E1-4ED7-B35F-50FB9799D256}"/>
</file>

<file path=customXml/itemProps3.xml><?xml version="1.0" encoding="utf-8"?>
<ds:datastoreItem xmlns:ds="http://schemas.openxmlformats.org/officeDocument/2006/customXml" ds:itemID="{772F6761-E7FF-4515-B444-F5FA26FCE191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108</Words>
  <Application>Microsoft Office PowerPoint</Application>
  <PresentationFormat>Bredbild</PresentationFormat>
  <Paragraphs>30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9" baseType="lpstr">
      <vt:lpstr>Aptos</vt:lpstr>
      <vt:lpstr>Arial</vt:lpstr>
      <vt:lpstr>Avenir Next LT Pro</vt:lpstr>
      <vt:lpstr>Avenir Next LT Pro Demi</vt:lpstr>
      <vt:lpstr>Avenir Next LT Pro Light</vt:lpstr>
      <vt:lpstr>Calibri</vt:lpstr>
      <vt:lpstr>Calibri Light</vt:lpstr>
      <vt:lpstr>Collicare</vt:lpstr>
      <vt:lpstr>Sweden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Allan Nielsen</dc:creator>
  <cp:lastModifiedBy>Allan Nielsen</cp:lastModifiedBy>
  <cp:revision>3</cp:revision>
  <dcterms:created xsi:type="dcterms:W3CDTF">2025-03-24T07:29:37Z</dcterms:created>
  <dcterms:modified xsi:type="dcterms:W3CDTF">2025-03-24T08:13:50Z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2F5DB665-18E9-4A28-87C3-B142A44C786D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0x01010040BDDFDC9697124E893E9C133630C126</vt:lpwstr>
  </property>
</Properties>
</file>