
<file path=[Content_Types].xml><?xml version="1.0" encoding="utf-8"?>
<Types xmlns="http://schemas.openxmlformats.org/package/2006/content-types">
  <Default Extension="jpeg" ContentType="image/jpeg"/>
  <Default Extension="JPG" ContentType="image/.jpg"/>
  <Default Extension="mp3" ContentType="audio/mp3"/>
  <Default Extension="png" ContentType="image/png"/>
  <Default Extension="rels" ContentType="application/vnd.openxmlformats-package.relationships+xml"/>
  <Default Extension="wav" ContentType="audio/x-wav"/>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4" r:id="rId9"/>
    <p:sldId id="267" r:id="rId10"/>
    <p:sldId id="279" r:id="rId11"/>
    <p:sldId id="285" r:id="rId12"/>
    <p:sldId id="284" r:id="rId13"/>
    <p:sldId id="271" r:id="rId14"/>
    <p:sldId id="270" r:id="rId15"/>
    <p:sldId id="272" r:id="rId16"/>
    <p:sldId id="290" r:id="rId17"/>
    <p:sldId id="295" r:id="rId18"/>
    <p:sldId id="296"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8" autoAdjust="0"/>
    <p:restoredTop sz="94660"/>
  </p:normalViewPr>
  <p:slideViewPr>
    <p:cSldViewPr snapToGrid="0">
      <p:cViewPr>
        <p:scale>
          <a:sx n="50" d="100"/>
          <a:sy n="50" d="100"/>
        </p:scale>
        <p:origin x="1572" y="2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8" Type="http://schemas.openxmlformats.org/officeDocument/2006/relationships/slide" Target="slides/slide15.xml"/><Relationship Id="rId13" Type="http://schemas.openxmlformats.org/officeDocument/2006/relationships/slide" Target="slides/slide10.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4.xml"/><Relationship Id="rId17" Type="http://schemas.openxmlformats.org/officeDocument/2006/relationships/slide" Target="slides/slide14.xml"/><Relationship Id="rId12" Type="http://schemas.openxmlformats.org/officeDocument/2006/relationships/slide" Target="slides/slide9.xml"/><Relationship Id="rId25" Type="http://schemas.openxmlformats.org/officeDocument/2006/relationships/customXml" Target="../customXml/item2.xml"/><Relationship Id="rId20" Type="http://schemas.openxmlformats.org/officeDocument/2006/relationships/presProps" Target="presProps.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1.xml"/><Relationship Id="rId5" Type="http://schemas.openxmlformats.org/officeDocument/2006/relationships/slide" Target="slides/slide2.xml"/><Relationship Id="rId23" Type="http://schemas.openxmlformats.org/officeDocument/2006/relationships/tags" Target="tags/tag11.xml"/><Relationship Id="rId15" Type="http://schemas.openxmlformats.org/officeDocument/2006/relationships/slide" Target="slides/slide12.xml"/><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notesMaster" Target="notesMasters/notesMaster1.xml"/><Relationship Id="rId22" Type="http://schemas.openxmlformats.org/officeDocument/2006/relationships/tableStyles" Target="tableStyles.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629A-70B8-4BDE-A6EB-90696DEC826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E3988-8241-4CEA-8B64-55C9E98A4A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6E3988-8241-4CEA-8B64-55C9E98A4A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7C34064-77CB-41EA-A9CD-41D69455328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1598AA-476E-4B29-9368-0752C2612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34064-77CB-41EA-A9CD-41D69455328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598AA-476E-4B29-9368-0752C2612F8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5" Type="http://schemas.openxmlformats.org/officeDocument/2006/relationships/notesSlide" Target="../notesSlides/notesSlide12.xml"/><Relationship Id="rId14" Type="http://schemas.openxmlformats.org/officeDocument/2006/relationships/slideLayout" Target="../slideLayouts/slideLayout2.xml"/><Relationship Id="rId13" Type="http://schemas.openxmlformats.org/officeDocument/2006/relationships/image" Target="../media/image3.jpeg"/><Relationship Id="rId12" Type="http://schemas.openxmlformats.org/officeDocument/2006/relationships/tags" Target="../tags/tag8.xml"/><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4" Type="http://schemas.openxmlformats.org/officeDocument/2006/relationships/notesSlide" Target="../notesSlides/notesSlide13.xml"/><Relationship Id="rId13" Type="http://schemas.openxmlformats.org/officeDocument/2006/relationships/slideLayout" Target="../slideLayouts/slideLayout2.xml"/><Relationship Id="rId12" Type="http://schemas.openxmlformats.org/officeDocument/2006/relationships/image" Target="../media/image3.jpeg"/><Relationship Id="rId11" Type="http://schemas.openxmlformats.org/officeDocument/2006/relationships/tags" Target="../tags/tag9.xml"/><Relationship Id="rId10" Type="http://schemas.openxmlformats.org/officeDocument/2006/relationships/image" Target="../media/image30.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tags" Target="../tags/tag10.xml"/><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ags" Target="../tags/tag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tags" Target="../tags/tag4.xml"/><Relationship Id="rId3" Type="http://schemas.openxmlformats.org/officeDocument/2006/relationships/image" Target="../media/image7.jpeg"/><Relationship Id="rId2" Type="http://schemas.openxmlformats.org/officeDocument/2006/relationships/tags" Target="../tags/tag3.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tags" Target="../tags/tag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3.jpeg"/><Relationship Id="rId3" Type="http://schemas.openxmlformats.org/officeDocument/2006/relationships/tags" Target="../tags/tag6.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文本框 23"/>
          <p:cNvSpPr txBox="1"/>
          <p:nvPr/>
        </p:nvSpPr>
        <p:spPr>
          <a:xfrm>
            <a:off x="358627" y="1207065"/>
            <a:ext cx="12192000" cy="4707890"/>
          </a:xfrm>
          <a:prstGeom prst="rect">
            <a:avLst/>
          </a:prstGeom>
          <a:noFill/>
        </p:spPr>
        <p:txBody>
          <a:bodyPr wrap="square" rtlCol="0">
            <a:spAutoFit/>
          </a:bodyPr>
          <a:lstStyle/>
          <a:p>
            <a:r>
              <a:rPr lang="en-US" altLang="zh-CN" sz="30000" dirty="0">
                <a:solidFill>
                  <a:srgbClr val="9A0000">
                    <a:alpha val="20000"/>
                  </a:srgbClr>
                </a:solidFill>
                <a:latin typeface="Akzidenz-Grotesk BQ Extended" pitchFamily="50" charset="0"/>
              </a:rPr>
              <a:t>2026</a:t>
            </a:r>
            <a:endParaRPr lang="en-US" altLang="zh-CN" sz="30000" dirty="0">
              <a:solidFill>
                <a:srgbClr val="9A0000">
                  <a:alpha val="20000"/>
                </a:srgbClr>
              </a:solidFill>
              <a:latin typeface="Akzidenz-Grotesk BQ Extended" pitchFamily="50" charset="0"/>
            </a:endParaRPr>
          </a:p>
        </p:txBody>
      </p:sp>
      <p:sp>
        <p:nvSpPr>
          <p:cNvPr id="10" name="直角三角形 9"/>
          <p:cNvSpPr/>
          <p:nvPr/>
        </p:nvSpPr>
        <p:spPr>
          <a:xfrm rot="18903336">
            <a:off x="1785620" y="-4304030"/>
            <a:ext cx="8621395" cy="8621395"/>
          </a:xfrm>
          <a:prstGeom prst="r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4412343"/>
            <a:ext cx="2445657" cy="2445657"/>
            <a:chOff x="0" y="4412343"/>
            <a:chExt cx="2445657" cy="2445657"/>
          </a:xfrm>
        </p:grpSpPr>
        <p:sp>
          <p:nvSpPr>
            <p:cNvPr id="13" name="直角三角形 12"/>
            <p:cNvSpPr/>
            <p:nvPr/>
          </p:nvSpPr>
          <p:spPr>
            <a:xfrm>
              <a:off x="0" y="4412343"/>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p:cNvSpPr/>
            <p:nvPr/>
          </p:nvSpPr>
          <p:spPr>
            <a:xfrm>
              <a:off x="0"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746343" y="4412342"/>
            <a:ext cx="2445657" cy="2445658"/>
            <a:chOff x="9746343" y="4412342"/>
            <a:chExt cx="2445657" cy="2445658"/>
          </a:xfrm>
        </p:grpSpPr>
        <p:sp>
          <p:nvSpPr>
            <p:cNvPr id="14" name="直角三角形 13"/>
            <p:cNvSpPr/>
            <p:nvPr/>
          </p:nvSpPr>
          <p:spPr>
            <a:xfrm rot="16200000">
              <a:off x="9746343" y="4412342"/>
              <a:ext cx="2445657" cy="2445657"/>
            </a:xfrm>
            <a:prstGeom prst="rtTriangle">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直角三角形 11"/>
            <p:cNvSpPr/>
            <p:nvPr/>
          </p:nvSpPr>
          <p:spPr>
            <a:xfrm rot="16200000">
              <a:off x="10297886" y="4963886"/>
              <a:ext cx="1894114" cy="1894114"/>
            </a:xfrm>
            <a:prstGeom prst="r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Rectangle 3"/>
          <p:cNvSpPr txBox="1">
            <a:spLocks noChangeArrowheads="1"/>
          </p:cNvSpPr>
          <p:nvPr/>
        </p:nvSpPr>
        <p:spPr bwMode="auto">
          <a:xfrm>
            <a:off x="1964798" y="3033349"/>
            <a:ext cx="8529716"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5800" dirty="0">
                <a:solidFill>
                  <a:schemeClr val="bg1"/>
                </a:solidFill>
                <a:latin typeface="Times New Roman" panose="02020603050405020304" charset="0"/>
                <a:ea typeface="方正韵动粗黑简体" panose="02000000000000000000" pitchFamily="2" charset="-122"/>
                <a:cs typeface="Times New Roman" panose="02020603050405020304" charset="0"/>
              </a:rPr>
              <a:t>Hansa International Company profile</a:t>
            </a:r>
            <a:endParaRPr lang="en-US" sz="5800" dirty="0">
              <a:solidFill>
                <a:schemeClr val="bg1"/>
              </a:solidFill>
              <a:latin typeface="Times New Roman" panose="02020603050405020304" charset="0"/>
              <a:ea typeface="方正韵动粗黑简体" panose="02000000000000000000" pitchFamily="2" charset="-122"/>
              <a:cs typeface="Times New Roman" panose="02020603050405020304" charset="0"/>
            </a:endParaRPr>
          </a:p>
        </p:txBody>
      </p:sp>
      <p:sp>
        <p:nvSpPr>
          <p:cNvPr id="2" name="半闭框 1"/>
          <p:cNvSpPr/>
          <p:nvPr/>
        </p:nvSpPr>
        <p:spPr>
          <a:xfrm rot="13362041">
            <a:off x="5948799" y="5558469"/>
            <a:ext cx="295098" cy="295098"/>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10 - Indigo">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8240" y="614680"/>
            <a:ext cx="406400" cy="406400"/>
          </a:xfrm>
          <a:prstGeom prst="rect">
            <a:avLst/>
          </a:prstGeom>
        </p:spPr>
      </p:pic>
      <p:pic>
        <p:nvPicPr>
          <p:cNvPr id="5" name="图片 4" descr="hansalogo"/>
          <p:cNvPicPr>
            <a:picLocks noChangeAspect="1"/>
          </p:cNvPicPr>
          <p:nvPr/>
        </p:nvPicPr>
        <p:blipFill>
          <a:blip r:embed="rId5"/>
          <a:stretch>
            <a:fillRect/>
          </a:stretch>
        </p:blipFill>
        <p:spPr>
          <a:xfrm>
            <a:off x="5195570" y="288290"/>
            <a:ext cx="1800860" cy="2077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par>
                          <p:cTn id="27" fill="hold">
                            <p:stCondLst>
                              <p:cond delay="2000"/>
                            </p:stCondLst>
                            <p:childTnLst>
                              <p:par>
                                <p:cTn id="28" presetID="55" presetClass="entr" presetSubtype="0" fill="hold" grpId="0" nodeType="after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strVal val="#ppt_w*0.70"/>
                                          </p:val>
                                        </p:tav>
                                        <p:tav tm="100000">
                                          <p:val>
                                            <p:strVal val="#ppt_w"/>
                                          </p:val>
                                        </p:tav>
                                      </p:tavLst>
                                    </p:anim>
                                    <p:anim calcmode="lin" valueType="num">
                                      <p:cBhvr>
                                        <p:cTn id="31" dur="1000" fill="hold"/>
                                        <p:tgtEl>
                                          <p:spTgt spid="15"/>
                                        </p:tgtEl>
                                        <p:attrNameLst>
                                          <p:attrName>ppt_h</p:attrName>
                                        </p:attrNameLst>
                                      </p:cBhvr>
                                      <p:tavLst>
                                        <p:tav tm="0">
                                          <p:val>
                                            <p:strVal val="#ppt_h"/>
                                          </p:val>
                                        </p:tav>
                                        <p:tav tm="100000">
                                          <p:val>
                                            <p:strVal val="#ppt_h"/>
                                          </p:val>
                                        </p:tav>
                                      </p:tavLst>
                                    </p:anim>
                                    <p:animEffect transition="in" filter="fade">
                                      <p:cBhvr>
                                        <p:cTn id="32" dur="1000"/>
                                        <p:tgtEl>
                                          <p:spTgt spid="15"/>
                                        </p:tgtEl>
                                      </p:cBhvr>
                                    </p:animEffect>
                                  </p:childTnLst>
                                </p:cTn>
                              </p:par>
                            </p:childTnLst>
                          </p:cTn>
                        </p:par>
                        <p:par>
                          <p:cTn id="33" fill="hold">
                            <p:stCondLst>
                              <p:cond delay="6400"/>
                            </p:stCondLst>
                            <p:childTnLst>
                              <p:par>
                                <p:cTn id="34" presetID="2" presetClass="entr" presetSubtype="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8" repeatCount="indefinite" fill="hold" display="0">
                  <p:stCondLst>
                    <p:cond delay="indefinite"/>
                  </p:stCondLst>
                  <p:endCondLst>
                    <p:cond evt="onStopAudio" delay="0">
                      <p:tgtEl>
                        <p:sldTgt/>
                      </p:tgtEl>
                    </p:cond>
                  </p:endCondLst>
                </p:cTn>
                <p:tgtEl>
                  <p:spTgt spid="21"/>
                </p:tgtEl>
              </p:cMediaNode>
            </p:audio>
          </p:childTnLst>
        </p:cTn>
      </p:par>
    </p:tnLst>
    <p:bldLst>
      <p:bldP spid="24" grpId="0"/>
      <p:bldP spid="10" grpId="0" bldLvl="0" animBg="1"/>
      <p:bldP spid="15" grpId="0" bldLvl="0" animBg="1"/>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Advantages</a:t>
              </a:r>
              <a:endParaRPr kumimoji="0" lang="en-US" altLang="zh-CN"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50" name="Oval 5"/>
          <p:cNvSpPr>
            <a:spLocks noChangeArrowheads="1"/>
          </p:cNvSpPr>
          <p:nvPr/>
        </p:nvSpPr>
        <p:spPr bwMode="auto">
          <a:xfrm>
            <a:off x="5268967" y="1904000"/>
            <a:ext cx="3802935" cy="3819004"/>
          </a:xfrm>
          <a:prstGeom prst="ellipse">
            <a:avLst/>
          </a:prstGeom>
          <a:noFill/>
          <a:ln w="952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1" name="Oval 6"/>
          <p:cNvSpPr>
            <a:spLocks noChangeArrowheads="1"/>
          </p:cNvSpPr>
          <p:nvPr/>
        </p:nvSpPr>
        <p:spPr bwMode="auto">
          <a:xfrm>
            <a:off x="3131824" y="1904000"/>
            <a:ext cx="3802935" cy="3819004"/>
          </a:xfrm>
          <a:prstGeom prst="ellipse">
            <a:avLst/>
          </a:prstGeom>
          <a:noFill/>
          <a:ln w="9525" cap="flat">
            <a:solidFill>
              <a:srgbClr val="9A0000"/>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2" name="Oval 7"/>
          <p:cNvSpPr>
            <a:spLocks noChangeArrowheads="1"/>
          </p:cNvSpPr>
          <p:nvPr/>
        </p:nvSpPr>
        <p:spPr bwMode="auto">
          <a:xfrm>
            <a:off x="4924381" y="2648518"/>
            <a:ext cx="2319255" cy="2329968"/>
          </a:xfrm>
          <a:prstGeom prst="ellipse">
            <a:avLst/>
          </a:prstGeom>
          <a:solidFill>
            <a:srgbClr val="9A0000"/>
          </a:solidFill>
          <a:ln>
            <a:noFill/>
          </a:ln>
          <a:effectLst>
            <a:outerShdw blurRad="2032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600" b="1" dirty="0">
              <a:solidFill>
                <a:schemeClr val="lt1"/>
              </a:solidFill>
              <a:latin typeface="微软雅黑" panose="020B0503020204020204" pitchFamily="34" charset="-122"/>
              <a:ea typeface="微软雅黑" panose="020B0503020204020204" pitchFamily="34" charset="-122"/>
            </a:endParaRPr>
          </a:p>
        </p:txBody>
      </p:sp>
      <p:sp>
        <p:nvSpPr>
          <p:cNvPr id="53" name="Oval 8"/>
          <p:cNvSpPr>
            <a:spLocks noChangeArrowheads="1"/>
          </p:cNvSpPr>
          <p:nvPr/>
        </p:nvSpPr>
        <p:spPr bwMode="auto">
          <a:xfrm>
            <a:off x="3603174" y="1995057"/>
            <a:ext cx="615968" cy="617754"/>
          </a:xfrm>
          <a:prstGeom prst="ellipse">
            <a:avLst/>
          </a:prstGeom>
          <a:solidFill>
            <a:srgbClr val="9A0000"/>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4" name="Oval 9"/>
          <p:cNvSpPr>
            <a:spLocks noChangeArrowheads="1"/>
          </p:cNvSpPr>
          <p:nvPr/>
        </p:nvSpPr>
        <p:spPr bwMode="auto">
          <a:xfrm>
            <a:off x="3603174" y="5032048"/>
            <a:ext cx="615968" cy="617754"/>
          </a:xfrm>
          <a:prstGeom prst="ellipse">
            <a:avLst/>
          </a:prstGeom>
          <a:solidFill>
            <a:srgbClr val="9A0000"/>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5" name="Oval 10"/>
          <p:cNvSpPr>
            <a:spLocks noChangeArrowheads="1"/>
          </p:cNvSpPr>
          <p:nvPr/>
        </p:nvSpPr>
        <p:spPr bwMode="auto">
          <a:xfrm>
            <a:off x="2842587" y="3476952"/>
            <a:ext cx="615968" cy="617754"/>
          </a:xfrm>
          <a:prstGeom prst="ellipse">
            <a:avLst/>
          </a:prstGeom>
          <a:solidFill>
            <a:srgbClr val="9A0000"/>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6" name="Oval 11"/>
          <p:cNvSpPr>
            <a:spLocks noChangeArrowheads="1"/>
          </p:cNvSpPr>
          <p:nvPr/>
        </p:nvSpPr>
        <p:spPr bwMode="auto">
          <a:xfrm>
            <a:off x="8022078" y="1995057"/>
            <a:ext cx="615968" cy="617754"/>
          </a:xfrm>
          <a:prstGeom prst="ellipse">
            <a:avLst/>
          </a:prstGeom>
          <a:solidFill>
            <a:schemeClr val="tx1">
              <a:lumMod val="75000"/>
              <a:lumOff val="25000"/>
            </a:schemeClr>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7" name="Oval 12"/>
          <p:cNvSpPr>
            <a:spLocks noChangeArrowheads="1"/>
          </p:cNvSpPr>
          <p:nvPr/>
        </p:nvSpPr>
        <p:spPr bwMode="auto">
          <a:xfrm>
            <a:off x="8022078" y="5032048"/>
            <a:ext cx="615968" cy="617754"/>
          </a:xfrm>
          <a:prstGeom prst="ellipse">
            <a:avLst/>
          </a:prstGeom>
          <a:solidFill>
            <a:schemeClr val="tx1">
              <a:lumMod val="75000"/>
              <a:lumOff val="25000"/>
            </a:schemeClr>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8" name="Oval 13"/>
          <p:cNvSpPr>
            <a:spLocks noChangeArrowheads="1"/>
          </p:cNvSpPr>
          <p:nvPr/>
        </p:nvSpPr>
        <p:spPr bwMode="auto">
          <a:xfrm>
            <a:off x="8782665" y="3476952"/>
            <a:ext cx="615968" cy="617754"/>
          </a:xfrm>
          <a:prstGeom prst="ellipse">
            <a:avLst/>
          </a:prstGeom>
          <a:solidFill>
            <a:schemeClr val="tx1">
              <a:lumMod val="75000"/>
              <a:lumOff val="25000"/>
            </a:schemeClr>
          </a:solidFill>
          <a:ln>
            <a:noFill/>
          </a:ln>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59" name="Line 14"/>
          <p:cNvSpPr>
            <a:spLocks noChangeShapeType="1"/>
          </p:cNvSpPr>
          <p:nvPr/>
        </p:nvSpPr>
        <p:spPr bwMode="auto">
          <a:xfrm>
            <a:off x="7120442" y="4530346"/>
            <a:ext cx="901635" cy="630252"/>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0" name="Line 15"/>
          <p:cNvSpPr>
            <a:spLocks noChangeShapeType="1"/>
          </p:cNvSpPr>
          <p:nvPr/>
        </p:nvSpPr>
        <p:spPr bwMode="auto">
          <a:xfrm>
            <a:off x="4208429" y="2491402"/>
            <a:ext cx="848073" cy="592758"/>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1" name="Line 16"/>
          <p:cNvSpPr>
            <a:spLocks noChangeShapeType="1"/>
          </p:cNvSpPr>
          <p:nvPr/>
        </p:nvSpPr>
        <p:spPr bwMode="auto">
          <a:xfrm>
            <a:off x="7341833" y="3828678"/>
            <a:ext cx="1349775" cy="3571"/>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2" name="Line 17"/>
          <p:cNvSpPr>
            <a:spLocks noChangeShapeType="1"/>
          </p:cNvSpPr>
          <p:nvPr/>
        </p:nvSpPr>
        <p:spPr bwMode="auto">
          <a:xfrm>
            <a:off x="3537113" y="3821537"/>
            <a:ext cx="1289070" cy="1785"/>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3" name="Line 18"/>
          <p:cNvSpPr>
            <a:spLocks noChangeShapeType="1"/>
          </p:cNvSpPr>
          <p:nvPr/>
        </p:nvSpPr>
        <p:spPr bwMode="auto">
          <a:xfrm flipV="1">
            <a:off x="7143653" y="2521754"/>
            <a:ext cx="898064" cy="608827"/>
          </a:xfrm>
          <a:prstGeom prst="line">
            <a:avLst/>
          </a:prstGeom>
          <a:noFill/>
          <a:ln w="12700"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4" name="Line 19"/>
          <p:cNvSpPr>
            <a:spLocks noChangeShapeType="1"/>
          </p:cNvSpPr>
          <p:nvPr/>
        </p:nvSpPr>
        <p:spPr bwMode="auto">
          <a:xfrm flipV="1">
            <a:off x="4187004" y="4542844"/>
            <a:ext cx="869497" cy="587402"/>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5" name="Freeform 20"/>
          <p:cNvSpPr>
            <a:spLocks noEditPoints="1"/>
          </p:cNvSpPr>
          <p:nvPr/>
        </p:nvSpPr>
        <p:spPr bwMode="auto">
          <a:xfrm>
            <a:off x="5693895" y="3104840"/>
            <a:ext cx="889137" cy="837360"/>
          </a:xfrm>
          <a:custGeom>
            <a:avLst/>
            <a:gdLst>
              <a:gd name="T0" fmla="*/ 33 w 999"/>
              <a:gd name="T1" fmla="*/ 742 h 936"/>
              <a:gd name="T2" fmla="*/ 713 w 999"/>
              <a:gd name="T3" fmla="*/ 557 h 936"/>
              <a:gd name="T4" fmla="*/ 653 w 999"/>
              <a:gd name="T5" fmla="*/ 767 h 936"/>
              <a:gd name="T6" fmla="*/ 632 w 999"/>
              <a:gd name="T7" fmla="*/ 585 h 936"/>
              <a:gd name="T8" fmla="*/ 634 w 999"/>
              <a:gd name="T9" fmla="*/ 422 h 936"/>
              <a:gd name="T10" fmla="*/ 616 w 999"/>
              <a:gd name="T11" fmla="*/ 429 h 936"/>
              <a:gd name="T12" fmla="*/ 629 w 999"/>
              <a:gd name="T13" fmla="*/ 453 h 936"/>
              <a:gd name="T14" fmla="*/ 645 w 999"/>
              <a:gd name="T15" fmla="*/ 447 h 936"/>
              <a:gd name="T16" fmla="*/ 552 w 999"/>
              <a:gd name="T17" fmla="*/ 469 h 936"/>
              <a:gd name="T18" fmla="*/ 560 w 999"/>
              <a:gd name="T19" fmla="*/ 500 h 936"/>
              <a:gd name="T20" fmla="*/ 571 w 999"/>
              <a:gd name="T21" fmla="*/ 489 h 936"/>
              <a:gd name="T22" fmla="*/ 504 w 999"/>
              <a:gd name="T23" fmla="*/ 529 h 936"/>
              <a:gd name="T24" fmla="*/ 495 w 999"/>
              <a:gd name="T25" fmla="*/ 546 h 936"/>
              <a:gd name="T26" fmla="*/ 520 w 999"/>
              <a:gd name="T27" fmla="*/ 557 h 936"/>
              <a:gd name="T28" fmla="*/ 528 w 999"/>
              <a:gd name="T29" fmla="*/ 543 h 936"/>
              <a:gd name="T30" fmla="*/ 474 w 999"/>
              <a:gd name="T31" fmla="*/ 620 h 936"/>
              <a:gd name="T32" fmla="*/ 500 w 999"/>
              <a:gd name="T33" fmla="*/ 638 h 936"/>
              <a:gd name="T34" fmla="*/ 501 w 999"/>
              <a:gd name="T35" fmla="*/ 622 h 936"/>
              <a:gd name="T36" fmla="*/ 478 w 999"/>
              <a:gd name="T37" fmla="*/ 698 h 936"/>
              <a:gd name="T38" fmla="*/ 483 w 999"/>
              <a:gd name="T39" fmla="*/ 717 h 936"/>
              <a:gd name="T40" fmla="*/ 508 w 999"/>
              <a:gd name="T41" fmla="*/ 706 h 936"/>
              <a:gd name="T42" fmla="*/ 504 w 999"/>
              <a:gd name="T43" fmla="*/ 690 h 936"/>
              <a:gd name="T44" fmla="*/ 516 w 999"/>
              <a:gd name="T45" fmla="*/ 785 h 936"/>
              <a:gd name="T46" fmla="*/ 548 w 999"/>
              <a:gd name="T47" fmla="*/ 781 h 936"/>
              <a:gd name="T48" fmla="*/ 538 w 999"/>
              <a:gd name="T49" fmla="*/ 768 h 936"/>
              <a:gd name="T50" fmla="*/ 570 w 999"/>
              <a:gd name="T51" fmla="*/ 840 h 936"/>
              <a:gd name="T52" fmla="*/ 586 w 999"/>
              <a:gd name="T53" fmla="*/ 850 h 936"/>
              <a:gd name="T54" fmla="*/ 600 w 999"/>
              <a:gd name="T55" fmla="*/ 827 h 936"/>
              <a:gd name="T56" fmla="*/ 586 w 999"/>
              <a:gd name="T57" fmla="*/ 818 h 936"/>
              <a:gd name="T58" fmla="*/ 656 w 999"/>
              <a:gd name="T59" fmla="*/ 879 h 936"/>
              <a:gd name="T60" fmla="*/ 675 w 999"/>
              <a:gd name="T61" fmla="*/ 883 h 936"/>
              <a:gd name="T62" fmla="*/ 664 w 999"/>
              <a:gd name="T63" fmla="*/ 853 h 936"/>
              <a:gd name="T64" fmla="*/ 733 w 999"/>
              <a:gd name="T65" fmla="*/ 884 h 936"/>
              <a:gd name="T66" fmla="*/ 752 w 999"/>
              <a:gd name="T67" fmla="*/ 882 h 936"/>
              <a:gd name="T68" fmla="*/ 750 w 999"/>
              <a:gd name="T69" fmla="*/ 854 h 936"/>
              <a:gd name="T70" fmla="*/ 733 w 999"/>
              <a:gd name="T71" fmla="*/ 857 h 936"/>
              <a:gd name="T72" fmla="*/ 824 w 999"/>
              <a:gd name="T73" fmla="*/ 857 h 936"/>
              <a:gd name="T74" fmla="*/ 840 w 999"/>
              <a:gd name="T75" fmla="*/ 847 h 936"/>
              <a:gd name="T76" fmla="*/ 814 w 999"/>
              <a:gd name="T77" fmla="*/ 831 h 936"/>
              <a:gd name="T78" fmla="*/ 885 w 999"/>
              <a:gd name="T79" fmla="*/ 809 h 936"/>
              <a:gd name="T80" fmla="*/ 896 w 999"/>
              <a:gd name="T81" fmla="*/ 795 h 936"/>
              <a:gd name="T82" fmla="*/ 878 w 999"/>
              <a:gd name="T83" fmla="*/ 774 h 936"/>
              <a:gd name="T84" fmla="*/ 868 w 999"/>
              <a:gd name="T85" fmla="*/ 787 h 936"/>
              <a:gd name="T86" fmla="*/ 934 w 999"/>
              <a:gd name="T87" fmla="*/ 728 h 936"/>
              <a:gd name="T88" fmla="*/ 940 w 999"/>
              <a:gd name="T89" fmla="*/ 710 h 936"/>
              <a:gd name="T90" fmla="*/ 910 w 999"/>
              <a:gd name="T91" fmla="*/ 712 h 936"/>
              <a:gd name="T92" fmla="*/ 948 w 999"/>
              <a:gd name="T93" fmla="*/ 651 h 936"/>
              <a:gd name="T94" fmla="*/ 948 w 999"/>
              <a:gd name="T95" fmla="*/ 634 h 936"/>
              <a:gd name="T96" fmla="*/ 920 w 999"/>
              <a:gd name="T97" fmla="*/ 630 h 936"/>
              <a:gd name="T98" fmla="*/ 921 w 999"/>
              <a:gd name="T99" fmla="*/ 647 h 936"/>
              <a:gd name="T100" fmla="*/ 930 w 999"/>
              <a:gd name="T101" fmla="*/ 556 h 936"/>
              <a:gd name="T102" fmla="*/ 922 w 999"/>
              <a:gd name="T103" fmla="*/ 539 h 936"/>
              <a:gd name="T104" fmla="*/ 903 w 999"/>
              <a:gd name="T105" fmla="*/ 563 h 936"/>
              <a:gd name="T106" fmla="*/ 889 w 999"/>
              <a:gd name="T107" fmla="*/ 491 h 936"/>
              <a:gd name="T108" fmla="*/ 877 w 999"/>
              <a:gd name="T109" fmla="*/ 478 h 936"/>
              <a:gd name="T110" fmla="*/ 854 w 999"/>
              <a:gd name="T111" fmla="*/ 494 h 936"/>
              <a:gd name="T112" fmla="*/ 866 w 999"/>
              <a:gd name="T113" fmla="*/ 506 h 936"/>
              <a:gd name="T114" fmla="*/ 815 w 999"/>
              <a:gd name="T115" fmla="*/ 434 h 936"/>
              <a:gd name="T116" fmla="*/ 797 w 999"/>
              <a:gd name="T117" fmla="*/ 426 h 936"/>
              <a:gd name="T118" fmla="*/ 797 w 999"/>
              <a:gd name="T119" fmla="*/ 456 h 936"/>
              <a:gd name="T120" fmla="*/ 710 w 999"/>
              <a:gd name="T121" fmla="*/ 358 h 936"/>
              <a:gd name="T122" fmla="*/ 556 w 999"/>
              <a:gd name="T123" fmla="*/ 14 h 936"/>
              <a:gd name="T124" fmla="*/ 46 w 999"/>
              <a:gd name="T125" fmla="*/ 23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9" h="936">
                <a:moveTo>
                  <a:pt x="80" y="695"/>
                </a:moveTo>
                <a:cubicBezTo>
                  <a:pt x="129" y="691"/>
                  <a:pt x="179" y="687"/>
                  <a:pt x="228" y="686"/>
                </a:cubicBezTo>
                <a:cubicBezTo>
                  <a:pt x="198" y="684"/>
                  <a:pt x="168" y="681"/>
                  <a:pt x="137" y="678"/>
                </a:cubicBezTo>
                <a:cubicBezTo>
                  <a:pt x="112" y="675"/>
                  <a:pt x="91" y="657"/>
                  <a:pt x="91" y="632"/>
                </a:cubicBezTo>
                <a:cubicBezTo>
                  <a:pt x="91" y="594"/>
                  <a:pt x="91" y="557"/>
                  <a:pt x="91" y="520"/>
                </a:cubicBezTo>
                <a:cubicBezTo>
                  <a:pt x="91" y="494"/>
                  <a:pt x="112" y="476"/>
                  <a:pt x="137" y="473"/>
                </a:cubicBezTo>
                <a:cubicBezTo>
                  <a:pt x="230" y="465"/>
                  <a:pt x="322" y="461"/>
                  <a:pt x="414" y="463"/>
                </a:cubicBezTo>
                <a:cubicBezTo>
                  <a:pt x="381" y="517"/>
                  <a:pt x="362" y="580"/>
                  <a:pt x="362" y="647"/>
                </a:cubicBezTo>
                <a:cubicBezTo>
                  <a:pt x="362" y="744"/>
                  <a:pt x="401" y="831"/>
                  <a:pt x="464" y="894"/>
                </a:cubicBezTo>
                <a:cubicBezTo>
                  <a:pt x="468" y="898"/>
                  <a:pt x="472" y="902"/>
                  <a:pt x="476" y="905"/>
                </a:cubicBezTo>
                <a:cubicBezTo>
                  <a:pt x="344" y="916"/>
                  <a:pt x="212" y="914"/>
                  <a:pt x="80" y="900"/>
                </a:cubicBezTo>
                <a:cubicBezTo>
                  <a:pt x="54" y="897"/>
                  <a:pt x="33" y="879"/>
                  <a:pt x="33" y="853"/>
                </a:cubicBezTo>
                <a:cubicBezTo>
                  <a:pt x="33" y="816"/>
                  <a:pt x="33" y="779"/>
                  <a:pt x="33" y="742"/>
                </a:cubicBezTo>
                <a:cubicBezTo>
                  <a:pt x="33" y="716"/>
                  <a:pt x="54" y="698"/>
                  <a:pt x="80" y="695"/>
                </a:cubicBezTo>
                <a:close/>
                <a:moveTo>
                  <a:pt x="686" y="411"/>
                </a:moveTo>
                <a:lnTo>
                  <a:pt x="686" y="411"/>
                </a:lnTo>
                <a:cubicBezTo>
                  <a:pt x="706" y="408"/>
                  <a:pt x="725" y="407"/>
                  <a:pt x="744" y="412"/>
                </a:cubicBezTo>
                <a:cubicBezTo>
                  <a:pt x="743" y="422"/>
                  <a:pt x="742" y="431"/>
                  <a:pt x="741" y="441"/>
                </a:cubicBezTo>
                <a:cubicBezTo>
                  <a:pt x="723" y="439"/>
                  <a:pt x="706" y="439"/>
                  <a:pt x="690" y="441"/>
                </a:cubicBezTo>
                <a:cubicBezTo>
                  <a:pt x="689" y="431"/>
                  <a:pt x="688" y="421"/>
                  <a:pt x="686" y="411"/>
                </a:cubicBezTo>
                <a:close/>
                <a:moveTo>
                  <a:pt x="792" y="597"/>
                </a:moveTo>
                <a:lnTo>
                  <a:pt x="792" y="597"/>
                </a:lnTo>
                <a:lnTo>
                  <a:pt x="725" y="597"/>
                </a:lnTo>
                <a:lnTo>
                  <a:pt x="725" y="585"/>
                </a:lnTo>
                <a:cubicBezTo>
                  <a:pt x="725" y="574"/>
                  <a:pt x="725" y="566"/>
                  <a:pt x="723" y="562"/>
                </a:cubicBezTo>
                <a:cubicBezTo>
                  <a:pt x="721" y="559"/>
                  <a:pt x="718" y="557"/>
                  <a:pt x="713" y="557"/>
                </a:cubicBezTo>
                <a:cubicBezTo>
                  <a:pt x="709" y="557"/>
                  <a:pt x="706" y="558"/>
                  <a:pt x="704" y="562"/>
                </a:cubicBezTo>
                <a:cubicBezTo>
                  <a:pt x="702" y="565"/>
                  <a:pt x="701" y="569"/>
                  <a:pt x="701" y="576"/>
                </a:cubicBezTo>
                <a:cubicBezTo>
                  <a:pt x="701" y="586"/>
                  <a:pt x="703" y="594"/>
                  <a:pt x="707" y="598"/>
                </a:cubicBezTo>
                <a:cubicBezTo>
                  <a:pt x="711" y="602"/>
                  <a:pt x="723" y="610"/>
                  <a:pt x="743" y="622"/>
                </a:cubicBezTo>
                <a:cubicBezTo>
                  <a:pt x="760" y="633"/>
                  <a:pt x="772" y="641"/>
                  <a:pt x="778" y="646"/>
                </a:cubicBezTo>
                <a:cubicBezTo>
                  <a:pt x="784" y="652"/>
                  <a:pt x="790" y="659"/>
                  <a:pt x="794" y="669"/>
                </a:cubicBezTo>
                <a:cubicBezTo>
                  <a:pt x="798" y="679"/>
                  <a:pt x="800" y="692"/>
                  <a:pt x="800" y="707"/>
                </a:cubicBezTo>
                <a:cubicBezTo>
                  <a:pt x="800" y="731"/>
                  <a:pt x="795" y="750"/>
                  <a:pt x="783" y="763"/>
                </a:cubicBezTo>
                <a:cubicBezTo>
                  <a:pt x="771" y="777"/>
                  <a:pt x="754" y="785"/>
                  <a:pt x="731" y="789"/>
                </a:cubicBezTo>
                <a:lnTo>
                  <a:pt x="731" y="814"/>
                </a:lnTo>
                <a:lnTo>
                  <a:pt x="700" y="814"/>
                </a:lnTo>
                <a:lnTo>
                  <a:pt x="700" y="788"/>
                </a:lnTo>
                <a:cubicBezTo>
                  <a:pt x="682" y="786"/>
                  <a:pt x="666" y="779"/>
                  <a:pt x="653" y="767"/>
                </a:cubicBezTo>
                <a:cubicBezTo>
                  <a:pt x="640" y="755"/>
                  <a:pt x="633" y="734"/>
                  <a:pt x="633" y="704"/>
                </a:cubicBezTo>
                <a:lnTo>
                  <a:pt x="633" y="691"/>
                </a:lnTo>
                <a:lnTo>
                  <a:pt x="700" y="691"/>
                </a:lnTo>
                <a:lnTo>
                  <a:pt x="700" y="707"/>
                </a:lnTo>
                <a:cubicBezTo>
                  <a:pt x="700" y="726"/>
                  <a:pt x="701" y="737"/>
                  <a:pt x="702" y="741"/>
                </a:cubicBezTo>
                <a:cubicBezTo>
                  <a:pt x="704" y="746"/>
                  <a:pt x="707" y="748"/>
                  <a:pt x="712" y="748"/>
                </a:cubicBezTo>
                <a:cubicBezTo>
                  <a:pt x="717" y="748"/>
                  <a:pt x="720" y="746"/>
                  <a:pt x="722" y="743"/>
                </a:cubicBezTo>
                <a:cubicBezTo>
                  <a:pt x="725" y="740"/>
                  <a:pt x="726" y="735"/>
                  <a:pt x="726" y="730"/>
                </a:cubicBezTo>
                <a:cubicBezTo>
                  <a:pt x="726" y="714"/>
                  <a:pt x="725" y="704"/>
                  <a:pt x="723" y="697"/>
                </a:cubicBezTo>
                <a:cubicBezTo>
                  <a:pt x="720" y="691"/>
                  <a:pt x="713" y="684"/>
                  <a:pt x="701" y="676"/>
                </a:cubicBezTo>
                <a:cubicBezTo>
                  <a:pt x="680" y="663"/>
                  <a:pt x="666" y="654"/>
                  <a:pt x="659" y="648"/>
                </a:cubicBezTo>
                <a:cubicBezTo>
                  <a:pt x="652" y="642"/>
                  <a:pt x="645" y="633"/>
                  <a:pt x="640" y="622"/>
                </a:cubicBezTo>
                <a:cubicBezTo>
                  <a:pt x="635" y="611"/>
                  <a:pt x="632" y="599"/>
                  <a:pt x="632" y="585"/>
                </a:cubicBezTo>
                <a:cubicBezTo>
                  <a:pt x="632" y="565"/>
                  <a:pt x="638" y="549"/>
                  <a:pt x="649" y="538"/>
                </a:cubicBezTo>
                <a:cubicBezTo>
                  <a:pt x="660" y="526"/>
                  <a:pt x="677" y="519"/>
                  <a:pt x="700" y="517"/>
                </a:cubicBezTo>
                <a:lnTo>
                  <a:pt x="700" y="495"/>
                </a:lnTo>
                <a:lnTo>
                  <a:pt x="731" y="495"/>
                </a:lnTo>
                <a:lnTo>
                  <a:pt x="731" y="517"/>
                </a:lnTo>
                <a:cubicBezTo>
                  <a:pt x="752" y="519"/>
                  <a:pt x="767" y="526"/>
                  <a:pt x="778" y="537"/>
                </a:cubicBezTo>
                <a:cubicBezTo>
                  <a:pt x="788" y="549"/>
                  <a:pt x="793" y="564"/>
                  <a:pt x="793" y="584"/>
                </a:cubicBezTo>
                <a:cubicBezTo>
                  <a:pt x="793" y="587"/>
                  <a:pt x="793" y="591"/>
                  <a:pt x="792" y="597"/>
                </a:cubicBezTo>
                <a:close/>
                <a:moveTo>
                  <a:pt x="638" y="421"/>
                </a:moveTo>
                <a:lnTo>
                  <a:pt x="638" y="421"/>
                </a:lnTo>
                <a:lnTo>
                  <a:pt x="637" y="421"/>
                </a:lnTo>
                <a:lnTo>
                  <a:pt x="635" y="422"/>
                </a:lnTo>
                <a:lnTo>
                  <a:pt x="634" y="422"/>
                </a:lnTo>
                <a:lnTo>
                  <a:pt x="633" y="423"/>
                </a:lnTo>
                <a:lnTo>
                  <a:pt x="631" y="423"/>
                </a:lnTo>
                <a:lnTo>
                  <a:pt x="630" y="423"/>
                </a:lnTo>
                <a:lnTo>
                  <a:pt x="628" y="424"/>
                </a:lnTo>
                <a:lnTo>
                  <a:pt x="627" y="425"/>
                </a:lnTo>
                <a:lnTo>
                  <a:pt x="626" y="425"/>
                </a:lnTo>
                <a:lnTo>
                  <a:pt x="624" y="426"/>
                </a:lnTo>
                <a:lnTo>
                  <a:pt x="623" y="426"/>
                </a:lnTo>
                <a:lnTo>
                  <a:pt x="622" y="427"/>
                </a:lnTo>
                <a:lnTo>
                  <a:pt x="620" y="427"/>
                </a:lnTo>
                <a:lnTo>
                  <a:pt x="619" y="428"/>
                </a:lnTo>
                <a:lnTo>
                  <a:pt x="618" y="428"/>
                </a:lnTo>
                <a:lnTo>
                  <a:pt x="616" y="429"/>
                </a:lnTo>
                <a:lnTo>
                  <a:pt x="615" y="429"/>
                </a:lnTo>
                <a:lnTo>
                  <a:pt x="614" y="430"/>
                </a:lnTo>
                <a:lnTo>
                  <a:pt x="612" y="431"/>
                </a:lnTo>
                <a:lnTo>
                  <a:pt x="611" y="431"/>
                </a:lnTo>
                <a:lnTo>
                  <a:pt x="611" y="431"/>
                </a:lnTo>
                <a:lnTo>
                  <a:pt x="622" y="456"/>
                </a:lnTo>
                <a:lnTo>
                  <a:pt x="622" y="456"/>
                </a:lnTo>
                <a:lnTo>
                  <a:pt x="624" y="456"/>
                </a:lnTo>
                <a:lnTo>
                  <a:pt x="625" y="455"/>
                </a:lnTo>
                <a:lnTo>
                  <a:pt x="626" y="454"/>
                </a:lnTo>
                <a:lnTo>
                  <a:pt x="627" y="454"/>
                </a:lnTo>
                <a:lnTo>
                  <a:pt x="628" y="453"/>
                </a:lnTo>
                <a:lnTo>
                  <a:pt x="629" y="453"/>
                </a:lnTo>
                <a:lnTo>
                  <a:pt x="631" y="452"/>
                </a:lnTo>
                <a:lnTo>
                  <a:pt x="632" y="452"/>
                </a:lnTo>
                <a:lnTo>
                  <a:pt x="633" y="452"/>
                </a:lnTo>
                <a:lnTo>
                  <a:pt x="634" y="451"/>
                </a:lnTo>
                <a:lnTo>
                  <a:pt x="635" y="451"/>
                </a:lnTo>
                <a:lnTo>
                  <a:pt x="637" y="450"/>
                </a:lnTo>
                <a:lnTo>
                  <a:pt x="638" y="450"/>
                </a:lnTo>
                <a:lnTo>
                  <a:pt x="639" y="449"/>
                </a:lnTo>
                <a:lnTo>
                  <a:pt x="640" y="449"/>
                </a:lnTo>
                <a:lnTo>
                  <a:pt x="641" y="448"/>
                </a:lnTo>
                <a:lnTo>
                  <a:pt x="643" y="448"/>
                </a:lnTo>
                <a:lnTo>
                  <a:pt x="644" y="448"/>
                </a:lnTo>
                <a:lnTo>
                  <a:pt x="645" y="447"/>
                </a:lnTo>
                <a:lnTo>
                  <a:pt x="646" y="447"/>
                </a:lnTo>
                <a:lnTo>
                  <a:pt x="638" y="421"/>
                </a:lnTo>
                <a:close/>
                <a:moveTo>
                  <a:pt x="562" y="462"/>
                </a:moveTo>
                <a:lnTo>
                  <a:pt x="562" y="462"/>
                </a:lnTo>
                <a:lnTo>
                  <a:pt x="561" y="462"/>
                </a:lnTo>
                <a:lnTo>
                  <a:pt x="560" y="463"/>
                </a:lnTo>
                <a:lnTo>
                  <a:pt x="559" y="464"/>
                </a:lnTo>
                <a:lnTo>
                  <a:pt x="558" y="465"/>
                </a:lnTo>
                <a:lnTo>
                  <a:pt x="557" y="466"/>
                </a:lnTo>
                <a:lnTo>
                  <a:pt x="556" y="467"/>
                </a:lnTo>
                <a:lnTo>
                  <a:pt x="555" y="468"/>
                </a:lnTo>
                <a:lnTo>
                  <a:pt x="553" y="469"/>
                </a:lnTo>
                <a:lnTo>
                  <a:pt x="552" y="469"/>
                </a:lnTo>
                <a:lnTo>
                  <a:pt x="551" y="470"/>
                </a:lnTo>
                <a:lnTo>
                  <a:pt x="550" y="471"/>
                </a:lnTo>
                <a:lnTo>
                  <a:pt x="549" y="472"/>
                </a:lnTo>
                <a:lnTo>
                  <a:pt x="548" y="473"/>
                </a:lnTo>
                <a:lnTo>
                  <a:pt x="547" y="474"/>
                </a:lnTo>
                <a:lnTo>
                  <a:pt x="546" y="475"/>
                </a:lnTo>
                <a:lnTo>
                  <a:pt x="545" y="476"/>
                </a:lnTo>
                <a:lnTo>
                  <a:pt x="544" y="477"/>
                </a:lnTo>
                <a:lnTo>
                  <a:pt x="543" y="478"/>
                </a:lnTo>
                <a:lnTo>
                  <a:pt x="542" y="479"/>
                </a:lnTo>
                <a:lnTo>
                  <a:pt x="541" y="480"/>
                </a:lnTo>
                <a:lnTo>
                  <a:pt x="540" y="481"/>
                </a:lnTo>
                <a:lnTo>
                  <a:pt x="560" y="500"/>
                </a:lnTo>
                <a:lnTo>
                  <a:pt x="560" y="499"/>
                </a:lnTo>
                <a:lnTo>
                  <a:pt x="561" y="498"/>
                </a:lnTo>
                <a:lnTo>
                  <a:pt x="562" y="498"/>
                </a:lnTo>
                <a:lnTo>
                  <a:pt x="563" y="497"/>
                </a:lnTo>
                <a:lnTo>
                  <a:pt x="564" y="496"/>
                </a:lnTo>
                <a:lnTo>
                  <a:pt x="565" y="495"/>
                </a:lnTo>
                <a:lnTo>
                  <a:pt x="566" y="494"/>
                </a:lnTo>
                <a:lnTo>
                  <a:pt x="567" y="493"/>
                </a:lnTo>
                <a:lnTo>
                  <a:pt x="568" y="492"/>
                </a:lnTo>
                <a:lnTo>
                  <a:pt x="569" y="492"/>
                </a:lnTo>
                <a:lnTo>
                  <a:pt x="570" y="491"/>
                </a:lnTo>
                <a:lnTo>
                  <a:pt x="571" y="490"/>
                </a:lnTo>
                <a:lnTo>
                  <a:pt x="571" y="489"/>
                </a:lnTo>
                <a:lnTo>
                  <a:pt x="572" y="488"/>
                </a:lnTo>
                <a:lnTo>
                  <a:pt x="573" y="487"/>
                </a:lnTo>
                <a:lnTo>
                  <a:pt x="574" y="487"/>
                </a:lnTo>
                <a:lnTo>
                  <a:pt x="575" y="486"/>
                </a:lnTo>
                <a:lnTo>
                  <a:pt x="576" y="485"/>
                </a:lnTo>
                <a:lnTo>
                  <a:pt x="577" y="484"/>
                </a:lnTo>
                <a:lnTo>
                  <a:pt x="578" y="483"/>
                </a:lnTo>
                <a:lnTo>
                  <a:pt x="579" y="483"/>
                </a:lnTo>
                <a:lnTo>
                  <a:pt x="562" y="462"/>
                </a:lnTo>
                <a:close/>
                <a:moveTo>
                  <a:pt x="505" y="527"/>
                </a:moveTo>
                <a:lnTo>
                  <a:pt x="505" y="527"/>
                </a:lnTo>
                <a:lnTo>
                  <a:pt x="505" y="528"/>
                </a:lnTo>
                <a:lnTo>
                  <a:pt x="504" y="529"/>
                </a:lnTo>
                <a:lnTo>
                  <a:pt x="503" y="530"/>
                </a:lnTo>
                <a:lnTo>
                  <a:pt x="502" y="532"/>
                </a:lnTo>
                <a:lnTo>
                  <a:pt x="502" y="533"/>
                </a:lnTo>
                <a:lnTo>
                  <a:pt x="501" y="534"/>
                </a:lnTo>
                <a:lnTo>
                  <a:pt x="500" y="535"/>
                </a:lnTo>
                <a:lnTo>
                  <a:pt x="500" y="537"/>
                </a:lnTo>
                <a:lnTo>
                  <a:pt x="499" y="538"/>
                </a:lnTo>
                <a:lnTo>
                  <a:pt x="498" y="539"/>
                </a:lnTo>
                <a:lnTo>
                  <a:pt x="498" y="540"/>
                </a:lnTo>
                <a:lnTo>
                  <a:pt x="497" y="542"/>
                </a:lnTo>
                <a:lnTo>
                  <a:pt x="496" y="543"/>
                </a:lnTo>
                <a:lnTo>
                  <a:pt x="496" y="544"/>
                </a:lnTo>
                <a:lnTo>
                  <a:pt x="495" y="546"/>
                </a:lnTo>
                <a:lnTo>
                  <a:pt x="495" y="547"/>
                </a:lnTo>
                <a:lnTo>
                  <a:pt x="494" y="548"/>
                </a:lnTo>
                <a:lnTo>
                  <a:pt x="493" y="550"/>
                </a:lnTo>
                <a:lnTo>
                  <a:pt x="493" y="551"/>
                </a:lnTo>
                <a:lnTo>
                  <a:pt x="492" y="552"/>
                </a:lnTo>
                <a:lnTo>
                  <a:pt x="492" y="553"/>
                </a:lnTo>
                <a:lnTo>
                  <a:pt x="517" y="564"/>
                </a:lnTo>
                <a:lnTo>
                  <a:pt x="517" y="563"/>
                </a:lnTo>
                <a:lnTo>
                  <a:pt x="518" y="562"/>
                </a:lnTo>
                <a:lnTo>
                  <a:pt x="518" y="561"/>
                </a:lnTo>
                <a:lnTo>
                  <a:pt x="519" y="560"/>
                </a:lnTo>
                <a:lnTo>
                  <a:pt x="519" y="558"/>
                </a:lnTo>
                <a:lnTo>
                  <a:pt x="520" y="557"/>
                </a:lnTo>
                <a:lnTo>
                  <a:pt x="520" y="556"/>
                </a:lnTo>
                <a:lnTo>
                  <a:pt x="521" y="555"/>
                </a:lnTo>
                <a:lnTo>
                  <a:pt x="522" y="554"/>
                </a:lnTo>
                <a:lnTo>
                  <a:pt x="522" y="553"/>
                </a:lnTo>
                <a:lnTo>
                  <a:pt x="523" y="552"/>
                </a:lnTo>
                <a:lnTo>
                  <a:pt x="523" y="550"/>
                </a:lnTo>
                <a:lnTo>
                  <a:pt x="524" y="549"/>
                </a:lnTo>
                <a:lnTo>
                  <a:pt x="524" y="548"/>
                </a:lnTo>
                <a:lnTo>
                  <a:pt x="525" y="547"/>
                </a:lnTo>
                <a:lnTo>
                  <a:pt x="526" y="546"/>
                </a:lnTo>
                <a:lnTo>
                  <a:pt x="526" y="545"/>
                </a:lnTo>
                <a:lnTo>
                  <a:pt x="527" y="544"/>
                </a:lnTo>
                <a:lnTo>
                  <a:pt x="528" y="543"/>
                </a:lnTo>
                <a:lnTo>
                  <a:pt x="528" y="542"/>
                </a:lnTo>
                <a:lnTo>
                  <a:pt x="529" y="541"/>
                </a:lnTo>
                <a:lnTo>
                  <a:pt x="505" y="527"/>
                </a:lnTo>
                <a:close/>
                <a:moveTo>
                  <a:pt x="476" y="609"/>
                </a:moveTo>
                <a:lnTo>
                  <a:pt x="476" y="609"/>
                </a:lnTo>
                <a:lnTo>
                  <a:pt x="475" y="610"/>
                </a:lnTo>
                <a:lnTo>
                  <a:pt x="475" y="611"/>
                </a:lnTo>
                <a:lnTo>
                  <a:pt x="475" y="613"/>
                </a:lnTo>
                <a:lnTo>
                  <a:pt x="475" y="614"/>
                </a:lnTo>
                <a:lnTo>
                  <a:pt x="474" y="616"/>
                </a:lnTo>
                <a:lnTo>
                  <a:pt x="474" y="617"/>
                </a:lnTo>
                <a:lnTo>
                  <a:pt x="474" y="619"/>
                </a:lnTo>
                <a:lnTo>
                  <a:pt x="474" y="620"/>
                </a:lnTo>
                <a:lnTo>
                  <a:pt x="474" y="622"/>
                </a:lnTo>
                <a:lnTo>
                  <a:pt x="474" y="623"/>
                </a:lnTo>
                <a:lnTo>
                  <a:pt x="473" y="625"/>
                </a:lnTo>
                <a:lnTo>
                  <a:pt x="473" y="626"/>
                </a:lnTo>
                <a:lnTo>
                  <a:pt x="473" y="628"/>
                </a:lnTo>
                <a:lnTo>
                  <a:pt x="473" y="629"/>
                </a:lnTo>
                <a:lnTo>
                  <a:pt x="473" y="631"/>
                </a:lnTo>
                <a:lnTo>
                  <a:pt x="473" y="632"/>
                </a:lnTo>
                <a:lnTo>
                  <a:pt x="473" y="634"/>
                </a:lnTo>
                <a:lnTo>
                  <a:pt x="473" y="635"/>
                </a:lnTo>
                <a:lnTo>
                  <a:pt x="473" y="637"/>
                </a:lnTo>
                <a:lnTo>
                  <a:pt x="473" y="637"/>
                </a:lnTo>
                <a:lnTo>
                  <a:pt x="500" y="638"/>
                </a:lnTo>
                <a:lnTo>
                  <a:pt x="500" y="638"/>
                </a:lnTo>
                <a:lnTo>
                  <a:pt x="500" y="637"/>
                </a:lnTo>
                <a:lnTo>
                  <a:pt x="500" y="635"/>
                </a:lnTo>
                <a:lnTo>
                  <a:pt x="500" y="634"/>
                </a:lnTo>
                <a:lnTo>
                  <a:pt x="500" y="633"/>
                </a:lnTo>
                <a:lnTo>
                  <a:pt x="500" y="631"/>
                </a:lnTo>
                <a:lnTo>
                  <a:pt x="500" y="630"/>
                </a:lnTo>
                <a:lnTo>
                  <a:pt x="501" y="629"/>
                </a:lnTo>
                <a:lnTo>
                  <a:pt x="501" y="627"/>
                </a:lnTo>
                <a:lnTo>
                  <a:pt x="501" y="626"/>
                </a:lnTo>
                <a:lnTo>
                  <a:pt x="501" y="625"/>
                </a:lnTo>
                <a:lnTo>
                  <a:pt x="501" y="623"/>
                </a:lnTo>
                <a:lnTo>
                  <a:pt x="501" y="622"/>
                </a:lnTo>
                <a:lnTo>
                  <a:pt x="501" y="621"/>
                </a:lnTo>
                <a:lnTo>
                  <a:pt x="502" y="619"/>
                </a:lnTo>
                <a:lnTo>
                  <a:pt x="502" y="618"/>
                </a:lnTo>
                <a:lnTo>
                  <a:pt x="502" y="617"/>
                </a:lnTo>
                <a:lnTo>
                  <a:pt x="502" y="615"/>
                </a:lnTo>
                <a:lnTo>
                  <a:pt x="502" y="614"/>
                </a:lnTo>
                <a:lnTo>
                  <a:pt x="503" y="613"/>
                </a:lnTo>
                <a:lnTo>
                  <a:pt x="476" y="609"/>
                </a:lnTo>
                <a:close/>
                <a:moveTo>
                  <a:pt x="477" y="695"/>
                </a:moveTo>
                <a:lnTo>
                  <a:pt x="477" y="695"/>
                </a:lnTo>
                <a:lnTo>
                  <a:pt x="477" y="695"/>
                </a:lnTo>
                <a:lnTo>
                  <a:pt x="477" y="697"/>
                </a:lnTo>
                <a:lnTo>
                  <a:pt x="478" y="698"/>
                </a:lnTo>
                <a:lnTo>
                  <a:pt x="478" y="700"/>
                </a:lnTo>
                <a:lnTo>
                  <a:pt x="478" y="701"/>
                </a:lnTo>
                <a:lnTo>
                  <a:pt x="479" y="703"/>
                </a:lnTo>
                <a:lnTo>
                  <a:pt x="479" y="704"/>
                </a:lnTo>
                <a:lnTo>
                  <a:pt x="479" y="705"/>
                </a:lnTo>
                <a:lnTo>
                  <a:pt x="480" y="707"/>
                </a:lnTo>
                <a:lnTo>
                  <a:pt x="480" y="708"/>
                </a:lnTo>
                <a:lnTo>
                  <a:pt x="481" y="710"/>
                </a:lnTo>
                <a:lnTo>
                  <a:pt x="481" y="711"/>
                </a:lnTo>
                <a:lnTo>
                  <a:pt x="481" y="712"/>
                </a:lnTo>
                <a:lnTo>
                  <a:pt x="482" y="714"/>
                </a:lnTo>
                <a:lnTo>
                  <a:pt x="482" y="715"/>
                </a:lnTo>
                <a:lnTo>
                  <a:pt x="483" y="717"/>
                </a:lnTo>
                <a:lnTo>
                  <a:pt x="483" y="718"/>
                </a:lnTo>
                <a:lnTo>
                  <a:pt x="483" y="720"/>
                </a:lnTo>
                <a:lnTo>
                  <a:pt x="484" y="721"/>
                </a:lnTo>
                <a:lnTo>
                  <a:pt x="484" y="722"/>
                </a:lnTo>
                <a:lnTo>
                  <a:pt x="485" y="723"/>
                </a:lnTo>
                <a:lnTo>
                  <a:pt x="510" y="714"/>
                </a:lnTo>
                <a:lnTo>
                  <a:pt x="510" y="714"/>
                </a:lnTo>
                <a:lnTo>
                  <a:pt x="510" y="712"/>
                </a:lnTo>
                <a:lnTo>
                  <a:pt x="510" y="711"/>
                </a:lnTo>
                <a:lnTo>
                  <a:pt x="509" y="710"/>
                </a:lnTo>
                <a:lnTo>
                  <a:pt x="509" y="709"/>
                </a:lnTo>
                <a:lnTo>
                  <a:pt x="508" y="708"/>
                </a:lnTo>
                <a:lnTo>
                  <a:pt x="508" y="706"/>
                </a:lnTo>
                <a:lnTo>
                  <a:pt x="508" y="705"/>
                </a:lnTo>
                <a:lnTo>
                  <a:pt x="507" y="704"/>
                </a:lnTo>
                <a:lnTo>
                  <a:pt x="507" y="703"/>
                </a:lnTo>
                <a:lnTo>
                  <a:pt x="507" y="701"/>
                </a:lnTo>
                <a:lnTo>
                  <a:pt x="506" y="700"/>
                </a:lnTo>
                <a:lnTo>
                  <a:pt x="506" y="699"/>
                </a:lnTo>
                <a:lnTo>
                  <a:pt x="506" y="697"/>
                </a:lnTo>
                <a:lnTo>
                  <a:pt x="505" y="696"/>
                </a:lnTo>
                <a:lnTo>
                  <a:pt x="505" y="695"/>
                </a:lnTo>
                <a:lnTo>
                  <a:pt x="505" y="694"/>
                </a:lnTo>
                <a:lnTo>
                  <a:pt x="505" y="692"/>
                </a:lnTo>
                <a:lnTo>
                  <a:pt x="504" y="691"/>
                </a:lnTo>
                <a:lnTo>
                  <a:pt x="504" y="690"/>
                </a:lnTo>
                <a:lnTo>
                  <a:pt x="504" y="689"/>
                </a:lnTo>
                <a:lnTo>
                  <a:pt x="477" y="695"/>
                </a:lnTo>
                <a:close/>
                <a:moveTo>
                  <a:pt x="510" y="775"/>
                </a:moveTo>
                <a:lnTo>
                  <a:pt x="510" y="775"/>
                </a:lnTo>
                <a:lnTo>
                  <a:pt x="510" y="776"/>
                </a:lnTo>
                <a:lnTo>
                  <a:pt x="511" y="777"/>
                </a:lnTo>
                <a:lnTo>
                  <a:pt x="511" y="778"/>
                </a:lnTo>
                <a:lnTo>
                  <a:pt x="512" y="779"/>
                </a:lnTo>
                <a:lnTo>
                  <a:pt x="513" y="780"/>
                </a:lnTo>
                <a:lnTo>
                  <a:pt x="514" y="782"/>
                </a:lnTo>
                <a:lnTo>
                  <a:pt x="515" y="783"/>
                </a:lnTo>
                <a:lnTo>
                  <a:pt x="515" y="784"/>
                </a:lnTo>
                <a:lnTo>
                  <a:pt x="516" y="785"/>
                </a:lnTo>
                <a:lnTo>
                  <a:pt x="517" y="786"/>
                </a:lnTo>
                <a:lnTo>
                  <a:pt x="518" y="787"/>
                </a:lnTo>
                <a:lnTo>
                  <a:pt x="519" y="789"/>
                </a:lnTo>
                <a:lnTo>
                  <a:pt x="520" y="790"/>
                </a:lnTo>
                <a:lnTo>
                  <a:pt x="520" y="791"/>
                </a:lnTo>
                <a:lnTo>
                  <a:pt x="521" y="792"/>
                </a:lnTo>
                <a:lnTo>
                  <a:pt x="522" y="793"/>
                </a:lnTo>
                <a:lnTo>
                  <a:pt x="523" y="794"/>
                </a:lnTo>
                <a:lnTo>
                  <a:pt x="524" y="795"/>
                </a:lnTo>
                <a:lnTo>
                  <a:pt x="525" y="796"/>
                </a:lnTo>
                <a:lnTo>
                  <a:pt x="526" y="798"/>
                </a:lnTo>
                <a:lnTo>
                  <a:pt x="527" y="799"/>
                </a:lnTo>
                <a:lnTo>
                  <a:pt x="548" y="781"/>
                </a:lnTo>
                <a:lnTo>
                  <a:pt x="547" y="780"/>
                </a:lnTo>
                <a:lnTo>
                  <a:pt x="546" y="779"/>
                </a:lnTo>
                <a:lnTo>
                  <a:pt x="545" y="778"/>
                </a:lnTo>
                <a:lnTo>
                  <a:pt x="545" y="777"/>
                </a:lnTo>
                <a:lnTo>
                  <a:pt x="544" y="776"/>
                </a:lnTo>
                <a:lnTo>
                  <a:pt x="543" y="775"/>
                </a:lnTo>
                <a:lnTo>
                  <a:pt x="542" y="774"/>
                </a:lnTo>
                <a:lnTo>
                  <a:pt x="541" y="773"/>
                </a:lnTo>
                <a:lnTo>
                  <a:pt x="541" y="772"/>
                </a:lnTo>
                <a:lnTo>
                  <a:pt x="540" y="771"/>
                </a:lnTo>
                <a:lnTo>
                  <a:pt x="539" y="770"/>
                </a:lnTo>
                <a:lnTo>
                  <a:pt x="539" y="769"/>
                </a:lnTo>
                <a:lnTo>
                  <a:pt x="538" y="768"/>
                </a:lnTo>
                <a:lnTo>
                  <a:pt x="537" y="767"/>
                </a:lnTo>
                <a:lnTo>
                  <a:pt x="536" y="766"/>
                </a:lnTo>
                <a:lnTo>
                  <a:pt x="536" y="765"/>
                </a:lnTo>
                <a:lnTo>
                  <a:pt x="535" y="764"/>
                </a:lnTo>
                <a:lnTo>
                  <a:pt x="534" y="763"/>
                </a:lnTo>
                <a:lnTo>
                  <a:pt x="534" y="762"/>
                </a:lnTo>
                <a:lnTo>
                  <a:pt x="533" y="761"/>
                </a:lnTo>
                <a:lnTo>
                  <a:pt x="533" y="760"/>
                </a:lnTo>
                <a:lnTo>
                  <a:pt x="510" y="775"/>
                </a:lnTo>
                <a:close/>
                <a:moveTo>
                  <a:pt x="568" y="838"/>
                </a:moveTo>
                <a:lnTo>
                  <a:pt x="568" y="838"/>
                </a:lnTo>
                <a:lnTo>
                  <a:pt x="569" y="839"/>
                </a:lnTo>
                <a:lnTo>
                  <a:pt x="570" y="840"/>
                </a:lnTo>
                <a:lnTo>
                  <a:pt x="571" y="841"/>
                </a:lnTo>
                <a:lnTo>
                  <a:pt x="572" y="841"/>
                </a:lnTo>
                <a:lnTo>
                  <a:pt x="574" y="842"/>
                </a:lnTo>
                <a:lnTo>
                  <a:pt x="575" y="843"/>
                </a:lnTo>
                <a:lnTo>
                  <a:pt x="576" y="844"/>
                </a:lnTo>
                <a:lnTo>
                  <a:pt x="577" y="845"/>
                </a:lnTo>
                <a:lnTo>
                  <a:pt x="578" y="845"/>
                </a:lnTo>
                <a:lnTo>
                  <a:pt x="580" y="846"/>
                </a:lnTo>
                <a:lnTo>
                  <a:pt x="581" y="847"/>
                </a:lnTo>
                <a:lnTo>
                  <a:pt x="582" y="848"/>
                </a:lnTo>
                <a:lnTo>
                  <a:pt x="583" y="849"/>
                </a:lnTo>
                <a:lnTo>
                  <a:pt x="584" y="849"/>
                </a:lnTo>
                <a:lnTo>
                  <a:pt x="586" y="850"/>
                </a:lnTo>
                <a:lnTo>
                  <a:pt x="587" y="851"/>
                </a:lnTo>
                <a:lnTo>
                  <a:pt x="588" y="852"/>
                </a:lnTo>
                <a:lnTo>
                  <a:pt x="589" y="852"/>
                </a:lnTo>
                <a:lnTo>
                  <a:pt x="591" y="853"/>
                </a:lnTo>
                <a:lnTo>
                  <a:pt x="592" y="854"/>
                </a:lnTo>
                <a:lnTo>
                  <a:pt x="593" y="854"/>
                </a:lnTo>
                <a:lnTo>
                  <a:pt x="606" y="831"/>
                </a:lnTo>
                <a:lnTo>
                  <a:pt x="605" y="830"/>
                </a:lnTo>
                <a:lnTo>
                  <a:pt x="604" y="829"/>
                </a:lnTo>
                <a:lnTo>
                  <a:pt x="603" y="829"/>
                </a:lnTo>
                <a:lnTo>
                  <a:pt x="602" y="828"/>
                </a:lnTo>
                <a:lnTo>
                  <a:pt x="601" y="827"/>
                </a:lnTo>
                <a:lnTo>
                  <a:pt x="600" y="827"/>
                </a:lnTo>
                <a:lnTo>
                  <a:pt x="599" y="826"/>
                </a:lnTo>
                <a:lnTo>
                  <a:pt x="598" y="825"/>
                </a:lnTo>
                <a:lnTo>
                  <a:pt x="597" y="825"/>
                </a:lnTo>
                <a:lnTo>
                  <a:pt x="596" y="824"/>
                </a:lnTo>
                <a:lnTo>
                  <a:pt x="595" y="823"/>
                </a:lnTo>
                <a:lnTo>
                  <a:pt x="594" y="823"/>
                </a:lnTo>
                <a:lnTo>
                  <a:pt x="592" y="822"/>
                </a:lnTo>
                <a:lnTo>
                  <a:pt x="591" y="821"/>
                </a:lnTo>
                <a:lnTo>
                  <a:pt x="590" y="821"/>
                </a:lnTo>
                <a:lnTo>
                  <a:pt x="589" y="820"/>
                </a:lnTo>
                <a:lnTo>
                  <a:pt x="588" y="819"/>
                </a:lnTo>
                <a:lnTo>
                  <a:pt x="587" y="818"/>
                </a:lnTo>
                <a:lnTo>
                  <a:pt x="586" y="818"/>
                </a:lnTo>
                <a:lnTo>
                  <a:pt x="585" y="817"/>
                </a:lnTo>
                <a:lnTo>
                  <a:pt x="585" y="817"/>
                </a:lnTo>
                <a:lnTo>
                  <a:pt x="568" y="838"/>
                </a:lnTo>
                <a:close/>
                <a:moveTo>
                  <a:pt x="646" y="877"/>
                </a:moveTo>
                <a:lnTo>
                  <a:pt x="646" y="877"/>
                </a:lnTo>
                <a:lnTo>
                  <a:pt x="646" y="877"/>
                </a:lnTo>
                <a:lnTo>
                  <a:pt x="648" y="877"/>
                </a:lnTo>
                <a:lnTo>
                  <a:pt x="649" y="877"/>
                </a:lnTo>
                <a:lnTo>
                  <a:pt x="651" y="878"/>
                </a:lnTo>
                <a:lnTo>
                  <a:pt x="652" y="878"/>
                </a:lnTo>
                <a:lnTo>
                  <a:pt x="654" y="878"/>
                </a:lnTo>
                <a:lnTo>
                  <a:pt x="655" y="879"/>
                </a:lnTo>
                <a:lnTo>
                  <a:pt x="656" y="879"/>
                </a:lnTo>
                <a:lnTo>
                  <a:pt x="658" y="879"/>
                </a:lnTo>
                <a:lnTo>
                  <a:pt x="659" y="880"/>
                </a:lnTo>
                <a:lnTo>
                  <a:pt x="661" y="880"/>
                </a:lnTo>
                <a:lnTo>
                  <a:pt x="662" y="880"/>
                </a:lnTo>
                <a:lnTo>
                  <a:pt x="664" y="881"/>
                </a:lnTo>
                <a:lnTo>
                  <a:pt x="665" y="881"/>
                </a:lnTo>
                <a:lnTo>
                  <a:pt x="667" y="881"/>
                </a:lnTo>
                <a:lnTo>
                  <a:pt x="668" y="882"/>
                </a:lnTo>
                <a:lnTo>
                  <a:pt x="670" y="882"/>
                </a:lnTo>
                <a:lnTo>
                  <a:pt x="671" y="882"/>
                </a:lnTo>
                <a:lnTo>
                  <a:pt x="673" y="882"/>
                </a:lnTo>
                <a:lnTo>
                  <a:pt x="674" y="882"/>
                </a:lnTo>
                <a:lnTo>
                  <a:pt x="675" y="883"/>
                </a:lnTo>
                <a:lnTo>
                  <a:pt x="679" y="856"/>
                </a:lnTo>
                <a:lnTo>
                  <a:pt x="678" y="855"/>
                </a:lnTo>
                <a:lnTo>
                  <a:pt x="677" y="855"/>
                </a:lnTo>
                <a:lnTo>
                  <a:pt x="675" y="855"/>
                </a:lnTo>
                <a:lnTo>
                  <a:pt x="674" y="855"/>
                </a:lnTo>
                <a:lnTo>
                  <a:pt x="673" y="855"/>
                </a:lnTo>
                <a:lnTo>
                  <a:pt x="672" y="854"/>
                </a:lnTo>
                <a:lnTo>
                  <a:pt x="670" y="854"/>
                </a:lnTo>
                <a:lnTo>
                  <a:pt x="669" y="854"/>
                </a:lnTo>
                <a:lnTo>
                  <a:pt x="668" y="854"/>
                </a:lnTo>
                <a:lnTo>
                  <a:pt x="666" y="853"/>
                </a:lnTo>
                <a:lnTo>
                  <a:pt x="665" y="853"/>
                </a:lnTo>
                <a:lnTo>
                  <a:pt x="664" y="853"/>
                </a:lnTo>
                <a:lnTo>
                  <a:pt x="663" y="853"/>
                </a:lnTo>
                <a:lnTo>
                  <a:pt x="661" y="852"/>
                </a:lnTo>
                <a:lnTo>
                  <a:pt x="660" y="852"/>
                </a:lnTo>
                <a:lnTo>
                  <a:pt x="659" y="852"/>
                </a:lnTo>
                <a:lnTo>
                  <a:pt x="658" y="851"/>
                </a:lnTo>
                <a:lnTo>
                  <a:pt x="656" y="851"/>
                </a:lnTo>
                <a:lnTo>
                  <a:pt x="655" y="851"/>
                </a:lnTo>
                <a:lnTo>
                  <a:pt x="654" y="850"/>
                </a:lnTo>
                <a:lnTo>
                  <a:pt x="654" y="850"/>
                </a:lnTo>
                <a:lnTo>
                  <a:pt x="646" y="877"/>
                </a:lnTo>
                <a:close/>
                <a:moveTo>
                  <a:pt x="732" y="884"/>
                </a:moveTo>
                <a:lnTo>
                  <a:pt x="732" y="884"/>
                </a:lnTo>
                <a:lnTo>
                  <a:pt x="733" y="884"/>
                </a:lnTo>
                <a:lnTo>
                  <a:pt x="735" y="884"/>
                </a:lnTo>
                <a:lnTo>
                  <a:pt x="736" y="884"/>
                </a:lnTo>
                <a:lnTo>
                  <a:pt x="737" y="884"/>
                </a:lnTo>
                <a:lnTo>
                  <a:pt x="739" y="884"/>
                </a:lnTo>
                <a:lnTo>
                  <a:pt x="740" y="883"/>
                </a:lnTo>
                <a:lnTo>
                  <a:pt x="742" y="883"/>
                </a:lnTo>
                <a:lnTo>
                  <a:pt x="743" y="883"/>
                </a:lnTo>
                <a:lnTo>
                  <a:pt x="745" y="883"/>
                </a:lnTo>
                <a:lnTo>
                  <a:pt x="746" y="882"/>
                </a:lnTo>
                <a:lnTo>
                  <a:pt x="748" y="882"/>
                </a:lnTo>
                <a:lnTo>
                  <a:pt x="749" y="882"/>
                </a:lnTo>
                <a:lnTo>
                  <a:pt x="751" y="882"/>
                </a:lnTo>
                <a:lnTo>
                  <a:pt x="752" y="882"/>
                </a:lnTo>
                <a:lnTo>
                  <a:pt x="754" y="881"/>
                </a:lnTo>
                <a:lnTo>
                  <a:pt x="755" y="881"/>
                </a:lnTo>
                <a:lnTo>
                  <a:pt x="757" y="881"/>
                </a:lnTo>
                <a:lnTo>
                  <a:pt x="758" y="880"/>
                </a:lnTo>
                <a:lnTo>
                  <a:pt x="760" y="880"/>
                </a:lnTo>
                <a:lnTo>
                  <a:pt x="761" y="880"/>
                </a:lnTo>
                <a:lnTo>
                  <a:pt x="761" y="880"/>
                </a:lnTo>
                <a:lnTo>
                  <a:pt x="755" y="853"/>
                </a:lnTo>
                <a:lnTo>
                  <a:pt x="755" y="853"/>
                </a:lnTo>
                <a:lnTo>
                  <a:pt x="754" y="853"/>
                </a:lnTo>
                <a:lnTo>
                  <a:pt x="753" y="854"/>
                </a:lnTo>
                <a:lnTo>
                  <a:pt x="751" y="854"/>
                </a:lnTo>
                <a:lnTo>
                  <a:pt x="750" y="854"/>
                </a:lnTo>
                <a:lnTo>
                  <a:pt x="749" y="854"/>
                </a:lnTo>
                <a:lnTo>
                  <a:pt x="747" y="855"/>
                </a:lnTo>
                <a:lnTo>
                  <a:pt x="746" y="855"/>
                </a:lnTo>
                <a:lnTo>
                  <a:pt x="745" y="855"/>
                </a:lnTo>
                <a:lnTo>
                  <a:pt x="744" y="855"/>
                </a:lnTo>
                <a:lnTo>
                  <a:pt x="742" y="855"/>
                </a:lnTo>
                <a:lnTo>
                  <a:pt x="741" y="856"/>
                </a:lnTo>
                <a:lnTo>
                  <a:pt x="740" y="856"/>
                </a:lnTo>
                <a:lnTo>
                  <a:pt x="738" y="856"/>
                </a:lnTo>
                <a:lnTo>
                  <a:pt x="737" y="856"/>
                </a:lnTo>
                <a:lnTo>
                  <a:pt x="736" y="856"/>
                </a:lnTo>
                <a:lnTo>
                  <a:pt x="734" y="857"/>
                </a:lnTo>
                <a:lnTo>
                  <a:pt x="733" y="857"/>
                </a:lnTo>
                <a:lnTo>
                  <a:pt x="732" y="857"/>
                </a:lnTo>
                <a:lnTo>
                  <a:pt x="730" y="857"/>
                </a:lnTo>
                <a:lnTo>
                  <a:pt x="730" y="857"/>
                </a:lnTo>
                <a:lnTo>
                  <a:pt x="732" y="884"/>
                </a:lnTo>
                <a:close/>
                <a:moveTo>
                  <a:pt x="816" y="861"/>
                </a:moveTo>
                <a:lnTo>
                  <a:pt x="816" y="861"/>
                </a:lnTo>
                <a:lnTo>
                  <a:pt x="816" y="861"/>
                </a:lnTo>
                <a:lnTo>
                  <a:pt x="817" y="860"/>
                </a:lnTo>
                <a:lnTo>
                  <a:pt x="818" y="859"/>
                </a:lnTo>
                <a:lnTo>
                  <a:pt x="820" y="859"/>
                </a:lnTo>
                <a:lnTo>
                  <a:pt x="821" y="858"/>
                </a:lnTo>
                <a:lnTo>
                  <a:pt x="822" y="857"/>
                </a:lnTo>
                <a:lnTo>
                  <a:pt x="824" y="857"/>
                </a:lnTo>
                <a:lnTo>
                  <a:pt x="825" y="856"/>
                </a:lnTo>
                <a:lnTo>
                  <a:pt x="826" y="855"/>
                </a:lnTo>
                <a:lnTo>
                  <a:pt x="827" y="854"/>
                </a:lnTo>
                <a:lnTo>
                  <a:pt x="829" y="854"/>
                </a:lnTo>
                <a:lnTo>
                  <a:pt x="830" y="853"/>
                </a:lnTo>
                <a:lnTo>
                  <a:pt x="831" y="852"/>
                </a:lnTo>
                <a:lnTo>
                  <a:pt x="832" y="852"/>
                </a:lnTo>
                <a:lnTo>
                  <a:pt x="834" y="851"/>
                </a:lnTo>
                <a:lnTo>
                  <a:pt x="835" y="850"/>
                </a:lnTo>
                <a:lnTo>
                  <a:pt x="836" y="849"/>
                </a:lnTo>
                <a:lnTo>
                  <a:pt x="837" y="849"/>
                </a:lnTo>
                <a:lnTo>
                  <a:pt x="838" y="848"/>
                </a:lnTo>
                <a:lnTo>
                  <a:pt x="840" y="847"/>
                </a:lnTo>
                <a:lnTo>
                  <a:pt x="841" y="846"/>
                </a:lnTo>
                <a:lnTo>
                  <a:pt x="826" y="823"/>
                </a:lnTo>
                <a:lnTo>
                  <a:pt x="825" y="824"/>
                </a:lnTo>
                <a:lnTo>
                  <a:pt x="824" y="825"/>
                </a:lnTo>
                <a:lnTo>
                  <a:pt x="823" y="825"/>
                </a:lnTo>
                <a:lnTo>
                  <a:pt x="821" y="826"/>
                </a:lnTo>
                <a:lnTo>
                  <a:pt x="820" y="827"/>
                </a:lnTo>
                <a:lnTo>
                  <a:pt x="819" y="827"/>
                </a:lnTo>
                <a:lnTo>
                  <a:pt x="818" y="828"/>
                </a:lnTo>
                <a:lnTo>
                  <a:pt x="817" y="829"/>
                </a:lnTo>
                <a:lnTo>
                  <a:pt x="816" y="829"/>
                </a:lnTo>
                <a:lnTo>
                  <a:pt x="815" y="830"/>
                </a:lnTo>
                <a:lnTo>
                  <a:pt x="814" y="831"/>
                </a:lnTo>
                <a:lnTo>
                  <a:pt x="813" y="831"/>
                </a:lnTo>
                <a:lnTo>
                  <a:pt x="812" y="832"/>
                </a:lnTo>
                <a:lnTo>
                  <a:pt x="810" y="833"/>
                </a:lnTo>
                <a:lnTo>
                  <a:pt x="809" y="833"/>
                </a:lnTo>
                <a:lnTo>
                  <a:pt x="808" y="834"/>
                </a:lnTo>
                <a:lnTo>
                  <a:pt x="807" y="834"/>
                </a:lnTo>
                <a:lnTo>
                  <a:pt x="806" y="835"/>
                </a:lnTo>
                <a:lnTo>
                  <a:pt x="805" y="835"/>
                </a:lnTo>
                <a:lnTo>
                  <a:pt x="804" y="836"/>
                </a:lnTo>
                <a:lnTo>
                  <a:pt x="804" y="836"/>
                </a:lnTo>
                <a:lnTo>
                  <a:pt x="816" y="861"/>
                </a:lnTo>
                <a:close/>
                <a:moveTo>
                  <a:pt x="885" y="809"/>
                </a:moveTo>
                <a:lnTo>
                  <a:pt x="885" y="809"/>
                </a:lnTo>
                <a:lnTo>
                  <a:pt x="885" y="808"/>
                </a:lnTo>
                <a:lnTo>
                  <a:pt x="886" y="807"/>
                </a:lnTo>
                <a:lnTo>
                  <a:pt x="887" y="806"/>
                </a:lnTo>
                <a:lnTo>
                  <a:pt x="888" y="805"/>
                </a:lnTo>
                <a:lnTo>
                  <a:pt x="889" y="804"/>
                </a:lnTo>
                <a:lnTo>
                  <a:pt x="890" y="803"/>
                </a:lnTo>
                <a:lnTo>
                  <a:pt x="891" y="802"/>
                </a:lnTo>
                <a:lnTo>
                  <a:pt x="892" y="801"/>
                </a:lnTo>
                <a:lnTo>
                  <a:pt x="893" y="800"/>
                </a:lnTo>
                <a:lnTo>
                  <a:pt x="894" y="799"/>
                </a:lnTo>
                <a:lnTo>
                  <a:pt x="895" y="798"/>
                </a:lnTo>
                <a:lnTo>
                  <a:pt x="895" y="796"/>
                </a:lnTo>
                <a:lnTo>
                  <a:pt x="896" y="795"/>
                </a:lnTo>
                <a:lnTo>
                  <a:pt x="897" y="794"/>
                </a:lnTo>
                <a:lnTo>
                  <a:pt x="898" y="793"/>
                </a:lnTo>
                <a:lnTo>
                  <a:pt x="899" y="792"/>
                </a:lnTo>
                <a:lnTo>
                  <a:pt x="900" y="791"/>
                </a:lnTo>
                <a:lnTo>
                  <a:pt x="901" y="790"/>
                </a:lnTo>
                <a:lnTo>
                  <a:pt x="902" y="789"/>
                </a:lnTo>
                <a:lnTo>
                  <a:pt x="902" y="787"/>
                </a:lnTo>
                <a:lnTo>
                  <a:pt x="903" y="786"/>
                </a:lnTo>
                <a:lnTo>
                  <a:pt x="881" y="770"/>
                </a:lnTo>
                <a:lnTo>
                  <a:pt x="880" y="771"/>
                </a:lnTo>
                <a:lnTo>
                  <a:pt x="880" y="772"/>
                </a:lnTo>
                <a:lnTo>
                  <a:pt x="879" y="773"/>
                </a:lnTo>
                <a:lnTo>
                  <a:pt x="878" y="774"/>
                </a:lnTo>
                <a:lnTo>
                  <a:pt x="877" y="775"/>
                </a:lnTo>
                <a:lnTo>
                  <a:pt x="877" y="776"/>
                </a:lnTo>
                <a:lnTo>
                  <a:pt x="876" y="777"/>
                </a:lnTo>
                <a:lnTo>
                  <a:pt x="875" y="778"/>
                </a:lnTo>
                <a:lnTo>
                  <a:pt x="874" y="779"/>
                </a:lnTo>
                <a:lnTo>
                  <a:pt x="873" y="780"/>
                </a:lnTo>
                <a:lnTo>
                  <a:pt x="873" y="781"/>
                </a:lnTo>
                <a:lnTo>
                  <a:pt x="872" y="782"/>
                </a:lnTo>
                <a:lnTo>
                  <a:pt x="871" y="783"/>
                </a:lnTo>
                <a:lnTo>
                  <a:pt x="870" y="784"/>
                </a:lnTo>
                <a:lnTo>
                  <a:pt x="869" y="785"/>
                </a:lnTo>
                <a:lnTo>
                  <a:pt x="869" y="786"/>
                </a:lnTo>
                <a:lnTo>
                  <a:pt x="868" y="787"/>
                </a:lnTo>
                <a:lnTo>
                  <a:pt x="867" y="788"/>
                </a:lnTo>
                <a:lnTo>
                  <a:pt x="866" y="789"/>
                </a:lnTo>
                <a:lnTo>
                  <a:pt x="865" y="790"/>
                </a:lnTo>
                <a:lnTo>
                  <a:pt x="865" y="790"/>
                </a:lnTo>
                <a:lnTo>
                  <a:pt x="885" y="809"/>
                </a:lnTo>
                <a:close/>
                <a:moveTo>
                  <a:pt x="931" y="736"/>
                </a:moveTo>
                <a:lnTo>
                  <a:pt x="931" y="736"/>
                </a:lnTo>
                <a:lnTo>
                  <a:pt x="932" y="735"/>
                </a:lnTo>
                <a:lnTo>
                  <a:pt x="932" y="733"/>
                </a:lnTo>
                <a:lnTo>
                  <a:pt x="933" y="732"/>
                </a:lnTo>
                <a:lnTo>
                  <a:pt x="933" y="731"/>
                </a:lnTo>
                <a:lnTo>
                  <a:pt x="934" y="729"/>
                </a:lnTo>
                <a:lnTo>
                  <a:pt x="934" y="728"/>
                </a:lnTo>
                <a:lnTo>
                  <a:pt x="935" y="726"/>
                </a:lnTo>
                <a:lnTo>
                  <a:pt x="935" y="725"/>
                </a:lnTo>
                <a:lnTo>
                  <a:pt x="936" y="724"/>
                </a:lnTo>
                <a:lnTo>
                  <a:pt x="936" y="722"/>
                </a:lnTo>
                <a:lnTo>
                  <a:pt x="936" y="721"/>
                </a:lnTo>
                <a:lnTo>
                  <a:pt x="937" y="720"/>
                </a:lnTo>
                <a:lnTo>
                  <a:pt x="937" y="718"/>
                </a:lnTo>
                <a:lnTo>
                  <a:pt x="938" y="717"/>
                </a:lnTo>
                <a:lnTo>
                  <a:pt x="938" y="715"/>
                </a:lnTo>
                <a:lnTo>
                  <a:pt x="939" y="714"/>
                </a:lnTo>
                <a:lnTo>
                  <a:pt x="939" y="712"/>
                </a:lnTo>
                <a:lnTo>
                  <a:pt x="939" y="711"/>
                </a:lnTo>
                <a:lnTo>
                  <a:pt x="940" y="710"/>
                </a:lnTo>
                <a:lnTo>
                  <a:pt x="940" y="708"/>
                </a:lnTo>
                <a:lnTo>
                  <a:pt x="940" y="708"/>
                </a:lnTo>
                <a:lnTo>
                  <a:pt x="914" y="701"/>
                </a:lnTo>
                <a:lnTo>
                  <a:pt x="914" y="701"/>
                </a:lnTo>
                <a:lnTo>
                  <a:pt x="913" y="703"/>
                </a:lnTo>
                <a:lnTo>
                  <a:pt x="913" y="704"/>
                </a:lnTo>
                <a:lnTo>
                  <a:pt x="913" y="705"/>
                </a:lnTo>
                <a:lnTo>
                  <a:pt x="912" y="706"/>
                </a:lnTo>
                <a:lnTo>
                  <a:pt x="912" y="708"/>
                </a:lnTo>
                <a:lnTo>
                  <a:pt x="912" y="709"/>
                </a:lnTo>
                <a:lnTo>
                  <a:pt x="911" y="710"/>
                </a:lnTo>
                <a:lnTo>
                  <a:pt x="911" y="711"/>
                </a:lnTo>
                <a:lnTo>
                  <a:pt x="910" y="712"/>
                </a:lnTo>
                <a:lnTo>
                  <a:pt x="910" y="714"/>
                </a:lnTo>
                <a:lnTo>
                  <a:pt x="910" y="715"/>
                </a:lnTo>
                <a:lnTo>
                  <a:pt x="909" y="716"/>
                </a:lnTo>
                <a:lnTo>
                  <a:pt x="909" y="717"/>
                </a:lnTo>
                <a:lnTo>
                  <a:pt x="908" y="719"/>
                </a:lnTo>
                <a:lnTo>
                  <a:pt x="908" y="720"/>
                </a:lnTo>
                <a:lnTo>
                  <a:pt x="908" y="721"/>
                </a:lnTo>
                <a:lnTo>
                  <a:pt x="907" y="722"/>
                </a:lnTo>
                <a:lnTo>
                  <a:pt x="907" y="723"/>
                </a:lnTo>
                <a:lnTo>
                  <a:pt x="906" y="725"/>
                </a:lnTo>
                <a:lnTo>
                  <a:pt x="906" y="726"/>
                </a:lnTo>
                <a:lnTo>
                  <a:pt x="931" y="736"/>
                </a:lnTo>
                <a:close/>
                <a:moveTo>
                  <a:pt x="948" y="651"/>
                </a:moveTo>
                <a:lnTo>
                  <a:pt x="948" y="651"/>
                </a:lnTo>
                <a:lnTo>
                  <a:pt x="948" y="651"/>
                </a:lnTo>
                <a:lnTo>
                  <a:pt x="948" y="649"/>
                </a:lnTo>
                <a:lnTo>
                  <a:pt x="948" y="647"/>
                </a:lnTo>
                <a:lnTo>
                  <a:pt x="948" y="646"/>
                </a:lnTo>
                <a:lnTo>
                  <a:pt x="948" y="644"/>
                </a:lnTo>
                <a:lnTo>
                  <a:pt x="948" y="643"/>
                </a:lnTo>
                <a:lnTo>
                  <a:pt x="948" y="641"/>
                </a:lnTo>
                <a:lnTo>
                  <a:pt x="948" y="640"/>
                </a:lnTo>
                <a:lnTo>
                  <a:pt x="948" y="638"/>
                </a:lnTo>
                <a:lnTo>
                  <a:pt x="948" y="637"/>
                </a:lnTo>
                <a:lnTo>
                  <a:pt x="948" y="635"/>
                </a:lnTo>
                <a:lnTo>
                  <a:pt x="948" y="634"/>
                </a:lnTo>
                <a:lnTo>
                  <a:pt x="948" y="632"/>
                </a:lnTo>
                <a:lnTo>
                  <a:pt x="947" y="631"/>
                </a:lnTo>
                <a:lnTo>
                  <a:pt x="947" y="629"/>
                </a:lnTo>
                <a:lnTo>
                  <a:pt x="947" y="628"/>
                </a:lnTo>
                <a:lnTo>
                  <a:pt x="947" y="626"/>
                </a:lnTo>
                <a:lnTo>
                  <a:pt x="947" y="625"/>
                </a:lnTo>
                <a:lnTo>
                  <a:pt x="947" y="623"/>
                </a:lnTo>
                <a:lnTo>
                  <a:pt x="947" y="622"/>
                </a:lnTo>
                <a:lnTo>
                  <a:pt x="919" y="625"/>
                </a:lnTo>
                <a:lnTo>
                  <a:pt x="920" y="626"/>
                </a:lnTo>
                <a:lnTo>
                  <a:pt x="920" y="627"/>
                </a:lnTo>
                <a:lnTo>
                  <a:pt x="920" y="629"/>
                </a:lnTo>
                <a:lnTo>
                  <a:pt x="920" y="630"/>
                </a:lnTo>
                <a:lnTo>
                  <a:pt x="920" y="631"/>
                </a:lnTo>
                <a:lnTo>
                  <a:pt x="920" y="633"/>
                </a:lnTo>
                <a:lnTo>
                  <a:pt x="920" y="634"/>
                </a:lnTo>
                <a:lnTo>
                  <a:pt x="920" y="635"/>
                </a:lnTo>
                <a:lnTo>
                  <a:pt x="920" y="637"/>
                </a:lnTo>
                <a:lnTo>
                  <a:pt x="920" y="638"/>
                </a:lnTo>
                <a:lnTo>
                  <a:pt x="921" y="639"/>
                </a:lnTo>
                <a:lnTo>
                  <a:pt x="921" y="641"/>
                </a:lnTo>
                <a:lnTo>
                  <a:pt x="921" y="642"/>
                </a:lnTo>
                <a:lnTo>
                  <a:pt x="921" y="643"/>
                </a:lnTo>
                <a:lnTo>
                  <a:pt x="921" y="645"/>
                </a:lnTo>
                <a:lnTo>
                  <a:pt x="921" y="646"/>
                </a:lnTo>
                <a:lnTo>
                  <a:pt x="921" y="647"/>
                </a:lnTo>
                <a:lnTo>
                  <a:pt x="921" y="649"/>
                </a:lnTo>
                <a:lnTo>
                  <a:pt x="921" y="650"/>
                </a:lnTo>
                <a:lnTo>
                  <a:pt x="921" y="650"/>
                </a:lnTo>
                <a:lnTo>
                  <a:pt x="948" y="651"/>
                </a:lnTo>
                <a:close/>
                <a:moveTo>
                  <a:pt x="934" y="565"/>
                </a:moveTo>
                <a:lnTo>
                  <a:pt x="934" y="565"/>
                </a:lnTo>
                <a:lnTo>
                  <a:pt x="933" y="564"/>
                </a:lnTo>
                <a:lnTo>
                  <a:pt x="933" y="563"/>
                </a:lnTo>
                <a:lnTo>
                  <a:pt x="932" y="562"/>
                </a:lnTo>
                <a:lnTo>
                  <a:pt x="932" y="560"/>
                </a:lnTo>
                <a:lnTo>
                  <a:pt x="931" y="559"/>
                </a:lnTo>
                <a:lnTo>
                  <a:pt x="930" y="558"/>
                </a:lnTo>
                <a:lnTo>
                  <a:pt x="930" y="556"/>
                </a:lnTo>
                <a:lnTo>
                  <a:pt x="929" y="555"/>
                </a:lnTo>
                <a:lnTo>
                  <a:pt x="929" y="554"/>
                </a:lnTo>
                <a:lnTo>
                  <a:pt x="928" y="552"/>
                </a:lnTo>
                <a:lnTo>
                  <a:pt x="928" y="551"/>
                </a:lnTo>
                <a:lnTo>
                  <a:pt x="927" y="550"/>
                </a:lnTo>
                <a:lnTo>
                  <a:pt x="926" y="548"/>
                </a:lnTo>
                <a:lnTo>
                  <a:pt x="926" y="547"/>
                </a:lnTo>
                <a:lnTo>
                  <a:pt x="925" y="546"/>
                </a:lnTo>
                <a:lnTo>
                  <a:pt x="925" y="544"/>
                </a:lnTo>
                <a:lnTo>
                  <a:pt x="924" y="543"/>
                </a:lnTo>
                <a:lnTo>
                  <a:pt x="923" y="542"/>
                </a:lnTo>
                <a:lnTo>
                  <a:pt x="923" y="540"/>
                </a:lnTo>
                <a:lnTo>
                  <a:pt x="922" y="539"/>
                </a:lnTo>
                <a:lnTo>
                  <a:pt x="922" y="539"/>
                </a:lnTo>
                <a:lnTo>
                  <a:pt x="898" y="551"/>
                </a:lnTo>
                <a:lnTo>
                  <a:pt x="898" y="552"/>
                </a:lnTo>
                <a:lnTo>
                  <a:pt x="898" y="553"/>
                </a:lnTo>
                <a:lnTo>
                  <a:pt x="899" y="554"/>
                </a:lnTo>
                <a:lnTo>
                  <a:pt x="899" y="555"/>
                </a:lnTo>
                <a:lnTo>
                  <a:pt x="900" y="556"/>
                </a:lnTo>
                <a:lnTo>
                  <a:pt x="901" y="557"/>
                </a:lnTo>
                <a:lnTo>
                  <a:pt x="901" y="558"/>
                </a:lnTo>
                <a:lnTo>
                  <a:pt x="902" y="560"/>
                </a:lnTo>
                <a:lnTo>
                  <a:pt x="902" y="561"/>
                </a:lnTo>
                <a:lnTo>
                  <a:pt x="903" y="562"/>
                </a:lnTo>
                <a:lnTo>
                  <a:pt x="903" y="563"/>
                </a:lnTo>
                <a:lnTo>
                  <a:pt x="904" y="564"/>
                </a:lnTo>
                <a:lnTo>
                  <a:pt x="904" y="565"/>
                </a:lnTo>
                <a:lnTo>
                  <a:pt x="905" y="567"/>
                </a:lnTo>
                <a:lnTo>
                  <a:pt x="905" y="568"/>
                </a:lnTo>
                <a:lnTo>
                  <a:pt x="906" y="569"/>
                </a:lnTo>
                <a:lnTo>
                  <a:pt x="906" y="570"/>
                </a:lnTo>
                <a:lnTo>
                  <a:pt x="907" y="571"/>
                </a:lnTo>
                <a:lnTo>
                  <a:pt x="907" y="573"/>
                </a:lnTo>
                <a:lnTo>
                  <a:pt x="908" y="574"/>
                </a:lnTo>
                <a:lnTo>
                  <a:pt x="908" y="575"/>
                </a:lnTo>
                <a:lnTo>
                  <a:pt x="934" y="565"/>
                </a:lnTo>
                <a:close/>
                <a:moveTo>
                  <a:pt x="889" y="491"/>
                </a:moveTo>
                <a:lnTo>
                  <a:pt x="889" y="491"/>
                </a:lnTo>
                <a:lnTo>
                  <a:pt x="889" y="491"/>
                </a:lnTo>
                <a:lnTo>
                  <a:pt x="888" y="490"/>
                </a:lnTo>
                <a:lnTo>
                  <a:pt x="887" y="489"/>
                </a:lnTo>
                <a:lnTo>
                  <a:pt x="886" y="488"/>
                </a:lnTo>
                <a:lnTo>
                  <a:pt x="885" y="486"/>
                </a:lnTo>
                <a:lnTo>
                  <a:pt x="884" y="485"/>
                </a:lnTo>
                <a:lnTo>
                  <a:pt x="883" y="484"/>
                </a:lnTo>
                <a:lnTo>
                  <a:pt x="882" y="483"/>
                </a:lnTo>
                <a:lnTo>
                  <a:pt x="881" y="482"/>
                </a:lnTo>
                <a:lnTo>
                  <a:pt x="880" y="481"/>
                </a:lnTo>
                <a:lnTo>
                  <a:pt x="879" y="480"/>
                </a:lnTo>
                <a:lnTo>
                  <a:pt x="878" y="479"/>
                </a:lnTo>
                <a:lnTo>
                  <a:pt x="877" y="478"/>
                </a:lnTo>
                <a:lnTo>
                  <a:pt x="876" y="477"/>
                </a:lnTo>
                <a:lnTo>
                  <a:pt x="875" y="476"/>
                </a:lnTo>
                <a:lnTo>
                  <a:pt x="874" y="475"/>
                </a:lnTo>
                <a:lnTo>
                  <a:pt x="873" y="474"/>
                </a:lnTo>
                <a:lnTo>
                  <a:pt x="872" y="473"/>
                </a:lnTo>
                <a:lnTo>
                  <a:pt x="871" y="472"/>
                </a:lnTo>
                <a:lnTo>
                  <a:pt x="870" y="471"/>
                </a:lnTo>
                <a:lnTo>
                  <a:pt x="869" y="470"/>
                </a:lnTo>
                <a:lnTo>
                  <a:pt x="851" y="491"/>
                </a:lnTo>
                <a:lnTo>
                  <a:pt x="852" y="492"/>
                </a:lnTo>
                <a:lnTo>
                  <a:pt x="853" y="492"/>
                </a:lnTo>
                <a:lnTo>
                  <a:pt x="854" y="493"/>
                </a:lnTo>
                <a:lnTo>
                  <a:pt x="854" y="494"/>
                </a:lnTo>
                <a:lnTo>
                  <a:pt x="855" y="495"/>
                </a:lnTo>
                <a:lnTo>
                  <a:pt x="856" y="496"/>
                </a:lnTo>
                <a:lnTo>
                  <a:pt x="857" y="497"/>
                </a:lnTo>
                <a:lnTo>
                  <a:pt x="858" y="498"/>
                </a:lnTo>
                <a:lnTo>
                  <a:pt x="859" y="498"/>
                </a:lnTo>
                <a:lnTo>
                  <a:pt x="860" y="499"/>
                </a:lnTo>
                <a:lnTo>
                  <a:pt x="861" y="500"/>
                </a:lnTo>
                <a:lnTo>
                  <a:pt x="862" y="501"/>
                </a:lnTo>
                <a:lnTo>
                  <a:pt x="863" y="502"/>
                </a:lnTo>
                <a:lnTo>
                  <a:pt x="863" y="503"/>
                </a:lnTo>
                <a:lnTo>
                  <a:pt x="864" y="504"/>
                </a:lnTo>
                <a:lnTo>
                  <a:pt x="865" y="505"/>
                </a:lnTo>
                <a:lnTo>
                  <a:pt x="866" y="506"/>
                </a:lnTo>
                <a:lnTo>
                  <a:pt x="867" y="507"/>
                </a:lnTo>
                <a:lnTo>
                  <a:pt x="868" y="508"/>
                </a:lnTo>
                <a:lnTo>
                  <a:pt x="869" y="509"/>
                </a:lnTo>
                <a:lnTo>
                  <a:pt x="869" y="509"/>
                </a:lnTo>
                <a:lnTo>
                  <a:pt x="889" y="491"/>
                </a:lnTo>
                <a:close/>
                <a:moveTo>
                  <a:pt x="822" y="437"/>
                </a:moveTo>
                <a:lnTo>
                  <a:pt x="822" y="437"/>
                </a:lnTo>
                <a:lnTo>
                  <a:pt x="821" y="437"/>
                </a:lnTo>
                <a:lnTo>
                  <a:pt x="820" y="436"/>
                </a:lnTo>
                <a:lnTo>
                  <a:pt x="818" y="436"/>
                </a:lnTo>
                <a:lnTo>
                  <a:pt x="817" y="435"/>
                </a:lnTo>
                <a:lnTo>
                  <a:pt x="816" y="434"/>
                </a:lnTo>
                <a:lnTo>
                  <a:pt x="815" y="434"/>
                </a:lnTo>
                <a:lnTo>
                  <a:pt x="813" y="433"/>
                </a:lnTo>
                <a:lnTo>
                  <a:pt x="812" y="432"/>
                </a:lnTo>
                <a:lnTo>
                  <a:pt x="811" y="432"/>
                </a:lnTo>
                <a:lnTo>
                  <a:pt x="809" y="431"/>
                </a:lnTo>
                <a:lnTo>
                  <a:pt x="808" y="431"/>
                </a:lnTo>
                <a:lnTo>
                  <a:pt x="807" y="430"/>
                </a:lnTo>
                <a:lnTo>
                  <a:pt x="805" y="429"/>
                </a:lnTo>
                <a:lnTo>
                  <a:pt x="804" y="429"/>
                </a:lnTo>
                <a:lnTo>
                  <a:pt x="803" y="428"/>
                </a:lnTo>
                <a:lnTo>
                  <a:pt x="801" y="428"/>
                </a:lnTo>
                <a:lnTo>
                  <a:pt x="800" y="427"/>
                </a:lnTo>
                <a:lnTo>
                  <a:pt x="799" y="427"/>
                </a:lnTo>
                <a:lnTo>
                  <a:pt x="797" y="426"/>
                </a:lnTo>
                <a:lnTo>
                  <a:pt x="796" y="426"/>
                </a:lnTo>
                <a:lnTo>
                  <a:pt x="795" y="425"/>
                </a:lnTo>
                <a:lnTo>
                  <a:pt x="786" y="451"/>
                </a:lnTo>
                <a:lnTo>
                  <a:pt x="786" y="451"/>
                </a:lnTo>
                <a:lnTo>
                  <a:pt x="787" y="452"/>
                </a:lnTo>
                <a:lnTo>
                  <a:pt x="789" y="452"/>
                </a:lnTo>
                <a:lnTo>
                  <a:pt x="790" y="452"/>
                </a:lnTo>
                <a:lnTo>
                  <a:pt x="791" y="453"/>
                </a:lnTo>
                <a:lnTo>
                  <a:pt x="792" y="453"/>
                </a:lnTo>
                <a:lnTo>
                  <a:pt x="793" y="454"/>
                </a:lnTo>
                <a:lnTo>
                  <a:pt x="794" y="454"/>
                </a:lnTo>
                <a:lnTo>
                  <a:pt x="796" y="455"/>
                </a:lnTo>
                <a:lnTo>
                  <a:pt x="797" y="456"/>
                </a:lnTo>
                <a:lnTo>
                  <a:pt x="798" y="456"/>
                </a:lnTo>
                <a:lnTo>
                  <a:pt x="799" y="457"/>
                </a:lnTo>
                <a:lnTo>
                  <a:pt x="800" y="457"/>
                </a:lnTo>
                <a:lnTo>
                  <a:pt x="801" y="458"/>
                </a:lnTo>
                <a:lnTo>
                  <a:pt x="803" y="458"/>
                </a:lnTo>
                <a:lnTo>
                  <a:pt x="804" y="459"/>
                </a:lnTo>
                <a:lnTo>
                  <a:pt x="805" y="459"/>
                </a:lnTo>
                <a:lnTo>
                  <a:pt x="806" y="460"/>
                </a:lnTo>
                <a:lnTo>
                  <a:pt x="807" y="460"/>
                </a:lnTo>
                <a:lnTo>
                  <a:pt x="808" y="461"/>
                </a:lnTo>
                <a:lnTo>
                  <a:pt x="809" y="461"/>
                </a:lnTo>
                <a:lnTo>
                  <a:pt x="822" y="437"/>
                </a:lnTo>
                <a:close/>
                <a:moveTo>
                  <a:pt x="710" y="358"/>
                </a:moveTo>
                <a:lnTo>
                  <a:pt x="710" y="358"/>
                </a:lnTo>
                <a:cubicBezTo>
                  <a:pt x="551" y="358"/>
                  <a:pt x="421" y="488"/>
                  <a:pt x="421" y="647"/>
                </a:cubicBezTo>
                <a:cubicBezTo>
                  <a:pt x="421" y="807"/>
                  <a:pt x="551" y="936"/>
                  <a:pt x="710" y="936"/>
                </a:cubicBezTo>
                <a:cubicBezTo>
                  <a:pt x="870" y="936"/>
                  <a:pt x="999" y="807"/>
                  <a:pt x="999" y="647"/>
                </a:cubicBezTo>
                <a:cubicBezTo>
                  <a:pt x="999" y="488"/>
                  <a:pt x="870" y="358"/>
                  <a:pt x="710" y="358"/>
                </a:cubicBezTo>
                <a:close/>
                <a:moveTo>
                  <a:pt x="46" y="238"/>
                </a:moveTo>
                <a:lnTo>
                  <a:pt x="46" y="238"/>
                </a:lnTo>
                <a:cubicBezTo>
                  <a:pt x="103" y="233"/>
                  <a:pt x="159" y="230"/>
                  <a:pt x="215" y="228"/>
                </a:cubicBezTo>
                <a:cubicBezTo>
                  <a:pt x="177" y="226"/>
                  <a:pt x="139" y="223"/>
                  <a:pt x="101" y="219"/>
                </a:cubicBezTo>
                <a:cubicBezTo>
                  <a:pt x="76" y="216"/>
                  <a:pt x="55" y="198"/>
                  <a:pt x="55" y="173"/>
                </a:cubicBezTo>
                <a:cubicBezTo>
                  <a:pt x="55" y="135"/>
                  <a:pt x="55" y="98"/>
                  <a:pt x="55" y="61"/>
                </a:cubicBezTo>
                <a:cubicBezTo>
                  <a:pt x="55" y="35"/>
                  <a:pt x="76" y="17"/>
                  <a:pt x="101" y="14"/>
                </a:cubicBezTo>
                <a:cubicBezTo>
                  <a:pt x="253" y="0"/>
                  <a:pt x="404" y="1"/>
                  <a:pt x="556" y="14"/>
                </a:cubicBezTo>
                <a:cubicBezTo>
                  <a:pt x="582" y="17"/>
                  <a:pt x="603" y="35"/>
                  <a:pt x="603" y="61"/>
                </a:cubicBezTo>
                <a:cubicBezTo>
                  <a:pt x="603" y="98"/>
                  <a:pt x="603" y="135"/>
                  <a:pt x="603" y="173"/>
                </a:cubicBezTo>
                <a:cubicBezTo>
                  <a:pt x="603" y="198"/>
                  <a:pt x="582" y="216"/>
                  <a:pt x="556" y="219"/>
                </a:cubicBezTo>
                <a:cubicBezTo>
                  <a:pt x="501" y="225"/>
                  <a:pt x="446" y="229"/>
                  <a:pt x="392" y="231"/>
                </a:cubicBezTo>
                <a:cubicBezTo>
                  <a:pt x="428" y="232"/>
                  <a:pt x="465" y="235"/>
                  <a:pt x="502" y="238"/>
                </a:cubicBezTo>
                <a:cubicBezTo>
                  <a:pt x="527" y="240"/>
                  <a:pt x="548" y="259"/>
                  <a:pt x="548" y="285"/>
                </a:cubicBezTo>
                <a:lnTo>
                  <a:pt x="548" y="339"/>
                </a:lnTo>
                <a:cubicBezTo>
                  <a:pt x="517" y="355"/>
                  <a:pt x="488" y="376"/>
                  <a:pt x="464" y="401"/>
                </a:cubicBezTo>
                <a:cubicBezTo>
                  <a:pt x="449" y="416"/>
                  <a:pt x="435" y="432"/>
                  <a:pt x="423" y="450"/>
                </a:cubicBezTo>
                <a:cubicBezTo>
                  <a:pt x="297" y="459"/>
                  <a:pt x="172" y="456"/>
                  <a:pt x="46" y="443"/>
                </a:cubicBezTo>
                <a:cubicBezTo>
                  <a:pt x="21" y="440"/>
                  <a:pt x="0" y="422"/>
                  <a:pt x="0" y="396"/>
                </a:cubicBezTo>
                <a:cubicBezTo>
                  <a:pt x="0" y="359"/>
                  <a:pt x="0" y="322"/>
                  <a:pt x="0" y="285"/>
                </a:cubicBezTo>
                <a:cubicBezTo>
                  <a:pt x="0" y="259"/>
                  <a:pt x="21" y="241"/>
                  <a:pt x="46" y="2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dirty="0">
              <a:ea typeface="微软雅黑" panose="020B0503020204020204" pitchFamily="34" charset="-122"/>
            </a:endParaRPr>
          </a:p>
        </p:txBody>
      </p:sp>
      <p:sp>
        <p:nvSpPr>
          <p:cNvPr id="66" name="TextBox 60"/>
          <p:cNvSpPr txBox="1"/>
          <p:nvPr/>
        </p:nvSpPr>
        <p:spPr>
          <a:xfrm>
            <a:off x="3611542" y="2073190"/>
            <a:ext cx="546945" cy="461537"/>
          </a:xfrm>
          <a:prstGeom prst="rect">
            <a:avLst/>
          </a:prstGeom>
          <a:noFill/>
        </p:spPr>
        <p:txBody>
          <a:bodyPr wrap="none" rtlCol="0">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01</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67" name="TextBox 61"/>
          <p:cNvSpPr txBox="1"/>
          <p:nvPr/>
        </p:nvSpPr>
        <p:spPr>
          <a:xfrm>
            <a:off x="2874851" y="3560215"/>
            <a:ext cx="546945" cy="461537"/>
          </a:xfrm>
          <a:prstGeom prst="rect">
            <a:avLst/>
          </a:prstGeom>
          <a:noFill/>
        </p:spPr>
        <p:txBody>
          <a:bodyPr wrap="none" rtlCol="0">
            <a:spAutoFit/>
          </a:bodyPr>
          <a:lstStyle/>
          <a:p>
            <a:r>
              <a:rPr lang="en-US" altLang="zh-CN" sz="2400">
                <a:solidFill>
                  <a:srgbClr val="FFFFFF"/>
                </a:solidFill>
                <a:latin typeface="微软雅黑" panose="020B0503020204020204" pitchFamily="34" charset="-122"/>
                <a:ea typeface="微软雅黑" panose="020B0503020204020204" pitchFamily="34" charset="-122"/>
              </a:rPr>
              <a:t>02</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68" name="TextBox 62"/>
          <p:cNvSpPr txBox="1"/>
          <p:nvPr/>
        </p:nvSpPr>
        <p:spPr>
          <a:xfrm>
            <a:off x="3625185" y="5101810"/>
            <a:ext cx="546945" cy="461537"/>
          </a:xfrm>
          <a:prstGeom prst="rect">
            <a:avLst/>
          </a:prstGeom>
          <a:noFill/>
        </p:spPr>
        <p:txBody>
          <a:bodyPr wrap="none" rtlCol="0">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03</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69" name="TextBox 63"/>
          <p:cNvSpPr txBox="1"/>
          <p:nvPr/>
        </p:nvSpPr>
        <p:spPr>
          <a:xfrm>
            <a:off x="8045332" y="2073190"/>
            <a:ext cx="546945" cy="461537"/>
          </a:xfrm>
          <a:prstGeom prst="rect">
            <a:avLst/>
          </a:prstGeom>
          <a:noFill/>
        </p:spPr>
        <p:txBody>
          <a:bodyPr wrap="none" rtlCol="0">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04</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70" name="TextBox 64"/>
          <p:cNvSpPr txBox="1"/>
          <p:nvPr/>
        </p:nvSpPr>
        <p:spPr>
          <a:xfrm>
            <a:off x="8835878" y="3582759"/>
            <a:ext cx="546945" cy="461537"/>
          </a:xfrm>
          <a:prstGeom prst="rect">
            <a:avLst/>
          </a:prstGeom>
          <a:noFill/>
        </p:spPr>
        <p:txBody>
          <a:bodyPr wrap="none" rtlCol="0">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05</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71" name="TextBox 65"/>
          <p:cNvSpPr txBox="1"/>
          <p:nvPr/>
        </p:nvSpPr>
        <p:spPr>
          <a:xfrm>
            <a:off x="8045333" y="5101810"/>
            <a:ext cx="546945" cy="461537"/>
          </a:xfrm>
          <a:prstGeom prst="rect">
            <a:avLst/>
          </a:prstGeom>
          <a:noFill/>
        </p:spPr>
        <p:txBody>
          <a:bodyPr wrap="none" rtlCol="0">
            <a:spAutoFit/>
          </a:bodyPr>
          <a:lstStyle/>
          <a:p>
            <a:r>
              <a:rPr lang="en-US" altLang="zh-CN" sz="2400" dirty="0">
                <a:solidFill>
                  <a:srgbClr val="FFFFFF"/>
                </a:solidFill>
                <a:latin typeface="微软雅黑" panose="020B0503020204020204" pitchFamily="34" charset="-122"/>
                <a:ea typeface="微软雅黑" panose="020B0503020204020204" pitchFamily="34" charset="-122"/>
              </a:rPr>
              <a:t>06</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72" name="TextBox 66"/>
          <p:cNvSpPr txBox="1"/>
          <p:nvPr/>
        </p:nvSpPr>
        <p:spPr>
          <a:xfrm>
            <a:off x="5145405" y="3962400"/>
            <a:ext cx="2009775" cy="567690"/>
          </a:xfrm>
          <a:prstGeom prst="rect">
            <a:avLst/>
          </a:prstGeom>
          <a:noFill/>
        </p:spPr>
        <p:txBody>
          <a:bodyPr wrap="square" rtlCol="0">
            <a:no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en-US" altLang="zh-CN" sz="2800" dirty="0">
                <a:solidFill>
                  <a:srgbClr val="FFFFFF"/>
                </a:solidFill>
                <a:latin typeface="Times New Roman" panose="02020603050405020304" charset="0"/>
                <a:cs typeface="Times New Roman" panose="02020603050405020304" charset="0"/>
              </a:rPr>
              <a:t>Advantages</a:t>
            </a:r>
            <a:endParaRPr lang="en-US" altLang="zh-CN" sz="2800" dirty="0">
              <a:solidFill>
                <a:srgbClr val="FFFFFF"/>
              </a:solidFill>
              <a:latin typeface="Times New Roman" panose="02020603050405020304" charset="0"/>
              <a:cs typeface="Times New Roman" panose="02020603050405020304" charset="0"/>
            </a:endParaRPr>
          </a:p>
        </p:txBody>
      </p:sp>
      <p:sp>
        <p:nvSpPr>
          <p:cNvPr id="73" name="矩形 72"/>
          <p:cNvSpPr/>
          <p:nvPr/>
        </p:nvSpPr>
        <p:spPr>
          <a:xfrm>
            <a:off x="8782368" y="5251057"/>
            <a:ext cx="3109246" cy="583565"/>
          </a:xfrm>
          <a:prstGeom prst="rect">
            <a:avLst/>
          </a:prstGeom>
          <a:noFill/>
        </p:spPr>
        <p:txBody>
          <a:bodyPr wrap="square" rtlCol="0">
            <a:spAutoFit/>
          </a:bodyPr>
          <a:lstStyle/>
          <a:p>
            <a:pPr algn="just"/>
            <a:r>
              <a:rPr lang="en-US" altLang="zh-CN" sz="1600" b="1" dirty="0">
                <a:solidFill>
                  <a:srgbClr val="1F3240"/>
                </a:solidFill>
                <a:latin typeface="Times New Roman" panose="02020603050405020304" charset="0"/>
                <a:ea typeface="微软雅黑" panose="020B0503020204020204" pitchFamily="34" charset="-122"/>
                <a:cs typeface="Times New Roman" panose="02020603050405020304" charset="0"/>
              </a:rPr>
              <a:t>A strong network that can offer you a wide range of services</a:t>
            </a:r>
            <a:endParaRPr lang="en-US" altLang="zh-CN" sz="1600" b="1" dirty="0">
              <a:solidFill>
                <a:srgbClr val="1F3240"/>
              </a:solidFill>
              <a:latin typeface="Times New Roman" panose="02020603050405020304" charset="0"/>
              <a:ea typeface="微软雅黑" panose="020B0503020204020204" pitchFamily="34" charset="-122"/>
              <a:cs typeface="Times New Roman" panose="02020603050405020304" charset="0"/>
            </a:endParaRPr>
          </a:p>
        </p:txBody>
      </p:sp>
      <p:sp>
        <p:nvSpPr>
          <p:cNvPr id="74" name="矩形 73"/>
          <p:cNvSpPr/>
          <p:nvPr/>
        </p:nvSpPr>
        <p:spPr>
          <a:xfrm>
            <a:off x="285115" y="3477260"/>
            <a:ext cx="2383790" cy="683895"/>
          </a:xfrm>
          <a:prstGeom prst="rect">
            <a:avLst/>
          </a:prstGeom>
          <a:noFill/>
        </p:spPr>
        <p:txBody>
          <a:bodyPr wrap="square" rtlCol="0">
            <a:noAutofit/>
          </a:bodyPr>
          <a:lstStyle/>
          <a:p>
            <a:pPr algn="just"/>
            <a:r>
              <a:rPr lang="en-US" altLang="zh-CN" b="1" dirty="0">
                <a:solidFill>
                  <a:srgbClr val="1F3240"/>
                </a:solidFill>
                <a:latin typeface="Times New Roman" panose="02020603050405020304" charset="0"/>
                <a:ea typeface="微软雅黑" panose="020B0503020204020204" pitchFamily="34" charset="-122"/>
                <a:cs typeface="Times New Roman" panose="02020603050405020304" charset="0"/>
              </a:rPr>
              <a:t>The most cost effective customised solution</a:t>
            </a:r>
            <a:endParaRPr lang="en-US" altLang="zh-CN" b="1" dirty="0">
              <a:solidFill>
                <a:srgbClr val="1F3240"/>
              </a:solidFill>
              <a:latin typeface="Times New Roman" panose="02020603050405020304" charset="0"/>
              <a:ea typeface="微软雅黑" panose="020B0503020204020204" pitchFamily="34" charset="-122"/>
              <a:cs typeface="Times New Roman" panose="02020603050405020304" charset="0"/>
            </a:endParaRPr>
          </a:p>
        </p:txBody>
      </p:sp>
      <p:sp>
        <p:nvSpPr>
          <p:cNvPr id="75" name="矩形 74"/>
          <p:cNvSpPr/>
          <p:nvPr/>
        </p:nvSpPr>
        <p:spPr>
          <a:xfrm>
            <a:off x="391795" y="5404485"/>
            <a:ext cx="3230880" cy="645160"/>
          </a:xfrm>
          <a:prstGeom prst="rect">
            <a:avLst/>
          </a:prstGeom>
          <a:noFill/>
        </p:spPr>
        <p:txBody>
          <a:bodyPr wrap="square" rtlCol="0">
            <a:spAutoFit/>
          </a:bodyPr>
          <a:lstStyle/>
          <a:p>
            <a:pPr algn="just"/>
            <a:r>
              <a:rPr lang="en-US" altLang="zh-CN" b="1" dirty="0">
                <a:solidFill>
                  <a:srgbClr val="1F3240"/>
                </a:solidFill>
                <a:latin typeface="Times New Roman" panose="02020603050405020304" charset="0"/>
                <a:ea typeface="微软雅黑" panose="020B0503020204020204" pitchFamily="34" charset="-122"/>
                <a:cs typeface="Times New Roman" panose="02020603050405020304" charset="0"/>
              </a:rPr>
              <a:t>A highly trained and experienced team</a:t>
            </a:r>
            <a:endParaRPr lang="en-US" altLang="zh-CN" b="1" dirty="0">
              <a:solidFill>
                <a:srgbClr val="1F3240"/>
              </a:solidFill>
              <a:latin typeface="Times New Roman" panose="02020603050405020304" charset="0"/>
              <a:ea typeface="微软雅黑" panose="020B0503020204020204" pitchFamily="34" charset="-122"/>
              <a:cs typeface="Times New Roman" panose="02020603050405020304" charset="0"/>
            </a:endParaRPr>
          </a:p>
        </p:txBody>
      </p:sp>
      <p:sp>
        <p:nvSpPr>
          <p:cNvPr id="76" name="矩形 75"/>
          <p:cNvSpPr/>
          <p:nvPr/>
        </p:nvSpPr>
        <p:spPr>
          <a:xfrm>
            <a:off x="352425" y="1392555"/>
            <a:ext cx="3069590" cy="1002030"/>
          </a:xfrm>
          <a:prstGeom prst="rect">
            <a:avLst/>
          </a:prstGeom>
          <a:noFill/>
        </p:spPr>
        <p:txBody>
          <a:bodyPr wrap="square" rtlCol="0">
            <a:noAutofit/>
          </a:bodyPr>
          <a:lstStyle/>
          <a:p>
            <a:pPr algn="just"/>
            <a:r>
              <a:rPr lang="en-US" sz="1600" b="1" dirty="0">
                <a:solidFill>
                  <a:srgbClr val="1F3240"/>
                </a:solidFill>
                <a:uFillTx/>
                <a:latin typeface="Times New Roman" panose="02020603050405020304" charset="0"/>
                <a:ea typeface="微软雅黑" panose="020B0503020204020204" pitchFamily="34" charset="-122"/>
                <a:cs typeface="Times New Roman" panose="02020603050405020304" charset="0"/>
              </a:rPr>
              <a:t>GSP-compliant2℃-8˚c pharmaceutical warehouses in Shanghai, Beijing, Guangzhou, Chengdu, and Suzhou.</a:t>
            </a:r>
            <a:endParaRPr lang="en-US" sz="1600" b="1" dirty="0">
              <a:solidFill>
                <a:srgbClr val="1F3240"/>
              </a:solidFill>
              <a:uFillTx/>
              <a:latin typeface="Times New Roman" panose="02020603050405020304" charset="0"/>
              <a:ea typeface="微软雅黑" panose="020B0503020204020204" pitchFamily="34" charset="-122"/>
              <a:cs typeface="Times New Roman" panose="02020603050405020304" charset="0"/>
            </a:endParaRPr>
          </a:p>
        </p:txBody>
      </p:sp>
      <p:sp>
        <p:nvSpPr>
          <p:cNvPr id="77" name="矩形 76"/>
          <p:cNvSpPr/>
          <p:nvPr/>
        </p:nvSpPr>
        <p:spPr>
          <a:xfrm>
            <a:off x="9489512" y="3582360"/>
            <a:ext cx="2051357" cy="368300"/>
          </a:xfrm>
          <a:prstGeom prst="rect">
            <a:avLst/>
          </a:prstGeom>
          <a:noFill/>
        </p:spPr>
        <p:txBody>
          <a:bodyPr wrap="square" rtlCol="0">
            <a:spAutoFit/>
          </a:bodyPr>
          <a:lstStyle/>
          <a:p>
            <a:pPr algn="just"/>
            <a:r>
              <a:rPr lang="en-US" b="1" dirty="0">
                <a:solidFill>
                  <a:srgbClr val="1F3240"/>
                </a:solidFill>
                <a:latin typeface="Times New Roman" panose="02020603050405020304" charset="0"/>
                <a:ea typeface="微软雅黑" panose="020B0503020204020204" pitchFamily="34" charset="-122"/>
                <a:cs typeface="Times New Roman" panose="02020603050405020304" charset="0"/>
              </a:rPr>
              <a:t>GDP certified</a:t>
            </a:r>
            <a:endParaRPr lang="en-US" b="1" dirty="0">
              <a:solidFill>
                <a:srgbClr val="1F3240"/>
              </a:solidFill>
              <a:latin typeface="Times New Roman" panose="02020603050405020304" charset="0"/>
              <a:ea typeface="微软雅黑" panose="020B0503020204020204" pitchFamily="34" charset="-122"/>
              <a:cs typeface="Times New Roman" panose="02020603050405020304" charset="0"/>
            </a:endParaRPr>
          </a:p>
        </p:txBody>
      </p:sp>
      <p:sp>
        <p:nvSpPr>
          <p:cNvPr id="78" name="矩形 77"/>
          <p:cNvSpPr/>
          <p:nvPr/>
        </p:nvSpPr>
        <p:spPr>
          <a:xfrm>
            <a:off x="8836660" y="1914525"/>
            <a:ext cx="2704465" cy="406400"/>
          </a:xfrm>
          <a:prstGeom prst="rect">
            <a:avLst/>
          </a:prstGeom>
          <a:noFill/>
        </p:spPr>
        <p:txBody>
          <a:bodyPr wrap="square" rtlCol="0">
            <a:noAutofit/>
          </a:bodyPr>
          <a:lstStyle/>
          <a:p>
            <a:pPr algn="just"/>
            <a:r>
              <a:rPr lang="en-US" altLang="zh-CN" sz="1600" b="1" dirty="0">
                <a:solidFill>
                  <a:srgbClr val="1F3240"/>
                </a:solidFill>
                <a:latin typeface="Times New Roman" panose="02020603050405020304" charset="0"/>
                <a:ea typeface="微软雅黑" panose="020B0503020204020204" pitchFamily="34" charset="-122"/>
                <a:cs typeface="Times New Roman" panose="02020603050405020304" charset="0"/>
              </a:rPr>
              <a:t>Strong carrier partnership &amp; Agent network</a:t>
            </a:r>
            <a:endParaRPr lang="en-US" altLang="zh-CN" sz="1600" b="1" dirty="0">
              <a:solidFill>
                <a:srgbClr val="1F3240"/>
              </a:solidFill>
              <a:latin typeface="Times New Roman" panose="02020603050405020304" charset="0"/>
              <a:ea typeface="微软雅黑" panose="020B0503020204020204" pitchFamily="34" charset="-122"/>
              <a:cs typeface="Times New Roman" panose="02020603050405020304" charset="0"/>
            </a:endParaRPr>
          </a:p>
        </p:txBody>
      </p:sp>
      <p:pic>
        <p:nvPicPr>
          <p:cNvPr id="2" name="图片 1" descr="hansalogo"/>
          <p:cNvPicPr>
            <a:picLocks noChangeAspect="1"/>
          </p:cNvPicPr>
          <p:nvPr>
            <p:custDataLst>
              <p:tags r:id="rId1"/>
            </p:custDataLst>
          </p:nvPr>
        </p:nvPicPr>
        <p:blipFill>
          <a:blip r:embed="rId2"/>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anim calcmode="lin" valueType="num">
                                      <p:cBhvr>
                                        <p:cTn id="18" dur="500" fill="hold"/>
                                        <p:tgtEl>
                                          <p:spTgt spid="65"/>
                                        </p:tgtEl>
                                        <p:attrNameLst>
                                          <p:attrName>ppt_x</p:attrName>
                                        </p:attrNameLst>
                                      </p:cBhvr>
                                      <p:tavLst>
                                        <p:tav tm="0">
                                          <p:val>
                                            <p:strVal val="#ppt_x"/>
                                          </p:val>
                                        </p:tav>
                                        <p:tav tm="100000">
                                          <p:val>
                                            <p:strVal val="#ppt_x"/>
                                          </p:val>
                                        </p:tav>
                                      </p:tavLst>
                                    </p:anim>
                                    <p:anim calcmode="lin" valueType="num">
                                      <p:cBhvr>
                                        <p:cTn id="19" dur="500" fill="hold"/>
                                        <p:tgtEl>
                                          <p:spTgt spid="65"/>
                                        </p:tgtEl>
                                        <p:attrNameLst>
                                          <p:attrName>ppt_y</p:attrName>
                                        </p:attrNameLst>
                                      </p:cBhvr>
                                      <p:tavLst>
                                        <p:tav tm="0">
                                          <p:val>
                                            <p:strVal val="#ppt_y-.1"/>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72"/>
                                        </p:tgtEl>
                                        <p:attrNameLst>
                                          <p:attrName>style.visibility</p:attrName>
                                        </p:attrNameLst>
                                      </p:cBhvr>
                                      <p:to>
                                        <p:strVal val="visible"/>
                                      </p:to>
                                    </p:set>
                                    <p:anim by="(-#ppt_w*2)" calcmode="lin" valueType="num">
                                      <p:cBhvr rctx="PPT">
                                        <p:cTn id="22" dur="200" autoRev="1" fill="hold">
                                          <p:stCondLst>
                                            <p:cond delay="0"/>
                                          </p:stCondLst>
                                        </p:cTn>
                                        <p:tgtEl>
                                          <p:spTgt spid="72"/>
                                        </p:tgtEl>
                                        <p:attrNameLst>
                                          <p:attrName>ppt_w</p:attrName>
                                        </p:attrNameLst>
                                      </p:cBhvr>
                                    </p:anim>
                                    <p:anim by="(#ppt_w*0.50)" calcmode="lin" valueType="num">
                                      <p:cBhvr>
                                        <p:cTn id="23" dur="200" decel="50000" autoRev="1" fill="hold">
                                          <p:stCondLst>
                                            <p:cond delay="0"/>
                                          </p:stCondLst>
                                        </p:cTn>
                                        <p:tgtEl>
                                          <p:spTgt spid="72"/>
                                        </p:tgtEl>
                                        <p:attrNameLst>
                                          <p:attrName>ppt_x</p:attrName>
                                        </p:attrNameLst>
                                      </p:cBhvr>
                                    </p:anim>
                                    <p:anim from="(-#ppt_h/2)" to="(#ppt_y)" calcmode="lin" valueType="num">
                                      <p:cBhvr>
                                        <p:cTn id="24" dur="400" fill="hold">
                                          <p:stCondLst>
                                            <p:cond delay="0"/>
                                          </p:stCondLst>
                                        </p:cTn>
                                        <p:tgtEl>
                                          <p:spTgt spid="72"/>
                                        </p:tgtEl>
                                        <p:attrNameLst>
                                          <p:attrName>ppt_y</p:attrName>
                                        </p:attrNameLst>
                                      </p:cBhvr>
                                    </p:anim>
                                    <p:animRot by="21600000">
                                      <p:cBhvr>
                                        <p:cTn id="25" dur="400" fill="hold">
                                          <p:stCondLst>
                                            <p:cond delay="0"/>
                                          </p:stCondLst>
                                        </p:cTn>
                                        <p:tgtEl>
                                          <p:spTgt spid="72"/>
                                        </p:tgtEl>
                                        <p:attrNameLst>
                                          <p:attrName>r</p:attrName>
                                        </p:attrNameLst>
                                      </p:cBhvr>
                                    </p:animRot>
                                  </p:childTnLst>
                                </p:cTn>
                              </p:par>
                            </p:childTnLst>
                          </p:cTn>
                        </p:par>
                        <p:par>
                          <p:cTn id="26" fill="hold">
                            <p:stCondLst>
                              <p:cond delay="1759"/>
                            </p:stCondLst>
                            <p:childTnLst>
                              <p:par>
                                <p:cTn id="27" presetID="21" presetClass="entr" presetSubtype="1"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heel(1)">
                                      <p:cBhvr>
                                        <p:cTn id="29" dur="2000"/>
                                        <p:tgtEl>
                                          <p:spTgt spid="51"/>
                                        </p:tgtEl>
                                      </p:cBhvr>
                                    </p:animEffect>
                                  </p:childTnLst>
                                </p:cTn>
                              </p:par>
                            </p:childTnLst>
                          </p:cTn>
                        </p:par>
                        <p:par>
                          <p:cTn id="30" fill="hold">
                            <p:stCondLst>
                              <p:cond delay="3759"/>
                            </p:stCondLst>
                            <p:childTnLst>
                              <p:par>
                                <p:cTn id="31" presetID="22" presetClass="entr" presetSubtype="2"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right)">
                                      <p:cBhvr>
                                        <p:cTn id="33" dur="500"/>
                                        <p:tgtEl>
                                          <p:spTgt spid="6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right)">
                                      <p:cBhvr>
                                        <p:cTn id="36" dur="500"/>
                                        <p:tgtEl>
                                          <p:spTgt spid="6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right)">
                                      <p:cBhvr>
                                        <p:cTn id="39" dur="500"/>
                                        <p:tgtEl>
                                          <p:spTgt spid="64"/>
                                        </p:tgtEl>
                                      </p:cBhvr>
                                    </p:animEffect>
                                  </p:childTnLst>
                                </p:cTn>
                              </p:par>
                            </p:childTnLst>
                          </p:cTn>
                        </p:par>
                        <p:par>
                          <p:cTn id="40" fill="hold">
                            <p:stCondLst>
                              <p:cond delay="4259"/>
                            </p:stCondLst>
                            <p:childTnLst>
                              <p:par>
                                <p:cTn id="41" presetID="53" presetClass="entr" presetSubtype="16"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p:cTn id="43" dur="500" fill="hold"/>
                                        <p:tgtEl>
                                          <p:spTgt spid="53"/>
                                        </p:tgtEl>
                                        <p:attrNameLst>
                                          <p:attrName>ppt_w</p:attrName>
                                        </p:attrNameLst>
                                      </p:cBhvr>
                                      <p:tavLst>
                                        <p:tav tm="0">
                                          <p:val>
                                            <p:fltVal val="0"/>
                                          </p:val>
                                        </p:tav>
                                        <p:tav tm="100000">
                                          <p:val>
                                            <p:strVal val="#ppt_w"/>
                                          </p:val>
                                        </p:tav>
                                      </p:tavLst>
                                    </p:anim>
                                    <p:anim calcmode="lin" valueType="num">
                                      <p:cBhvr>
                                        <p:cTn id="44" dur="500" fill="hold"/>
                                        <p:tgtEl>
                                          <p:spTgt spid="53"/>
                                        </p:tgtEl>
                                        <p:attrNameLst>
                                          <p:attrName>ppt_h</p:attrName>
                                        </p:attrNameLst>
                                      </p:cBhvr>
                                      <p:tavLst>
                                        <p:tav tm="0">
                                          <p:val>
                                            <p:fltVal val="0"/>
                                          </p:val>
                                        </p:tav>
                                        <p:tav tm="100000">
                                          <p:val>
                                            <p:strVal val="#ppt_h"/>
                                          </p:val>
                                        </p:tav>
                                      </p:tavLst>
                                    </p:anim>
                                    <p:animEffect transition="in" filter="fade">
                                      <p:cBhvr>
                                        <p:cTn id="45" dur="500"/>
                                        <p:tgtEl>
                                          <p:spTgt spid="5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childTnLst>
                          </p:cTn>
                        </p:par>
                        <p:par>
                          <p:cTn id="56" fill="hold">
                            <p:stCondLst>
                              <p:cond delay="4759"/>
                            </p:stCondLst>
                            <p:childTnLst>
                              <p:par>
                                <p:cTn id="57" presetID="31" presetClass="entr" presetSubtype="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p:cTn id="59" dur="400" fill="hold"/>
                                        <p:tgtEl>
                                          <p:spTgt spid="66"/>
                                        </p:tgtEl>
                                        <p:attrNameLst>
                                          <p:attrName>ppt_w</p:attrName>
                                        </p:attrNameLst>
                                      </p:cBhvr>
                                      <p:tavLst>
                                        <p:tav tm="0">
                                          <p:val>
                                            <p:fltVal val="0"/>
                                          </p:val>
                                        </p:tav>
                                        <p:tav tm="100000">
                                          <p:val>
                                            <p:strVal val="#ppt_w"/>
                                          </p:val>
                                        </p:tav>
                                      </p:tavLst>
                                    </p:anim>
                                    <p:anim calcmode="lin" valueType="num">
                                      <p:cBhvr>
                                        <p:cTn id="60" dur="400" fill="hold"/>
                                        <p:tgtEl>
                                          <p:spTgt spid="66"/>
                                        </p:tgtEl>
                                        <p:attrNameLst>
                                          <p:attrName>ppt_h</p:attrName>
                                        </p:attrNameLst>
                                      </p:cBhvr>
                                      <p:tavLst>
                                        <p:tav tm="0">
                                          <p:val>
                                            <p:fltVal val="0"/>
                                          </p:val>
                                        </p:tav>
                                        <p:tav tm="100000">
                                          <p:val>
                                            <p:strVal val="#ppt_h"/>
                                          </p:val>
                                        </p:tav>
                                      </p:tavLst>
                                    </p:anim>
                                    <p:anim calcmode="lin" valueType="num">
                                      <p:cBhvr>
                                        <p:cTn id="61" dur="400" fill="hold"/>
                                        <p:tgtEl>
                                          <p:spTgt spid="66"/>
                                        </p:tgtEl>
                                        <p:attrNameLst>
                                          <p:attrName>style.rotation</p:attrName>
                                        </p:attrNameLst>
                                      </p:cBhvr>
                                      <p:tavLst>
                                        <p:tav tm="0">
                                          <p:val>
                                            <p:fltVal val="90"/>
                                          </p:val>
                                        </p:tav>
                                        <p:tav tm="100000">
                                          <p:val>
                                            <p:fltVal val="0"/>
                                          </p:val>
                                        </p:tav>
                                      </p:tavLst>
                                    </p:anim>
                                    <p:animEffect transition="in" filter="fade">
                                      <p:cBhvr>
                                        <p:cTn id="62" dur="400"/>
                                        <p:tgtEl>
                                          <p:spTgt spid="66"/>
                                        </p:tgtEl>
                                      </p:cBhvr>
                                    </p:animEffect>
                                  </p:childTnLst>
                                </p:cTn>
                              </p:par>
                            </p:childTnLst>
                          </p:cTn>
                        </p:par>
                        <p:par>
                          <p:cTn id="63" fill="hold">
                            <p:stCondLst>
                              <p:cond delay="5259"/>
                            </p:stCondLst>
                            <p:childTnLst>
                              <p:par>
                                <p:cTn id="64" presetID="22" presetClass="entr" presetSubtype="2"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right)">
                                      <p:cBhvr>
                                        <p:cTn id="66" dur="500"/>
                                        <p:tgtEl>
                                          <p:spTgt spid="73"/>
                                        </p:tgtEl>
                                      </p:cBhvr>
                                    </p:animEffect>
                                  </p:childTnLst>
                                </p:cTn>
                              </p:par>
                            </p:childTnLst>
                          </p:cTn>
                        </p:par>
                        <p:par>
                          <p:cTn id="67" fill="hold">
                            <p:stCondLst>
                              <p:cond delay="5759"/>
                            </p:stCondLst>
                            <p:childTnLst>
                              <p:par>
                                <p:cTn id="68" presetID="31" presetClass="entr" presetSubtype="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p:cTn id="70" dur="400" fill="hold"/>
                                        <p:tgtEl>
                                          <p:spTgt spid="67"/>
                                        </p:tgtEl>
                                        <p:attrNameLst>
                                          <p:attrName>ppt_w</p:attrName>
                                        </p:attrNameLst>
                                      </p:cBhvr>
                                      <p:tavLst>
                                        <p:tav tm="0">
                                          <p:val>
                                            <p:fltVal val="0"/>
                                          </p:val>
                                        </p:tav>
                                        <p:tav tm="100000">
                                          <p:val>
                                            <p:strVal val="#ppt_w"/>
                                          </p:val>
                                        </p:tav>
                                      </p:tavLst>
                                    </p:anim>
                                    <p:anim calcmode="lin" valueType="num">
                                      <p:cBhvr>
                                        <p:cTn id="71" dur="400" fill="hold"/>
                                        <p:tgtEl>
                                          <p:spTgt spid="67"/>
                                        </p:tgtEl>
                                        <p:attrNameLst>
                                          <p:attrName>ppt_h</p:attrName>
                                        </p:attrNameLst>
                                      </p:cBhvr>
                                      <p:tavLst>
                                        <p:tav tm="0">
                                          <p:val>
                                            <p:fltVal val="0"/>
                                          </p:val>
                                        </p:tav>
                                        <p:tav tm="100000">
                                          <p:val>
                                            <p:strVal val="#ppt_h"/>
                                          </p:val>
                                        </p:tav>
                                      </p:tavLst>
                                    </p:anim>
                                    <p:anim calcmode="lin" valueType="num">
                                      <p:cBhvr>
                                        <p:cTn id="72" dur="400" fill="hold"/>
                                        <p:tgtEl>
                                          <p:spTgt spid="67"/>
                                        </p:tgtEl>
                                        <p:attrNameLst>
                                          <p:attrName>style.rotation</p:attrName>
                                        </p:attrNameLst>
                                      </p:cBhvr>
                                      <p:tavLst>
                                        <p:tav tm="0">
                                          <p:val>
                                            <p:fltVal val="90"/>
                                          </p:val>
                                        </p:tav>
                                        <p:tav tm="100000">
                                          <p:val>
                                            <p:fltVal val="0"/>
                                          </p:val>
                                        </p:tav>
                                      </p:tavLst>
                                    </p:anim>
                                    <p:animEffect transition="in" filter="fade">
                                      <p:cBhvr>
                                        <p:cTn id="73" dur="400"/>
                                        <p:tgtEl>
                                          <p:spTgt spid="67"/>
                                        </p:tgtEl>
                                      </p:cBhvr>
                                    </p:animEffect>
                                  </p:childTnLst>
                                </p:cTn>
                              </p:par>
                            </p:childTnLst>
                          </p:cTn>
                        </p:par>
                        <p:par>
                          <p:cTn id="74" fill="hold">
                            <p:stCondLst>
                              <p:cond delay="6259"/>
                            </p:stCondLst>
                            <p:childTnLst>
                              <p:par>
                                <p:cTn id="75" presetID="22" presetClass="entr" presetSubtype="2" fill="hold" grpId="0" nodeType="after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wipe(right)">
                                      <p:cBhvr>
                                        <p:cTn id="77" dur="500"/>
                                        <p:tgtEl>
                                          <p:spTgt spid="74"/>
                                        </p:tgtEl>
                                      </p:cBhvr>
                                    </p:animEffect>
                                  </p:childTnLst>
                                </p:cTn>
                              </p:par>
                            </p:childTnLst>
                          </p:cTn>
                        </p:par>
                        <p:par>
                          <p:cTn id="78" fill="hold">
                            <p:stCondLst>
                              <p:cond delay="6759"/>
                            </p:stCondLst>
                            <p:childTnLst>
                              <p:par>
                                <p:cTn id="79" presetID="31"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p:cTn id="81" dur="400" fill="hold"/>
                                        <p:tgtEl>
                                          <p:spTgt spid="68"/>
                                        </p:tgtEl>
                                        <p:attrNameLst>
                                          <p:attrName>ppt_w</p:attrName>
                                        </p:attrNameLst>
                                      </p:cBhvr>
                                      <p:tavLst>
                                        <p:tav tm="0">
                                          <p:val>
                                            <p:fltVal val="0"/>
                                          </p:val>
                                        </p:tav>
                                        <p:tav tm="100000">
                                          <p:val>
                                            <p:strVal val="#ppt_w"/>
                                          </p:val>
                                        </p:tav>
                                      </p:tavLst>
                                    </p:anim>
                                    <p:anim calcmode="lin" valueType="num">
                                      <p:cBhvr>
                                        <p:cTn id="82" dur="400" fill="hold"/>
                                        <p:tgtEl>
                                          <p:spTgt spid="68"/>
                                        </p:tgtEl>
                                        <p:attrNameLst>
                                          <p:attrName>ppt_h</p:attrName>
                                        </p:attrNameLst>
                                      </p:cBhvr>
                                      <p:tavLst>
                                        <p:tav tm="0">
                                          <p:val>
                                            <p:fltVal val="0"/>
                                          </p:val>
                                        </p:tav>
                                        <p:tav tm="100000">
                                          <p:val>
                                            <p:strVal val="#ppt_h"/>
                                          </p:val>
                                        </p:tav>
                                      </p:tavLst>
                                    </p:anim>
                                    <p:anim calcmode="lin" valueType="num">
                                      <p:cBhvr>
                                        <p:cTn id="83" dur="400" fill="hold"/>
                                        <p:tgtEl>
                                          <p:spTgt spid="68"/>
                                        </p:tgtEl>
                                        <p:attrNameLst>
                                          <p:attrName>style.rotation</p:attrName>
                                        </p:attrNameLst>
                                      </p:cBhvr>
                                      <p:tavLst>
                                        <p:tav tm="0">
                                          <p:val>
                                            <p:fltVal val="90"/>
                                          </p:val>
                                        </p:tav>
                                        <p:tav tm="100000">
                                          <p:val>
                                            <p:fltVal val="0"/>
                                          </p:val>
                                        </p:tav>
                                      </p:tavLst>
                                    </p:anim>
                                    <p:animEffect transition="in" filter="fade">
                                      <p:cBhvr>
                                        <p:cTn id="84" dur="400"/>
                                        <p:tgtEl>
                                          <p:spTgt spid="68"/>
                                        </p:tgtEl>
                                      </p:cBhvr>
                                    </p:animEffect>
                                  </p:childTnLst>
                                </p:cTn>
                              </p:par>
                            </p:childTnLst>
                          </p:cTn>
                        </p:par>
                        <p:par>
                          <p:cTn id="85" fill="hold">
                            <p:stCondLst>
                              <p:cond delay="7259"/>
                            </p:stCondLst>
                            <p:childTnLst>
                              <p:par>
                                <p:cTn id="86" presetID="22" presetClass="entr" presetSubtype="2"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500"/>
                                        <p:tgtEl>
                                          <p:spTgt spid="75"/>
                                        </p:tgtEl>
                                      </p:cBhvr>
                                    </p:animEffect>
                                  </p:childTnLst>
                                </p:cTn>
                              </p:par>
                            </p:childTnLst>
                          </p:cTn>
                        </p:par>
                        <p:par>
                          <p:cTn id="89" fill="hold">
                            <p:stCondLst>
                              <p:cond delay="7759"/>
                            </p:stCondLst>
                            <p:childTnLst>
                              <p:par>
                                <p:cTn id="90" presetID="21" presetClass="entr" presetSubtype="1"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2000"/>
                                        <p:tgtEl>
                                          <p:spTgt spid="50"/>
                                        </p:tgtEl>
                                      </p:cBhvr>
                                    </p:animEffect>
                                  </p:childTnLst>
                                </p:cTn>
                              </p:par>
                            </p:childTnLst>
                          </p:cTn>
                        </p:par>
                        <p:par>
                          <p:cTn id="93" fill="hold">
                            <p:stCondLst>
                              <p:cond delay="9759"/>
                            </p:stCondLst>
                            <p:childTnLst>
                              <p:par>
                                <p:cTn id="94" presetID="22" presetClass="entr" presetSubtype="8"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wipe(left)">
                                      <p:cBhvr>
                                        <p:cTn id="96" dur="500"/>
                                        <p:tgtEl>
                                          <p:spTgt spid="6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left)">
                                      <p:cBhvr>
                                        <p:cTn id="102" dur="500"/>
                                        <p:tgtEl>
                                          <p:spTgt spid="59"/>
                                        </p:tgtEl>
                                      </p:cBhvr>
                                    </p:animEffect>
                                  </p:childTnLst>
                                </p:cTn>
                              </p:par>
                            </p:childTnLst>
                          </p:cTn>
                        </p:par>
                        <p:par>
                          <p:cTn id="103" fill="hold">
                            <p:stCondLst>
                              <p:cond delay="10259"/>
                            </p:stCondLst>
                            <p:childTnLst>
                              <p:par>
                                <p:cTn id="104" presetID="53" presetClass="entr" presetSubtype="16"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 calcmode="lin" valueType="num">
                                      <p:cBhvr>
                                        <p:cTn id="106" dur="500" fill="hold"/>
                                        <p:tgtEl>
                                          <p:spTgt spid="56"/>
                                        </p:tgtEl>
                                        <p:attrNameLst>
                                          <p:attrName>ppt_w</p:attrName>
                                        </p:attrNameLst>
                                      </p:cBhvr>
                                      <p:tavLst>
                                        <p:tav tm="0">
                                          <p:val>
                                            <p:fltVal val="0"/>
                                          </p:val>
                                        </p:tav>
                                        <p:tav tm="100000">
                                          <p:val>
                                            <p:strVal val="#ppt_w"/>
                                          </p:val>
                                        </p:tav>
                                      </p:tavLst>
                                    </p:anim>
                                    <p:anim calcmode="lin" valueType="num">
                                      <p:cBhvr>
                                        <p:cTn id="107" dur="500" fill="hold"/>
                                        <p:tgtEl>
                                          <p:spTgt spid="56"/>
                                        </p:tgtEl>
                                        <p:attrNameLst>
                                          <p:attrName>ppt_h</p:attrName>
                                        </p:attrNameLst>
                                      </p:cBhvr>
                                      <p:tavLst>
                                        <p:tav tm="0">
                                          <p:val>
                                            <p:fltVal val="0"/>
                                          </p:val>
                                        </p:tav>
                                        <p:tav tm="100000">
                                          <p:val>
                                            <p:strVal val="#ppt_h"/>
                                          </p:val>
                                        </p:tav>
                                      </p:tavLst>
                                    </p:anim>
                                    <p:animEffect transition="in" filter="fade">
                                      <p:cBhvr>
                                        <p:cTn id="108" dur="500"/>
                                        <p:tgtEl>
                                          <p:spTgt spid="56"/>
                                        </p:tgtEl>
                                      </p:cBhvr>
                                    </p:animEffect>
                                  </p:childTnLst>
                                </p:cTn>
                              </p:par>
                            </p:childTnLst>
                          </p:cTn>
                        </p:par>
                        <p:par>
                          <p:cTn id="109" fill="hold">
                            <p:stCondLst>
                              <p:cond delay="10759"/>
                            </p:stCondLst>
                            <p:childTnLst>
                              <p:par>
                                <p:cTn id="110" presetID="31" presetClass="entr" presetSubtype="0" fill="hold" grpId="0" nodeType="afterEffect">
                                  <p:stCondLst>
                                    <p:cond delay="0"/>
                                  </p:stCondLst>
                                  <p:childTnLst>
                                    <p:set>
                                      <p:cBhvr>
                                        <p:cTn id="111" dur="1" fill="hold">
                                          <p:stCondLst>
                                            <p:cond delay="0"/>
                                          </p:stCondLst>
                                        </p:cTn>
                                        <p:tgtEl>
                                          <p:spTgt spid="69"/>
                                        </p:tgtEl>
                                        <p:attrNameLst>
                                          <p:attrName>style.visibility</p:attrName>
                                        </p:attrNameLst>
                                      </p:cBhvr>
                                      <p:to>
                                        <p:strVal val="visible"/>
                                      </p:to>
                                    </p:set>
                                    <p:anim calcmode="lin" valueType="num">
                                      <p:cBhvr>
                                        <p:cTn id="112" dur="400" fill="hold"/>
                                        <p:tgtEl>
                                          <p:spTgt spid="69"/>
                                        </p:tgtEl>
                                        <p:attrNameLst>
                                          <p:attrName>ppt_w</p:attrName>
                                        </p:attrNameLst>
                                      </p:cBhvr>
                                      <p:tavLst>
                                        <p:tav tm="0">
                                          <p:val>
                                            <p:fltVal val="0"/>
                                          </p:val>
                                        </p:tav>
                                        <p:tav tm="100000">
                                          <p:val>
                                            <p:strVal val="#ppt_w"/>
                                          </p:val>
                                        </p:tav>
                                      </p:tavLst>
                                    </p:anim>
                                    <p:anim calcmode="lin" valueType="num">
                                      <p:cBhvr>
                                        <p:cTn id="113" dur="400" fill="hold"/>
                                        <p:tgtEl>
                                          <p:spTgt spid="69"/>
                                        </p:tgtEl>
                                        <p:attrNameLst>
                                          <p:attrName>ppt_h</p:attrName>
                                        </p:attrNameLst>
                                      </p:cBhvr>
                                      <p:tavLst>
                                        <p:tav tm="0">
                                          <p:val>
                                            <p:fltVal val="0"/>
                                          </p:val>
                                        </p:tav>
                                        <p:tav tm="100000">
                                          <p:val>
                                            <p:strVal val="#ppt_h"/>
                                          </p:val>
                                        </p:tav>
                                      </p:tavLst>
                                    </p:anim>
                                    <p:anim calcmode="lin" valueType="num">
                                      <p:cBhvr>
                                        <p:cTn id="114" dur="400" fill="hold"/>
                                        <p:tgtEl>
                                          <p:spTgt spid="69"/>
                                        </p:tgtEl>
                                        <p:attrNameLst>
                                          <p:attrName>style.rotation</p:attrName>
                                        </p:attrNameLst>
                                      </p:cBhvr>
                                      <p:tavLst>
                                        <p:tav tm="0">
                                          <p:val>
                                            <p:fltVal val="90"/>
                                          </p:val>
                                        </p:tav>
                                        <p:tav tm="100000">
                                          <p:val>
                                            <p:fltVal val="0"/>
                                          </p:val>
                                        </p:tav>
                                      </p:tavLst>
                                    </p:anim>
                                    <p:animEffect transition="in" filter="fade">
                                      <p:cBhvr>
                                        <p:cTn id="115" dur="400"/>
                                        <p:tgtEl>
                                          <p:spTgt spid="69"/>
                                        </p:tgtEl>
                                      </p:cBhvr>
                                    </p:animEffect>
                                  </p:childTnLst>
                                </p:cTn>
                              </p:par>
                            </p:childTnLst>
                          </p:cTn>
                        </p:par>
                        <p:par>
                          <p:cTn id="116" fill="hold">
                            <p:stCondLst>
                              <p:cond delay="11259"/>
                            </p:stCondLst>
                            <p:childTnLst>
                              <p:par>
                                <p:cTn id="117" presetID="22" presetClass="entr" presetSubtype="8" fill="hold" grpId="0"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wipe(left)">
                                      <p:cBhvr>
                                        <p:cTn id="119" dur="500"/>
                                        <p:tgtEl>
                                          <p:spTgt spid="76"/>
                                        </p:tgtEl>
                                      </p:cBhvr>
                                    </p:animEffect>
                                  </p:childTnLst>
                                </p:cTn>
                              </p:par>
                            </p:childTnLst>
                          </p:cTn>
                        </p:par>
                        <p:par>
                          <p:cTn id="120" fill="hold">
                            <p:stCondLst>
                              <p:cond delay="11759"/>
                            </p:stCondLst>
                            <p:childTnLst>
                              <p:par>
                                <p:cTn id="121" presetID="53" presetClass="entr" presetSubtype="16" fill="hold" grpId="0" nodeType="after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p:cTn id="123" dur="500" fill="hold"/>
                                        <p:tgtEl>
                                          <p:spTgt spid="58"/>
                                        </p:tgtEl>
                                        <p:attrNameLst>
                                          <p:attrName>ppt_w</p:attrName>
                                        </p:attrNameLst>
                                      </p:cBhvr>
                                      <p:tavLst>
                                        <p:tav tm="0">
                                          <p:val>
                                            <p:fltVal val="0"/>
                                          </p:val>
                                        </p:tav>
                                        <p:tav tm="100000">
                                          <p:val>
                                            <p:strVal val="#ppt_w"/>
                                          </p:val>
                                        </p:tav>
                                      </p:tavLst>
                                    </p:anim>
                                    <p:anim calcmode="lin" valueType="num">
                                      <p:cBhvr>
                                        <p:cTn id="124" dur="500" fill="hold"/>
                                        <p:tgtEl>
                                          <p:spTgt spid="58"/>
                                        </p:tgtEl>
                                        <p:attrNameLst>
                                          <p:attrName>ppt_h</p:attrName>
                                        </p:attrNameLst>
                                      </p:cBhvr>
                                      <p:tavLst>
                                        <p:tav tm="0">
                                          <p:val>
                                            <p:fltVal val="0"/>
                                          </p:val>
                                        </p:tav>
                                        <p:tav tm="100000">
                                          <p:val>
                                            <p:strVal val="#ppt_h"/>
                                          </p:val>
                                        </p:tav>
                                      </p:tavLst>
                                    </p:anim>
                                    <p:animEffect transition="in" filter="fade">
                                      <p:cBhvr>
                                        <p:cTn id="125" dur="500"/>
                                        <p:tgtEl>
                                          <p:spTgt spid="58"/>
                                        </p:tgtEl>
                                      </p:cBhvr>
                                    </p:animEffect>
                                  </p:childTnLst>
                                </p:cTn>
                              </p:par>
                            </p:childTnLst>
                          </p:cTn>
                        </p:par>
                        <p:par>
                          <p:cTn id="126" fill="hold">
                            <p:stCondLst>
                              <p:cond delay="12259"/>
                            </p:stCondLst>
                            <p:childTnLst>
                              <p:par>
                                <p:cTn id="127" presetID="31" presetClass="entr" presetSubtype="0" fill="hold" grpId="0" nodeType="afterEffect">
                                  <p:stCondLst>
                                    <p:cond delay="0"/>
                                  </p:stCondLst>
                                  <p:childTnLst>
                                    <p:set>
                                      <p:cBhvr>
                                        <p:cTn id="128" dur="1" fill="hold">
                                          <p:stCondLst>
                                            <p:cond delay="0"/>
                                          </p:stCondLst>
                                        </p:cTn>
                                        <p:tgtEl>
                                          <p:spTgt spid="70"/>
                                        </p:tgtEl>
                                        <p:attrNameLst>
                                          <p:attrName>style.visibility</p:attrName>
                                        </p:attrNameLst>
                                      </p:cBhvr>
                                      <p:to>
                                        <p:strVal val="visible"/>
                                      </p:to>
                                    </p:set>
                                    <p:anim calcmode="lin" valueType="num">
                                      <p:cBhvr>
                                        <p:cTn id="129" dur="400" fill="hold"/>
                                        <p:tgtEl>
                                          <p:spTgt spid="70"/>
                                        </p:tgtEl>
                                        <p:attrNameLst>
                                          <p:attrName>ppt_w</p:attrName>
                                        </p:attrNameLst>
                                      </p:cBhvr>
                                      <p:tavLst>
                                        <p:tav tm="0">
                                          <p:val>
                                            <p:fltVal val="0"/>
                                          </p:val>
                                        </p:tav>
                                        <p:tav tm="100000">
                                          <p:val>
                                            <p:strVal val="#ppt_w"/>
                                          </p:val>
                                        </p:tav>
                                      </p:tavLst>
                                    </p:anim>
                                    <p:anim calcmode="lin" valueType="num">
                                      <p:cBhvr>
                                        <p:cTn id="130" dur="400" fill="hold"/>
                                        <p:tgtEl>
                                          <p:spTgt spid="70"/>
                                        </p:tgtEl>
                                        <p:attrNameLst>
                                          <p:attrName>ppt_h</p:attrName>
                                        </p:attrNameLst>
                                      </p:cBhvr>
                                      <p:tavLst>
                                        <p:tav tm="0">
                                          <p:val>
                                            <p:fltVal val="0"/>
                                          </p:val>
                                        </p:tav>
                                        <p:tav tm="100000">
                                          <p:val>
                                            <p:strVal val="#ppt_h"/>
                                          </p:val>
                                        </p:tav>
                                      </p:tavLst>
                                    </p:anim>
                                    <p:anim calcmode="lin" valueType="num">
                                      <p:cBhvr>
                                        <p:cTn id="131" dur="400" fill="hold"/>
                                        <p:tgtEl>
                                          <p:spTgt spid="70"/>
                                        </p:tgtEl>
                                        <p:attrNameLst>
                                          <p:attrName>style.rotation</p:attrName>
                                        </p:attrNameLst>
                                      </p:cBhvr>
                                      <p:tavLst>
                                        <p:tav tm="0">
                                          <p:val>
                                            <p:fltVal val="90"/>
                                          </p:val>
                                        </p:tav>
                                        <p:tav tm="100000">
                                          <p:val>
                                            <p:fltVal val="0"/>
                                          </p:val>
                                        </p:tav>
                                      </p:tavLst>
                                    </p:anim>
                                    <p:animEffect transition="in" filter="fade">
                                      <p:cBhvr>
                                        <p:cTn id="132" dur="400"/>
                                        <p:tgtEl>
                                          <p:spTgt spid="70"/>
                                        </p:tgtEl>
                                      </p:cBhvr>
                                    </p:animEffect>
                                  </p:childTnLst>
                                </p:cTn>
                              </p:par>
                            </p:childTnLst>
                          </p:cTn>
                        </p:par>
                        <p:par>
                          <p:cTn id="133" fill="hold">
                            <p:stCondLst>
                              <p:cond delay="12759"/>
                            </p:stCondLst>
                            <p:childTnLst>
                              <p:par>
                                <p:cTn id="134" presetID="22" presetClass="entr" presetSubtype="8" fill="hold" grpId="0" nodeType="after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wipe(left)">
                                      <p:cBhvr>
                                        <p:cTn id="136" dur="500"/>
                                        <p:tgtEl>
                                          <p:spTgt spid="77"/>
                                        </p:tgtEl>
                                      </p:cBhvr>
                                    </p:animEffect>
                                  </p:childTnLst>
                                </p:cTn>
                              </p:par>
                            </p:childTnLst>
                          </p:cTn>
                        </p:par>
                        <p:par>
                          <p:cTn id="137" fill="hold">
                            <p:stCondLst>
                              <p:cond delay="13259"/>
                            </p:stCondLst>
                            <p:childTnLst>
                              <p:par>
                                <p:cTn id="138" presetID="53" presetClass="entr" presetSubtype="16" fill="hold" grpId="0" nodeType="afterEffect">
                                  <p:stCondLst>
                                    <p:cond delay="0"/>
                                  </p:stCondLst>
                                  <p:childTnLst>
                                    <p:set>
                                      <p:cBhvr>
                                        <p:cTn id="139" dur="1" fill="hold">
                                          <p:stCondLst>
                                            <p:cond delay="0"/>
                                          </p:stCondLst>
                                        </p:cTn>
                                        <p:tgtEl>
                                          <p:spTgt spid="57"/>
                                        </p:tgtEl>
                                        <p:attrNameLst>
                                          <p:attrName>style.visibility</p:attrName>
                                        </p:attrNameLst>
                                      </p:cBhvr>
                                      <p:to>
                                        <p:strVal val="visible"/>
                                      </p:to>
                                    </p:set>
                                    <p:anim calcmode="lin" valueType="num">
                                      <p:cBhvr>
                                        <p:cTn id="140" dur="500" fill="hold"/>
                                        <p:tgtEl>
                                          <p:spTgt spid="57"/>
                                        </p:tgtEl>
                                        <p:attrNameLst>
                                          <p:attrName>ppt_w</p:attrName>
                                        </p:attrNameLst>
                                      </p:cBhvr>
                                      <p:tavLst>
                                        <p:tav tm="0">
                                          <p:val>
                                            <p:fltVal val="0"/>
                                          </p:val>
                                        </p:tav>
                                        <p:tav tm="100000">
                                          <p:val>
                                            <p:strVal val="#ppt_w"/>
                                          </p:val>
                                        </p:tav>
                                      </p:tavLst>
                                    </p:anim>
                                    <p:anim calcmode="lin" valueType="num">
                                      <p:cBhvr>
                                        <p:cTn id="141" dur="500" fill="hold"/>
                                        <p:tgtEl>
                                          <p:spTgt spid="57"/>
                                        </p:tgtEl>
                                        <p:attrNameLst>
                                          <p:attrName>ppt_h</p:attrName>
                                        </p:attrNameLst>
                                      </p:cBhvr>
                                      <p:tavLst>
                                        <p:tav tm="0">
                                          <p:val>
                                            <p:fltVal val="0"/>
                                          </p:val>
                                        </p:tav>
                                        <p:tav tm="100000">
                                          <p:val>
                                            <p:strVal val="#ppt_h"/>
                                          </p:val>
                                        </p:tav>
                                      </p:tavLst>
                                    </p:anim>
                                    <p:animEffect transition="in" filter="fade">
                                      <p:cBhvr>
                                        <p:cTn id="142" dur="500"/>
                                        <p:tgtEl>
                                          <p:spTgt spid="57"/>
                                        </p:tgtEl>
                                      </p:cBhvr>
                                    </p:animEffect>
                                  </p:childTnLst>
                                </p:cTn>
                              </p:par>
                            </p:childTnLst>
                          </p:cTn>
                        </p:par>
                        <p:par>
                          <p:cTn id="143" fill="hold">
                            <p:stCondLst>
                              <p:cond delay="13759"/>
                            </p:stCondLst>
                            <p:childTnLst>
                              <p:par>
                                <p:cTn id="144" presetID="31" presetClass="entr" presetSubtype="0" fill="hold" grpId="0" nodeType="afterEffect">
                                  <p:stCondLst>
                                    <p:cond delay="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400" fill="hold"/>
                                        <p:tgtEl>
                                          <p:spTgt spid="71"/>
                                        </p:tgtEl>
                                        <p:attrNameLst>
                                          <p:attrName>ppt_w</p:attrName>
                                        </p:attrNameLst>
                                      </p:cBhvr>
                                      <p:tavLst>
                                        <p:tav tm="0">
                                          <p:val>
                                            <p:fltVal val="0"/>
                                          </p:val>
                                        </p:tav>
                                        <p:tav tm="100000">
                                          <p:val>
                                            <p:strVal val="#ppt_w"/>
                                          </p:val>
                                        </p:tav>
                                      </p:tavLst>
                                    </p:anim>
                                    <p:anim calcmode="lin" valueType="num">
                                      <p:cBhvr>
                                        <p:cTn id="147" dur="400" fill="hold"/>
                                        <p:tgtEl>
                                          <p:spTgt spid="71"/>
                                        </p:tgtEl>
                                        <p:attrNameLst>
                                          <p:attrName>ppt_h</p:attrName>
                                        </p:attrNameLst>
                                      </p:cBhvr>
                                      <p:tavLst>
                                        <p:tav tm="0">
                                          <p:val>
                                            <p:fltVal val="0"/>
                                          </p:val>
                                        </p:tav>
                                        <p:tav tm="100000">
                                          <p:val>
                                            <p:strVal val="#ppt_h"/>
                                          </p:val>
                                        </p:tav>
                                      </p:tavLst>
                                    </p:anim>
                                    <p:anim calcmode="lin" valueType="num">
                                      <p:cBhvr>
                                        <p:cTn id="148" dur="400" fill="hold"/>
                                        <p:tgtEl>
                                          <p:spTgt spid="71"/>
                                        </p:tgtEl>
                                        <p:attrNameLst>
                                          <p:attrName>style.rotation</p:attrName>
                                        </p:attrNameLst>
                                      </p:cBhvr>
                                      <p:tavLst>
                                        <p:tav tm="0">
                                          <p:val>
                                            <p:fltVal val="90"/>
                                          </p:val>
                                        </p:tav>
                                        <p:tav tm="100000">
                                          <p:val>
                                            <p:fltVal val="0"/>
                                          </p:val>
                                        </p:tav>
                                      </p:tavLst>
                                    </p:anim>
                                    <p:animEffect transition="in" filter="fade">
                                      <p:cBhvr>
                                        <p:cTn id="149" dur="400"/>
                                        <p:tgtEl>
                                          <p:spTgt spid="71"/>
                                        </p:tgtEl>
                                      </p:cBhvr>
                                    </p:animEffect>
                                  </p:childTnLst>
                                </p:cTn>
                              </p:par>
                            </p:childTnLst>
                          </p:cTn>
                        </p:par>
                        <p:par>
                          <p:cTn id="150" fill="hold">
                            <p:stCondLst>
                              <p:cond delay="14259"/>
                            </p:stCondLst>
                            <p:childTnLst>
                              <p:par>
                                <p:cTn id="151" presetID="22" presetClass="entr" presetSubtype="8" fill="hold" grpId="0" nodeType="afterEffect">
                                  <p:stCondLst>
                                    <p:cond delay="0"/>
                                  </p:stCondLst>
                                  <p:childTnLst>
                                    <p:set>
                                      <p:cBhvr>
                                        <p:cTn id="152" dur="1" fill="hold">
                                          <p:stCondLst>
                                            <p:cond delay="0"/>
                                          </p:stCondLst>
                                        </p:cTn>
                                        <p:tgtEl>
                                          <p:spTgt spid="78"/>
                                        </p:tgtEl>
                                        <p:attrNameLst>
                                          <p:attrName>style.visibility</p:attrName>
                                        </p:attrNameLst>
                                      </p:cBhvr>
                                      <p:to>
                                        <p:strVal val="visible"/>
                                      </p:to>
                                    </p:set>
                                    <p:animEffect transition="in" filter="wipe(left)">
                                      <p:cBhvr>
                                        <p:cTn id="15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3626110" y="2267668"/>
            <a:ext cx="5472608" cy="2112235"/>
          </a:xfrm>
          <a:prstGeom prst="rect">
            <a:avLst/>
          </a:prstGeom>
          <a:solidFill>
            <a:srgbClr val="9A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2774185" y="2738871"/>
            <a:ext cx="7176459" cy="1076325"/>
          </a:xfrm>
          <a:prstGeom prst="rect">
            <a:avLst/>
          </a:prstGeom>
        </p:spPr>
        <p:txBody>
          <a:bodyPr wrap="square">
            <a:spAutoFit/>
          </a:bodyPr>
          <a:lstStyle/>
          <a:p>
            <a:pPr algn="ctr" defTabSz="1219200"/>
            <a:r>
              <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rPr>
              <a:t>Partners</a:t>
            </a:r>
            <a:endPar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endParaRPr>
          </a:p>
        </p:txBody>
      </p:sp>
      <p:sp>
        <p:nvSpPr>
          <p:cNvPr id="19" name="矩形 18"/>
          <p:cNvSpPr/>
          <p:nvPr/>
        </p:nvSpPr>
        <p:spPr>
          <a:xfrm>
            <a:off x="2437430" y="1421942"/>
            <a:ext cx="7695043" cy="4020833"/>
          </a:xfrm>
          <a:prstGeom prst="rect">
            <a:avLst/>
          </a:prstGeom>
          <a:noFill/>
          <a:ln w="12700" cap="flat" cmpd="sng" algn="ctr">
            <a:solidFill>
              <a:srgbClr val="9A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nvGrpSpPr>
          <p:cNvPr id="20" name="组合 19"/>
          <p:cNvGrpSpPr/>
          <p:nvPr/>
        </p:nvGrpSpPr>
        <p:grpSpPr>
          <a:xfrm>
            <a:off x="2373758" y="1353155"/>
            <a:ext cx="1056117" cy="1034572"/>
            <a:chOff x="576608" y="387249"/>
            <a:chExt cx="1396644" cy="1368152"/>
          </a:xfrm>
          <a:solidFill>
            <a:srgbClr val="9A0000"/>
          </a:solidFill>
        </p:grpSpPr>
        <p:sp>
          <p:nvSpPr>
            <p:cNvPr id="21" name="矩形 20"/>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2" name="矩形 21"/>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16200000" flipV="1">
            <a:off x="9190689" y="4439973"/>
            <a:ext cx="1056117" cy="1034572"/>
            <a:chOff x="576608" y="387249"/>
            <a:chExt cx="1396644" cy="1368152"/>
          </a:xfrm>
          <a:solidFill>
            <a:srgbClr val="9A0000"/>
          </a:solidFill>
        </p:grpSpPr>
        <p:sp>
          <p:nvSpPr>
            <p:cNvPr id="24" name="矩形 23"/>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5" name="矩形 24"/>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sp>
        <p:nvSpPr>
          <p:cNvPr id="26" name="矩形 25"/>
          <p:cNvSpPr/>
          <p:nvPr/>
        </p:nvSpPr>
        <p:spPr>
          <a:xfrm>
            <a:off x="4969709" y="4123299"/>
            <a:ext cx="2586990" cy="843280"/>
          </a:xfrm>
          <a:prstGeom prst="rect">
            <a:avLst/>
          </a:prstGeom>
        </p:spPr>
        <p:txBody>
          <a:bodyPr wrap="none">
            <a:spAutoFit/>
          </a:bodyPr>
          <a:lstStyle/>
          <a:p>
            <a:pPr algn="ctr" defTabSz="1219200">
              <a:lnSpc>
                <a:spcPts val="5865"/>
              </a:lnSpc>
            </a:pPr>
            <a:r>
              <a:rPr lang="en-US" altLang="zh-CN" sz="1865" dirty="0">
                <a:solidFill>
                  <a:schemeClr val="bg1"/>
                </a:solidFill>
                <a:latin typeface="Times New Roman" panose="02020603050405020304" charset="0"/>
                <a:ea typeface="楷体" panose="02010609060101010101" pitchFamily="49" charset="-122"/>
                <a:cs typeface="Times New Roman" panose="02020603050405020304" charset="0"/>
                <a:sym typeface="+mn-ea"/>
              </a:rPr>
              <a:t>We ship your satisfaction</a:t>
            </a:r>
            <a:endParaRPr lang="zh-CN" altLang="en-US" sz="1865" dirty="0">
              <a:solidFill>
                <a:schemeClr val="bg1"/>
              </a:solidFill>
              <a:latin typeface="楷体" panose="02010609060101010101" pitchFamily="49" charset="-122"/>
              <a:ea typeface="楷体" panose="02010609060101010101" pitchFamily="49" charset="-122"/>
            </a:endParaRPr>
          </a:p>
        </p:txBody>
      </p:sp>
      <p:sp>
        <p:nvSpPr>
          <p:cNvPr id="28" name="矩形 27"/>
          <p:cNvSpPr/>
          <p:nvPr/>
        </p:nvSpPr>
        <p:spPr>
          <a:xfrm>
            <a:off x="3971881" y="1846827"/>
            <a:ext cx="864096" cy="864096"/>
          </a:xfrm>
          <a:prstGeom prst="rect">
            <a:avLst/>
          </a:prstGeom>
          <a:solidFill>
            <a:schemeClr val="bg1"/>
          </a:solidFill>
          <a:ln w="25400" cap="flat" cmpd="sng" algn="ctr">
            <a:solidFill>
              <a:srgbClr val="C1C1C1">
                <a:lumMod val="20000"/>
                <a:lumOff val="80000"/>
              </a:srgbClr>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rPr>
              <a:t>03</a:t>
            </a:r>
            <a:endPar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2000"/>
                                        <p:tgtEl>
                                          <p:spTgt spid="28"/>
                                        </p:tgtEl>
                                      </p:cBhvr>
                                    </p:animEffect>
                                  </p:childTnLst>
                                </p:cTn>
                              </p:par>
                            </p:childTnLst>
                          </p:cTn>
                        </p:par>
                        <p:par>
                          <p:cTn id="25" fill="hold">
                            <p:stCondLst>
                              <p:cond delay="500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par>
                          <p:cTn id="31" fill="hold">
                            <p:stCondLst>
                              <p:cond delay="6199"/>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Customers</a:t>
              </a:r>
              <a:endPar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17" name="文本框 3"/>
          <p:cNvSpPr txBox="1"/>
          <p:nvPr/>
        </p:nvSpPr>
        <p:spPr>
          <a:xfrm>
            <a:off x="2814536" y="5146913"/>
            <a:ext cx="3149852" cy="830997"/>
          </a:xfrm>
          <a:prstGeom prst="rect">
            <a:avLst/>
          </a:prstGeom>
          <a:noFill/>
          <a:effectLst/>
        </p:spPr>
        <p:txBody>
          <a:bodyPr wrap="square" rtlCol="0">
            <a:spAutoFit/>
          </a:bodyPr>
          <a:lstStyle/>
          <a:p>
            <a:pPr algn="ctr"/>
            <a:r>
              <a:rPr lang="zh-CN" altLang="en-US" sz="4800" b="1" dirty="0">
                <a:solidFill>
                  <a:prstClr val="white"/>
                </a:solidFill>
                <a:latin typeface="微软雅黑" panose="020B0503020204020204" pitchFamily="34" charset="-122"/>
                <a:ea typeface="微软雅黑" panose="020B0503020204020204" pitchFamily="34" charset="-122"/>
              </a:rPr>
              <a:t>基地名称</a:t>
            </a:r>
            <a:endParaRPr lang="zh-CN" altLang="en-US" sz="4800" b="1" dirty="0">
              <a:solidFill>
                <a:prstClr val="white"/>
              </a:solidFill>
              <a:latin typeface="微软雅黑" panose="020B0503020204020204" pitchFamily="34" charset="-122"/>
              <a:ea typeface="微软雅黑" panose="020B0503020204020204" pitchFamily="34" charset="-122"/>
            </a:endParaRPr>
          </a:p>
        </p:txBody>
      </p:sp>
      <p:pic>
        <p:nvPicPr>
          <p:cNvPr id="2" name="图片 1" descr="BGI"/>
          <p:cNvPicPr>
            <a:picLocks noChangeAspect="1"/>
          </p:cNvPicPr>
          <p:nvPr/>
        </p:nvPicPr>
        <p:blipFill>
          <a:blip r:embed="rId1"/>
          <a:stretch>
            <a:fillRect/>
          </a:stretch>
        </p:blipFill>
        <p:spPr>
          <a:xfrm>
            <a:off x="583565" y="3258185"/>
            <a:ext cx="2362200" cy="1457325"/>
          </a:xfrm>
          <a:prstGeom prst="rect">
            <a:avLst/>
          </a:prstGeom>
        </p:spPr>
      </p:pic>
      <p:pic>
        <p:nvPicPr>
          <p:cNvPr id="3" name="图片 2" descr="BYD"/>
          <p:cNvPicPr>
            <a:picLocks noChangeAspect="1"/>
          </p:cNvPicPr>
          <p:nvPr/>
        </p:nvPicPr>
        <p:blipFill>
          <a:blip r:embed="rId2"/>
          <a:stretch>
            <a:fillRect/>
          </a:stretch>
        </p:blipFill>
        <p:spPr>
          <a:xfrm>
            <a:off x="1736090" y="5146675"/>
            <a:ext cx="1668780" cy="995680"/>
          </a:xfrm>
          <a:prstGeom prst="rect">
            <a:avLst/>
          </a:prstGeom>
        </p:spPr>
      </p:pic>
      <p:pic>
        <p:nvPicPr>
          <p:cNvPr id="7" name="图片 6" descr="DAAN"/>
          <p:cNvPicPr>
            <a:picLocks noChangeAspect="1"/>
          </p:cNvPicPr>
          <p:nvPr/>
        </p:nvPicPr>
        <p:blipFill>
          <a:blip r:embed="rId3"/>
          <a:stretch>
            <a:fillRect/>
          </a:stretch>
        </p:blipFill>
        <p:spPr>
          <a:xfrm>
            <a:off x="5587365" y="941705"/>
            <a:ext cx="1763395" cy="1581150"/>
          </a:xfrm>
          <a:prstGeom prst="rect">
            <a:avLst/>
          </a:prstGeom>
        </p:spPr>
      </p:pic>
      <p:pic>
        <p:nvPicPr>
          <p:cNvPr id="8" name="图片 7" descr="EDAN"/>
          <p:cNvPicPr>
            <a:picLocks noChangeAspect="1"/>
          </p:cNvPicPr>
          <p:nvPr/>
        </p:nvPicPr>
        <p:blipFill>
          <a:blip r:embed="rId4"/>
          <a:stretch>
            <a:fillRect/>
          </a:stretch>
        </p:blipFill>
        <p:spPr>
          <a:xfrm>
            <a:off x="6763385" y="2446020"/>
            <a:ext cx="2464435" cy="1733550"/>
          </a:xfrm>
          <a:prstGeom prst="rect">
            <a:avLst/>
          </a:prstGeom>
        </p:spPr>
      </p:pic>
      <p:pic>
        <p:nvPicPr>
          <p:cNvPr id="18" name="图片 17" descr="iplus"/>
          <p:cNvPicPr>
            <a:picLocks noChangeAspect="1"/>
          </p:cNvPicPr>
          <p:nvPr/>
        </p:nvPicPr>
        <p:blipFill>
          <a:blip r:embed="rId5"/>
          <a:stretch>
            <a:fillRect/>
          </a:stretch>
        </p:blipFill>
        <p:spPr>
          <a:xfrm>
            <a:off x="4338955" y="4453255"/>
            <a:ext cx="2514600" cy="1076325"/>
          </a:xfrm>
          <a:prstGeom prst="rect">
            <a:avLst/>
          </a:prstGeom>
        </p:spPr>
      </p:pic>
      <p:pic>
        <p:nvPicPr>
          <p:cNvPr id="19" name="图片 18" descr="Leboo"/>
          <p:cNvPicPr>
            <a:picLocks noChangeAspect="1"/>
          </p:cNvPicPr>
          <p:nvPr/>
        </p:nvPicPr>
        <p:blipFill>
          <a:blip r:embed="rId6"/>
          <a:stretch>
            <a:fillRect/>
          </a:stretch>
        </p:blipFill>
        <p:spPr>
          <a:xfrm>
            <a:off x="8768715" y="1087120"/>
            <a:ext cx="2407920" cy="1085215"/>
          </a:xfrm>
          <a:prstGeom prst="rect">
            <a:avLst/>
          </a:prstGeom>
        </p:spPr>
      </p:pic>
      <p:pic>
        <p:nvPicPr>
          <p:cNvPr id="20" name="图片 19" descr="Meheco"/>
          <p:cNvPicPr>
            <a:picLocks noChangeAspect="1"/>
          </p:cNvPicPr>
          <p:nvPr/>
        </p:nvPicPr>
        <p:blipFill>
          <a:blip r:embed="rId7"/>
          <a:stretch>
            <a:fillRect/>
          </a:stretch>
        </p:blipFill>
        <p:spPr>
          <a:xfrm>
            <a:off x="2814320" y="1245235"/>
            <a:ext cx="1905000" cy="1104900"/>
          </a:xfrm>
          <a:prstGeom prst="rect">
            <a:avLst/>
          </a:prstGeom>
        </p:spPr>
      </p:pic>
      <p:pic>
        <p:nvPicPr>
          <p:cNvPr id="21" name="图片 20" descr="SINO"/>
          <p:cNvPicPr>
            <a:picLocks noChangeAspect="1"/>
          </p:cNvPicPr>
          <p:nvPr/>
        </p:nvPicPr>
        <p:blipFill>
          <a:blip r:embed="rId8"/>
          <a:stretch>
            <a:fillRect/>
          </a:stretch>
        </p:blipFill>
        <p:spPr>
          <a:xfrm>
            <a:off x="7275830" y="4921885"/>
            <a:ext cx="4272915" cy="1153160"/>
          </a:xfrm>
          <a:prstGeom prst="rect">
            <a:avLst/>
          </a:prstGeom>
        </p:spPr>
      </p:pic>
      <p:pic>
        <p:nvPicPr>
          <p:cNvPr id="22" name="图片 21" descr="Tridem"/>
          <p:cNvPicPr>
            <a:picLocks noChangeAspect="1"/>
          </p:cNvPicPr>
          <p:nvPr/>
        </p:nvPicPr>
        <p:blipFill>
          <a:blip r:embed="rId9"/>
          <a:stretch>
            <a:fillRect/>
          </a:stretch>
        </p:blipFill>
        <p:spPr>
          <a:xfrm>
            <a:off x="9791065" y="2847975"/>
            <a:ext cx="1757680" cy="1172210"/>
          </a:xfrm>
          <a:prstGeom prst="rect">
            <a:avLst/>
          </a:prstGeom>
        </p:spPr>
      </p:pic>
      <p:pic>
        <p:nvPicPr>
          <p:cNvPr id="100" name="图片 99"/>
          <p:cNvPicPr/>
          <p:nvPr/>
        </p:nvPicPr>
        <p:blipFill>
          <a:blip r:embed="rId10"/>
          <a:stretch>
            <a:fillRect/>
          </a:stretch>
        </p:blipFill>
        <p:spPr>
          <a:xfrm>
            <a:off x="3553460" y="2993708"/>
            <a:ext cx="2133600" cy="752475"/>
          </a:xfrm>
          <a:prstGeom prst="rect">
            <a:avLst/>
          </a:prstGeom>
          <a:noFill/>
          <a:ln w="9525">
            <a:noFill/>
          </a:ln>
        </p:spPr>
      </p:pic>
      <p:pic>
        <p:nvPicPr>
          <p:cNvPr id="101" name="图片 100"/>
          <p:cNvPicPr/>
          <p:nvPr/>
        </p:nvPicPr>
        <p:blipFill>
          <a:blip r:embed="rId11"/>
          <a:stretch>
            <a:fillRect/>
          </a:stretch>
        </p:blipFill>
        <p:spPr>
          <a:xfrm>
            <a:off x="516255" y="1903730"/>
            <a:ext cx="1870710" cy="744855"/>
          </a:xfrm>
          <a:prstGeom prst="rect">
            <a:avLst/>
          </a:prstGeom>
          <a:noFill/>
          <a:ln w="9525">
            <a:noFill/>
          </a:ln>
        </p:spPr>
      </p:pic>
      <p:pic>
        <p:nvPicPr>
          <p:cNvPr id="23" name="图片 22" descr="hansalogo"/>
          <p:cNvPicPr>
            <a:picLocks noChangeAspect="1"/>
          </p:cNvPicPr>
          <p:nvPr>
            <p:custDataLst>
              <p:tags r:id="rId12"/>
            </p:custDataLst>
          </p:nvPr>
        </p:nvPicPr>
        <p:blipFill>
          <a:blip r:embed="rId13"/>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8525" y="449263"/>
              <a:ext cx="4970463" cy="5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6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Partners</a:t>
              </a:r>
              <a:endParaRPr kumimoji="0" lang="en-US" altLang="zh-CN" sz="36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pic>
        <p:nvPicPr>
          <p:cNvPr id="2" name="图片 1" descr="CA"/>
          <p:cNvPicPr>
            <a:picLocks noChangeAspect="1"/>
          </p:cNvPicPr>
          <p:nvPr/>
        </p:nvPicPr>
        <p:blipFill>
          <a:blip r:embed="rId1"/>
          <a:stretch>
            <a:fillRect/>
          </a:stretch>
        </p:blipFill>
        <p:spPr>
          <a:xfrm>
            <a:off x="1973580" y="2626360"/>
            <a:ext cx="2266950" cy="742950"/>
          </a:xfrm>
          <a:prstGeom prst="rect">
            <a:avLst/>
          </a:prstGeom>
        </p:spPr>
      </p:pic>
      <p:pic>
        <p:nvPicPr>
          <p:cNvPr id="3" name="图片 2" descr="CK"/>
          <p:cNvPicPr>
            <a:picLocks noChangeAspect="1"/>
          </p:cNvPicPr>
          <p:nvPr/>
        </p:nvPicPr>
        <p:blipFill>
          <a:blip r:embed="rId2"/>
          <a:stretch>
            <a:fillRect/>
          </a:stretch>
        </p:blipFill>
        <p:spPr>
          <a:xfrm>
            <a:off x="777875" y="5280025"/>
            <a:ext cx="4507230" cy="1483995"/>
          </a:xfrm>
          <a:prstGeom prst="rect">
            <a:avLst/>
          </a:prstGeom>
        </p:spPr>
      </p:pic>
      <p:pic>
        <p:nvPicPr>
          <p:cNvPr id="7" name="图片 6" descr="CMA"/>
          <p:cNvPicPr>
            <a:picLocks noChangeAspect="1"/>
          </p:cNvPicPr>
          <p:nvPr/>
        </p:nvPicPr>
        <p:blipFill>
          <a:blip r:embed="rId3"/>
          <a:stretch>
            <a:fillRect/>
          </a:stretch>
        </p:blipFill>
        <p:spPr>
          <a:xfrm>
            <a:off x="4886325" y="1310640"/>
            <a:ext cx="2571750" cy="1562100"/>
          </a:xfrm>
          <a:prstGeom prst="rect">
            <a:avLst/>
          </a:prstGeom>
        </p:spPr>
      </p:pic>
      <p:pic>
        <p:nvPicPr>
          <p:cNvPr id="8" name="图片 7" descr="COSCO"/>
          <p:cNvPicPr>
            <a:picLocks noChangeAspect="1"/>
          </p:cNvPicPr>
          <p:nvPr/>
        </p:nvPicPr>
        <p:blipFill>
          <a:blip r:embed="rId4"/>
          <a:stretch>
            <a:fillRect/>
          </a:stretch>
        </p:blipFill>
        <p:spPr>
          <a:xfrm>
            <a:off x="9335770" y="3679190"/>
            <a:ext cx="2032635" cy="1375410"/>
          </a:xfrm>
          <a:prstGeom prst="rect">
            <a:avLst/>
          </a:prstGeom>
        </p:spPr>
      </p:pic>
      <p:pic>
        <p:nvPicPr>
          <p:cNvPr id="33" name="图片 32" descr="CX"/>
          <p:cNvPicPr>
            <a:picLocks noChangeAspect="1"/>
          </p:cNvPicPr>
          <p:nvPr/>
        </p:nvPicPr>
        <p:blipFill>
          <a:blip r:embed="rId5"/>
          <a:stretch>
            <a:fillRect/>
          </a:stretch>
        </p:blipFill>
        <p:spPr>
          <a:xfrm>
            <a:off x="675640" y="3774440"/>
            <a:ext cx="1813560" cy="1280160"/>
          </a:xfrm>
          <a:prstGeom prst="rect">
            <a:avLst/>
          </a:prstGeom>
        </p:spPr>
      </p:pic>
      <p:pic>
        <p:nvPicPr>
          <p:cNvPr id="34" name="图片 33" descr="EY"/>
          <p:cNvPicPr>
            <a:picLocks noChangeAspect="1"/>
          </p:cNvPicPr>
          <p:nvPr/>
        </p:nvPicPr>
        <p:blipFill>
          <a:blip r:embed="rId6"/>
          <a:stretch>
            <a:fillRect/>
          </a:stretch>
        </p:blipFill>
        <p:spPr>
          <a:xfrm>
            <a:off x="516255" y="1421130"/>
            <a:ext cx="2266950" cy="800100"/>
          </a:xfrm>
          <a:prstGeom prst="rect">
            <a:avLst/>
          </a:prstGeom>
        </p:spPr>
      </p:pic>
      <p:pic>
        <p:nvPicPr>
          <p:cNvPr id="35" name="图片 34" descr="HPL"/>
          <p:cNvPicPr>
            <a:picLocks noChangeAspect="1"/>
          </p:cNvPicPr>
          <p:nvPr/>
        </p:nvPicPr>
        <p:blipFill>
          <a:blip r:embed="rId7"/>
          <a:stretch>
            <a:fillRect/>
          </a:stretch>
        </p:blipFill>
        <p:spPr>
          <a:xfrm>
            <a:off x="6527800" y="5446395"/>
            <a:ext cx="4762500" cy="1028700"/>
          </a:xfrm>
          <a:prstGeom prst="rect">
            <a:avLst/>
          </a:prstGeom>
        </p:spPr>
      </p:pic>
      <p:pic>
        <p:nvPicPr>
          <p:cNvPr id="36" name="图片 35" descr="MSK"/>
          <p:cNvPicPr>
            <a:picLocks noChangeAspect="1"/>
          </p:cNvPicPr>
          <p:nvPr/>
        </p:nvPicPr>
        <p:blipFill>
          <a:blip r:embed="rId8"/>
          <a:stretch>
            <a:fillRect/>
          </a:stretch>
        </p:blipFill>
        <p:spPr>
          <a:xfrm>
            <a:off x="8448040" y="1557020"/>
            <a:ext cx="3324860" cy="1032510"/>
          </a:xfrm>
          <a:prstGeom prst="rect">
            <a:avLst/>
          </a:prstGeom>
        </p:spPr>
      </p:pic>
      <p:pic>
        <p:nvPicPr>
          <p:cNvPr id="37" name="图片 36" descr="ZIM"/>
          <p:cNvPicPr>
            <a:picLocks noChangeAspect="1"/>
          </p:cNvPicPr>
          <p:nvPr/>
        </p:nvPicPr>
        <p:blipFill>
          <a:blip r:embed="rId9"/>
          <a:stretch>
            <a:fillRect/>
          </a:stretch>
        </p:blipFill>
        <p:spPr>
          <a:xfrm>
            <a:off x="7037705" y="3144520"/>
            <a:ext cx="1319530" cy="1390650"/>
          </a:xfrm>
          <a:prstGeom prst="rect">
            <a:avLst/>
          </a:prstGeom>
        </p:spPr>
      </p:pic>
      <p:pic>
        <p:nvPicPr>
          <p:cNvPr id="38" name="图片 37" descr="LH"/>
          <p:cNvPicPr>
            <a:picLocks noChangeAspect="1"/>
          </p:cNvPicPr>
          <p:nvPr/>
        </p:nvPicPr>
        <p:blipFill>
          <a:blip r:embed="rId10"/>
          <a:stretch>
            <a:fillRect/>
          </a:stretch>
        </p:blipFill>
        <p:spPr>
          <a:xfrm>
            <a:off x="4405630" y="3496310"/>
            <a:ext cx="1579880" cy="1579880"/>
          </a:xfrm>
          <a:prstGeom prst="rect">
            <a:avLst/>
          </a:prstGeom>
        </p:spPr>
      </p:pic>
      <p:pic>
        <p:nvPicPr>
          <p:cNvPr id="39" name="图片 38" descr="hansalogo"/>
          <p:cNvPicPr>
            <a:picLocks noChangeAspect="1"/>
          </p:cNvPicPr>
          <p:nvPr>
            <p:custDataLst>
              <p:tags r:id="rId11"/>
            </p:custDataLst>
          </p:nvPr>
        </p:nvPicPr>
        <p:blipFill>
          <a:blip r:embed="rId12"/>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3626110" y="2267668"/>
            <a:ext cx="5472608" cy="2112235"/>
          </a:xfrm>
          <a:prstGeom prst="rect">
            <a:avLst/>
          </a:prstGeom>
          <a:solidFill>
            <a:srgbClr val="9A0000"/>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2774185" y="2738871"/>
            <a:ext cx="7176459" cy="1076325"/>
          </a:xfrm>
          <a:prstGeom prst="rect">
            <a:avLst/>
          </a:prstGeom>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1" lang="en-US" altLang="zh-CN" sz="6400" b="0" i="0" u="none" strike="noStrike" kern="1200" cap="none" spc="0" normalizeH="0" baseline="0" noProof="0" dirty="0">
                <a:ln>
                  <a:noFill/>
                </a:ln>
                <a:solidFill>
                  <a:srgbClr val="C1C1C1">
                    <a:lumMod val="20000"/>
                    <a:lumOff val="80000"/>
                  </a:srgbClr>
                </a:solidFill>
                <a:effectLst/>
                <a:uLnTx/>
                <a:uFillTx/>
                <a:latin typeface="Times New Roman" panose="02020603050405020304" charset="0"/>
                <a:ea typeface="方正兰亭粗黑_GB18030" panose="02000000000000000000" pitchFamily="2" charset="-122"/>
                <a:cs typeface="Times New Roman" panose="02020603050405020304" charset="0"/>
              </a:rPr>
              <a:t>Contact us</a:t>
            </a:r>
            <a:endParaRPr kumimoji="1" lang="en-US" altLang="zh-CN" sz="6400" b="0" i="0" u="none" strike="noStrike" kern="1200" cap="none" spc="0" normalizeH="0" baseline="0" noProof="0" dirty="0">
              <a:ln>
                <a:noFill/>
              </a:ln>
              <a:solidFill>
                <a:srgbClr val="C1C1C1">
                  <a:lumMod val="20000"/>
                  <a:lumOff val="80000"/>
                </a:srgbClr>
              </a:solidFill>
              <a:effectLst/>
              <a:uLnTx/>
              <a:uFillTx/>
              <a:latin typeface="Times New Roman" panose="02020603050405020304" charset="0"/>
              <a:ea typeface="方正兰亭粗黑_GB18030" panose="02000000000000000000" pitchFamily="2" charset="-122"/>
              <a:cs typeface="Times New Roman" panose="02020603050405020304" charset="0"/>
            </a:endParaRPr>
          </a:p>
        </p:txBody>
      </p:sp>
      <p:sp>
        <p:nvSpPr>
          <p:cNvPr id="19" name="矩形 18"/>
          <p:cNvSpPr/>
          <p:nvPr/>
        </p:nvSpPr>
        <p:spPr>
          <a:xfrm>
            <a:off x="2437430" y="1421942"/>
            <a:ext cx="7695043" cy="4020833"/>
          </a:xfrm>
          <a:prstGeom prst="rect">
            <a:avLst/>
          </a:prstGeom>
          <a:noFill/>
          <a:ln w="12700" cap="flat" cmpd="sng" algn="ctr">
            <a:solidFill>
              <a:srgbClr val="9A0000"/>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nvGrpSpPr>
          <p:cNvPr id="20" name="组合 19"/>
          <p:cNvGrpSpPr/>
          <p:nvPr/>
        </p:nvGrpSpPr>
        <p:grpSpPr>
          <a:xfrm>
            <a:off x="2373758" y="1353155"/>
            <a:ext cx="1056117" cy="1034572"/>
            <a:chOff x="576608" y="387249"/>
            <a:chExt cx="1396644" cy="1368152"/>
          </a:xfrm>
          <a:solidFill>
            <a:srgbClr val="9A0000"/>
          </a:solidFill>
        </p:grpSpPr>
        <p:sp>
          <p:nvSpPr>
            <p:cNvPr id="21" name="矩形 20"/>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2" name="矩形 21"/>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16200000" flipV="1">
            <a:off x="9190689" y="4439973"/>
            <a:ext cx="1056117" cy="1034572"/>
            <a:chOff x="576608" y="387249"/>
            <a:chExt cx="1396644" cy="1368152"/>
          </a:xfrm>
          <a:solidFill>
            <a:srgbClr val="9A0000"/>
          </a:solidFill>
        </p:grpSpPr>
        <p:sp>
          <p:nvSpPr>
            <p:cNvPr id="24" name="矩形 23"/>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5" name="矩形 24"/>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sp>
        <p:nvSpPr>
          <p:cNvPr id="26" name="矩形 25"/>
          <p:cNvSpPr/>
          <p:nvPr/>
        </p:nvSpPr>
        <p:spPr>
          <a:xfrm>
            <a:off x="4969709" y="4123299"/>
            <a:ext cx="2586990" cy="843280"/>
          </a:xfrm>
          <a:prstGeom prst="rect">
            <a:avLst/>
          </a:prstGeom>
        </p:spPr>
        <p:txBody>
          <a:bodyPr wrap="none">
            <a:spAutoFit/>
          </a:bodyPr>
          <a:lstStyle/>
          <a:p>
            <a:pPr marL="0" marR="0" lvl="0" indent="0" algn="ctr" defTabSz="1219200" rtl="0" eaLnBrk="1" fontAlgn="auto" latinLnBrk="0" hangingPunct="1">
              <a:lnSpc>
                <a:spcPts val="5865"/>
              </a:lnSpc>
              <a:spcBef>
                <a:spcPts val="0"/>
              </a:spcBef>
              <a:spcAft>
                <a:spcPts val="0"/>
              </a:spcAft>
              <a:buClrTx/>
              <a:buSzTx/>
              <a:buFontTx/>
              <a:buNone/>
              <a:defRPr/>
            </a:pPr>
            <a:r>
              <a:rPr lang="en-US" altLang="zh-CN" sz="1865" dirty="0">
                <a:solidFill>
                  <a:schemeClr val="bg1"/>
                </a:solidFill>
                <a:latin typeface="Times New Roman" panose="02020603050405020304" charset="0"/>
                <a:ea typeface="楷体" panose="02010609060101010101" pitchFamily="49" charset="-122"/>
                <a:cs typeface="Times New Roman" panose="02020603050405020304" charset="0"/>
                <a:sym typeface="+mn-ea"/>
              </a:rPr>
              <a:t>We ship your satisfaction</a:t>
            </a:r>
            <a:endParaRPr kumimoji="0" lang="zh-CN" altLang="en-US" sz="1865" b="0" i="0" u="none" strike="noStrike" kern="120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mn-cs"/>
            </a:endParaRPr>
          </a:p>
        </p:txBody>
      </p:sp>
      <p:sp>
        <p:nvSpPr>
          <p:cNvPr id="28" name="矩形 27"/>
          <p:cNvSpPr/>
          <p:nvPr/>
        </p:nvSpPr>
        <p:spPr>
          <a:xfrm>
            <a:off x="3971881" y="1846827"/>
            <a:ext cx="864096" cy="864096"/>
          </a:xfrm>
          <a:prstGeom prst="rect">
            <a:avLst/>
          </a:prstGeom>
          <a:solidFill>
            <a:schemeClr val="bg1"/>
          </a:solidFill>
          <a:ln w="25400" cap="flat" cmpd="sng" algn="ctr">
            <a:solidFill>
              <a:srgbClr val="C1C1C1">
                <a:lumMod val="20000"/>
                <a:lumOff val="80000"/>
              </a:srgbClr>
            </a:solid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rPr>
              <a:t>04</a:t>
            </a:r>
            <a:endPar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2000"/>
                                        <p:tgtEl>
                                          <p:spTgt spid="28"/>
                                        </p:tgtEl>
                                      </p:cBhvr>
                                    </p:animEffect>
                                  </p:childTnLst>
                                </p:cTn>
                              </p:par>
                            </p:childTnLst>
                          </p:cTn>
                        </p:par>
                        <p:par>
                          <p:cTn id="25" fill="hold">
                            <p:stCondLst>
                              <p:cond delay="500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par>
                          <p:cTn id="31" fill="hold">
                            <p:stCondLst>
                              <p:cond delay="6400"/>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6"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81673"/>
            <a:chOff x="395288" y="412750"/>
            <a:chExt cx="11682412" cy="68167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5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Contact us</a:t>
              </a:r>
              <a:endParaRPr kumimoji="0" lang="en-US" altLang="zh-CN" sz="32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7013383" y="1918204"/>
            <a:ext cx="4510522" cy="3553028"/>
          </a:xfrm>
          <a:prstGeom prst="rect">
            <a:avLst/>
          </a:prstGeom>
          <a:blipFill dpi="0" rotWithShape="1">
            <a:blip r:embed="rId1" cstate="print"/>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15" name="矩形 14"/>
          <p:cNvSpPr/>
          <p:nvPr/>
        </p:nvSpPr>
        <p:spPr>
          <a:xfrm>
            <a:off x="666508" y="1918204"/>
            <a:ext cx="6192983" cy="2584450"/>
          </a:xfrm>
          <a:prstGeom prst="rect">
            <a:avLst/>
          </a:prstGeom>
          <a:noFill/>
        </p:spPr>
        <p:txBody>
          <a:bodyPr wrap="square">
            <a:spAutoFit/>
          </a:bodyPr>
          <a:lstStyle/>
          <a:p>
            <a:pPr algn="just">
              <a:lnSpc>
                <a:spcPct val="150000"/>
              </a:lnSpc>
              <a:defRPr/>
            </a:pP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Company</a:t>
            </a:r>
            <a:r>
              <a:rPr lang="zh-CN" altLang="en-US" b="1" dirty="0">
                <a:solidFill>
                  <a:prstClr val="black">
                    <a:lumMod val="75000"/>
                    <a:lumOff val="25000"/>
                  </a:prstClr>
                </a:solidFill>
                <a:latin typeface="Arial" panose="020B0604020202020204"/>
                <a:ea typeface="微软雅黑" panose="020B0503020204020204" pitchFamily="34" charset="-122"/>
                <a:cs typeface="+mn-ea"/>
                <a:sym typeface="+mn-lt"/>
              </a:rPr>
              <a:t>：</a:t>
            </a: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Hansa International Ltd.</a:t>
            </a:r>
            <a:endParaRPr lang="zh-CN" altLang="en-US" dirty="0">
              <a:solidFill>
                <a:prstClr val="black">
                  <a:lumMod val="75000"/>
                  <a:lumOff val="25000"/>
                </a:prstClr>
              </a:solidFill>
              <a:latin typeface="Arial" panose="020B0604020202020204"/>
              <a:ea typeface="微软雅黑" panose="020B0503020204020204" pitchFamily="34" charset="-122"/>
              <a:cs typeface="+mn-ea"/>
              <a:sym typeface="+mn-lt"/>
            </a:endParaRPr>
          </a:p>
          <a:p>
            <a:pPr algn="just">
              <a:lnSpc>
                <a:spcPct val="150000"/>
              </a:lnSpc>
              <a:defRPr/>
            </a:pP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Address</a:t>
            </a:r>
            <a:r>
              <a:rPr lang="zh-CN" altLang="en-US" b="1" dirty="0">
                <a:solidFill>
                  <a:prstClr val="black">
                    <a:lumMod val="75000"/>
                    <a:lumOff val="25000"/>
                  </a:prstClr>
                </a:solidFill>
                <a:latin typeface="Arial" panose="020B0604020202020204"/>
                <a:ea typeface="微软雅黑" panose="020B0503020204020204" pitchFamily="34" charset="-122"/>
                <a:cs typeface="+mn-ea"/>
                <a:sym typeface="+mn-lt"/>
              </a:rPr>
              <a:t>：</a:t>
            </a:r>
            <a:r>
              <a:rPr dirty="0">
                <a:solidFill>
                  <a:prstClr val="black">
                    <a:lumMod val="75000"/>
                    <a:lumOff val="25000"/>
                  </a:prstClr>
                </a:solidFill>
                <a:latin typeface="Arial" panose="020B0604020202020204"/>
                <a:ea typeface="微软雅黑" panose="020B0503020204020204" pitchFamily="34" charset="-122"/>
                <a:cs typeface="+mn-ea"/>
                <a:sym typeface="+mn-lt"/>
              </a:rPr>
              <a:t>Room 1505, Harbour Ring Plaza, 18 Xi Zang Middle Road, 200001, Shanghai</a:t>
            </a:r>
            <a:endParaRPr dirty="0">
              <a:solidFill>
                <a:prstClr val="black">
                  <a:lumMod val="75000"/>
                  <a:lumOff val="25000"/>
                </a:prstClr>
              </a:solidFill>
              <a:latin typeface="Arial" panose="020B0604020202020204"/>
              <a:ea typeface="微软雅黑" panose="020B0503020204020204" pitchFamily="34" charset="-122"/>
              <a:cs typeface="+mn-ea"/>
              <a:sym typeface="+mn-lt"/>
            </a:endParaRPr>
          </a:p>
          <a:p>
            <a:pPr algn="just">
              <a:lnSpc>
                <a:spcPct val="150000"/>
              </a:lnSpc>
              <a:defRPr/>
            </a:pP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Tel</a:t>
            </a:r>
            <a:r>
              <a:rPr lang="zh-CN" altLang="en-US" b="1" dirty="0">
                <a:solidFill>
                  <a:prstClr val="black">
                    <a:lumMod val="75000"/>
                    <a:lumOff val="25000"/>
                  </a:prstClr>
                </a:solidFill>
                <a:latin typeface="Arial" panose="020B0604020202020204"/>
                <a:ea typeface="微软雅黑" panose="020B0503020204020204" pitchFamily="34" charset="-122"/>
                <a:cs typeface="+mn-ea"/>
                <a:sym typeface="+mn-lt"/>
              </a:rPr>
              <a:t>：</a:t>
            </a:r>
            <a:r>
              <a:rPr lang="en-US" altLang="zh-CN" dirty="0">
                <a:solidFill>
                  <a:prstClr val="black">
                    <a:lumMod val="75000"/>
                    <a:lumOff val="25000"/>
                  </a:prstClr>
                </a:solidFill>
                <a:latin typeface="Arial" panose="020B0604020202020204"/>
                <a:ea typeface="微软雅黑" panose="020B0503020204020204" pitchFamily="34" charset="-122"/>
                <a:cs typeface="+mn-ea"/>
                <a:sym typeface="+mn-lt"/>
              </a:rPr>
              <a:t>+86 021-53531129</a:t>
            </a:r>
            <a:endParaRPr lang="en-US" altLang="zh-CN" dirty="0">
              <a:solidFill>
                <a:prstClr val="black">
                  <a:lumMod val="75000"/>
                  <a:lumOff val="25000"/>
                </a:prstClr>
              </a:solidFill>
              <a:latin typeface="Arial" panose="020B0604020202020204"/>
              <a:ea typeface="微软雅黑" panose="020B0503020204020204" pitchFamily="34" charset="-122"/>
              <a:cs typeface="+mn-ea"/>
              <a:sym typeface="+mn-lt"/>
            </a:endParaRPr>
          </a:p>
          <a:p>
            <a:pPr algn="just">
              <a:lnSpc>
                <a:spcPct val="150000"/>
              </a:lnSpc>
              <a:defRPr/>
            </a:pP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E-Mail</a:t>
            </a:r>
            <a:r>
              <a:rPr lang="zh-CN" altLang="en-US" b="1" dirty="0">
                <a:solidFill>
                  <a:prstClr val="black">
                    <a:lumMod val="75000"/>
                    <a:lumOff val="25000"/>
                  </a:prstClr>
                </a:solidFill>
                <a:latin typeface="Arial" panose="020B0604020202020204"/>
                <a:ea typeface="微软雅黑" panose="020B0503020204020204" pitchFamily="34" charset="-122"/>
                <a:cs typeface="+mn-ea"/>
                <a:sym typeface="+mn-lt"/>
              </a:rPr>
              <a:t>：</a:t>
            </a:r>
            <a:r>
              <a:rPr dirty="0">
                <a:solidFill>
                  <a:prstClr val="black">
                    <a:lumMod val="75000"/>
                    <a:lumOff val="25000"/>
                  </a:prstClr>
                </a:solidFill>
                <a:latin typeface="Arial" panose="020B0604020202020204"/>
                <a:ea typeface="微软雅黑" panose="020B0503020204020204" pitchFamily="34" charset="-122"/>
                <a:cs typeface="+mn-ea"/>
                <a:sym typeface="+mn-lt"/>
              </a:rPr>
              <a:t>info@hansa.com.cn</a:t>
            </a:r>
            <a:r>
              <a:rPr lang="zh-CN" altLang="en-US" dirty="0">
                <a:solidFill>
                  <a:prstClr val="black">
                    <a:lumMod val="75000"/>
                    <a:lumOff val="25000"/>
                  </a:prstClr>
                </a:solidFill>
                <a:latin typeface="Arial" panose="020B0604020202020204"/>
                <a:ea typeface="微软雅黑" panose="020B0503020204020204" pitchFamily="34" charset="-122"/>
                <a:cs typeface="+mn-ea"/>
                <a:sym typeface="+mn-lt"/>
              </a:rPr>
              <a:t>　</a:t>
            </a:r>
            <a:endParaRPr lang="zh-CN" altLang="en-US" dirty="0">
              <a:solidFill>
                <a:prstClr val="black">
                  <a:lumMod val="75000"/>
                  <a:lumOff val="25000"/>
                </a:prstClr>
              </a:solidFill>
              <a:latin typeface="Arial" panose="020B0604020202020204"/>
              <a:ea typeface="微软雅黑" panose="020B0503020204020204" pitchFamily="34" charset="-122"/>
              <a:cs typeface="+mn-ea"/>
              <a:sym typeface="+mn-lt"/>
            </a:endParaRPr>
          </a:p>
          <a:p>
            <a:pPr algn="just">
              <a:lnSpc>
                <a:spcPct val="150000"/>
              </a:lnSpc>
              <a:defRPr/>
            </a:pPr>
            <a:r>
              <a:rPr lang="en-US" altLang="zh-CN" b="1" dirty="0">
                <a:solidFill>
                  <a:prstClr val="black">
                    <a:lumMod val="75000"/>
                    <a:lumOff val="25000"/>
                  </a:prstClr>
                </a:solidFill>
                <a:latin typeface="Arial" panose="020B0604020202020204"/>
                <a:ea typeface="微软雅黑" panose="020B0503020204020204" pitchFamily="34" charset="-122"/>
                <a:cs typeface="+mn-ea"/>
                <a:sym typeface="+mn-lt"/>
              </a:rPr>
              <a:t>Website</a:t>
            </a:r>
            <a:r>
              <a:rPr lang="zh-CN" altLang="en-US" b="1" dirty="0">
                <a:solidFill>
                  <a:prstClr val="black">
                    <a:lumMod val="75000"/>
                    <a:lumOff val="25000"/>
                  </a:prstClr>
                </a:solidFill>
                <a:latin typeface="Arial" panose="020B0604020202020204"/>
                <a:ea typeface="微软雅黑" panose="020B0503020204020204" pitchFamily="34" charset="-122"/>
                <a:cs typeface="+mn-ea"/>
                <a:sym typeface="+mn-lt"/>
              </a:rPr>
              <a:t>：</a:t>
            </a:r>
            <a:r>
              <a:rPr lang="en-US" altLang="zh-CN" dirty="0">
                <a:solidFill>
                  <a:prstClr val="black">
                    <a:lumMod val="75000"/>
                    <a:lumOff val="25000"/>
                  </a:prstClr>
                </a:solidFill>
                <a:latin typeface="Arial" panose="020B0604020202020204"/>
                <a:ea typeface="微软雅黑" panose="020B0503020204020204" pitchFamily="34" charset="-122"/>
                <a:cs typeface="+mn-ea"/>
                <a:sym typeface="+mn-lt"/>
              </a:rPr>
              <a:t>www.hansa-intl.com</a:t>
            </a:r>
            <a:r>
              <a:rPr lang="zh-CN" altLang="en-US" dirty="0">
                <a:solidFill>
                  <a:prstClr val="black">
                    <a:lumMod val="75000"/>
                    <a:lumOff val="25000"/>
                  </a:prstClr>
                </a:solidFill>
                <a:latin typeface="Arial" panose="020B0604020202020204"/>
                <a:ea typeface="微软雅黑" panose="020B0503020204020204" pitchFamily="34" charset="-122"/>
                <a:cs typeface="+mn-ea"/>
                <a:sym typeface="+mn-lt"/>
              </a:rPr>
              <a:t>　</a:t>
            </a:r>
            <a:endParaRPr lang="zh-CN" altLang="zh-CN"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descr="hansalogo"/>
          <p:cNvPicPr>
            <a:picLocks noChangeAspect="1"/>
          </p:cNvPicPr>
          <p:nvPr>
            <p:custDataLst>
              <p:tags r:id="rId2"/>
            </p:custDataLst>
          </p:nvPr>
        </p:nvPicPr>
        <p:blipFill>
          <a:blip r:embed="rId3"/>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8" fill="hold" grpId="0" nodeType="withEffect">
                                  <p:stCondLst>
                                    <p:cond delay="6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0-#ppt_w/2"/>
                                          </p:val>
                                        </p:tav>
                                        <p:tav tm="100000">
                                          <p:val>
                                            <p:strVal val="#ppt_x"/>
                                          </p:val>
                                        </p:tav>
                                      </p:tavLst>
                                    </p:anim>
                                    <p:anim calcmode="lin" valueType="num">
                                      <p:cBhvr additive="base">
                                        <p:cTn id="11" dur="500" fill="hold"/>
                                        <p:tgtEl>
                                          <p:spTgt spid="1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文本框 23"/>
          <p:cNvSpPr txBox="1"/>
          <p:nvPr/>
        </p:nvSpPr>
        <p:spPr>
          <a:xfrm>
            <a:off x="358627" y="1207065"/>
            <a:ext cx="12192000" cy="47078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0" b="0" i="0" u="none" strike="noStrike" kern="1200" cap="none" spc="0" normalizeH="0" baseline="0" noProof="0" dirty="0">
                <a:ln>
                  <a:noFill/>
                </a:ln>
                <a:solidFill>
                  <a:srgbClr val="9A0000">
                    <a:alpha val="20000"/>
                  </a:srgbClr>
                </a:solidFill>
                <a:effectLst/>
                <a:uLnTx/>
                <a:uFillTx/>
                <a:latin typeface="Akzidenz-Grotesk BQ Extended" pitchFamily="50" charset="0"/>
                <a:ea typeface="等线" panose="02010600030101010101" charset="-122"/>
                <a:cs typeface="+mn-cs"/>
              </a:rPr>
              <a:t>2023</a:t>
            </a:r>
            <a:endParaRPr kumimoji="0" lang="zh-CN" altLang="en-US" sz="30000" b="0" i="0" u="none" strike="noStrike" kern="1200" cap="none" spc="0" normalizeH="0" baseline="0" noProof="0" dirty="0">
              <a:ln>
                <a:noFill/>
              </a:ln>
              <a:solidFill>
                <a:srgbClr val="9A0000">
                  <a:alpha val="20000"/>
                </a:srgbClr>
              </a:solidFill>
              <a:effectLst/>
              <a:uLnTx/>
              <a:uFillTx/>
              <a:latin typeface="Akzidenz-Grotesk BQ Extended" pitchFamily="50" charset="0"/>
              <a:ea typeface="等线" panose="02010600030101010101" charset="-122"/>
              <a:cs typeface="+mn-cs"/>
            </a:endParaRPr>
          </a:p>
        </p:txBody>
      </p:sp>
      <p:sp>
        <p:nvSpPr>
          <p:cNvPr id="10" name="平行四边形 9"/>
          <p:cNvSpPr/>
          <p:nvPr/>
        </p:nvSpPr>
        <p:spPr>
          <a:xfrm>
            <a:off x="2362432" y="-44748"/>
            <a:ext cx="7204598" cy="7212606"/>
          </a:xfrm>
          <a:prstGeom prst="parallelogram">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5" name="Rectangle 3"/>
          <p:cNvSpPr txBox="1">
            <a:spLocks noChangeArrowheads="1"/>
          </p:cNvSpPr>
          <p:nvPr/>
        </p:nvSpPr>
        <p:spPr bwMode="auto">
          <a:xfrm>
            <a:off x="1768170" y="1207065"/>
            <a:ext cx="8529716" cy="4044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sz="9600" dirty="0">
                <a:solidFill>
                  <a:prstClr val="white"/>
                </a:solidFill>
                <a:latin typeface="Times New Roman" panose="02020603050405020304" charset="0"/>
                <a:ea typeface="方正韵动粗黑简体" panose="02000000000000000000" pitchFamily="2" charset="-122"/>
                <a:cs typeface="Times New Roman" panose="02020603050405020304" charset="0"/>
              </a:rPr>
              <a:t>Thanks for watching</a:t>
            </a:r>
            <a:endParaRPr kumimoji="0" lang="en-US" sz="9600" b="0" i="0" u="none" strike="noStrike" kern="1200" cap="none" spc="0" normalizeH="0" baseline="0" noProof="0" dirty="0">
              <a:ln>
                <a:noFill/>
              </a:ln>
              <a:solidFill>
                <a:prstClr val="white"/>
              </a:solidFill>
              <a:effectLst/>
              <a:uLnTx/>
              <a:uFillTx/>
              <a:latin typeface="Times New Roman" panose="02020603050405020304" charset="0"/>
              <a:ea typeface="方正韵动粗黑简体" panose="02000000000000000000"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5"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5655" r="18043"/>
          <a:stretch>
            <a:fillRect/>
          </a:stretch>
        </p:blipFill>
        <p:spPr>
          <a:xfrm>
            <a:off x="-1" y="0"/>
            <a:ext cx="4425951" cy="6858000"/>
          </a:xfrm>
          <a:prstGeom prst="rect">
            <a:avLst/>
          </a:prstGeom>
        </p:spPr>
      </p:pic>
      <p:sp>
        <p:nvSpPr>
          <p:cNvPr id="5" name="矩形 4"/>
          <p:cNvSpPr/>
          <p:nvPr/>
        </p:nvSpPr>
        <p:spPr>
          <a:xfrm>
            <a:off x="6475413" y="1436688"/>
            <a:ext cx="792162" cy="792162"/>
          </a:xfrm>
          <a:prstGeom prst="rect">
            <a:avLst/>
          </a:prstGeom>
          <a:noFill/>
          <a:ln w="9525" cap="flat" cmpd="sng" algn="ctr">
            <a:solidFill>
              <a:srgbClr val="9A0000"/>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TextBox 4"/>
          <p:cNvSpPr txBox="1">
            <a:spLocks noChangeArrowheads="1"/>
          </p:cNvSpPr>
          <p:nvPr/>
        </p:nvSpPr>
        <p:spPr bwMode="auto">
          <a:xfrm>
            <a:off x="6315552" y="2577783"/>
            <a:ext cx="14770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微软雅黑" panose="020B0503020204020204" pitchFamily="34" charset="-122"/>
                <a:ea typeface="微软雅黑" panose="020B0503020204020204" pitchFamily="34" charset="-122"/>
              </a:defRPr>
            </a:lvl1pPr>
            <a:lvl2pPr marL="742950" indent="-285750" defTabSz="1219200">
              <a:defRPr>
                <a:solidFill>
                  <a:schemeClr val="tx1"/>
                </a:solidFill>
                <a:latin typeface="微软雅黑" panose="020B0503020204020204" pitchFamily="34" charset="-122"/>
                <a:ea typeface="微软雅黑" panose="020B0503020204020204" pitchFamily="34" charset="-122"/>
              </a:defRPr>
            </a:lvl2pPr>
            <a:lvl3pPr marL="1143000" indent="-228600" defTabSz="1219200">
              <a:defRPr>
                <a:solidFill>
                  <a:schemeClr val="tx1"/>
                </a:solidFill>
                <a:latin typeface="微软雅黑" panose="020B0503020204020204" pitchFamily="34" charset="-122"/>
                <a:ea typeface="微软雅黑" panose="020B0503020204020204" pitchFamily="34" charset="-122"/>
              </a:defRPr>
            </a:lvl3pPr>
            <a:lvl4pPr marL="1600200" indent="-228600" defTabSz="1219200">
              <a:defRPr>
                <a:solidFill>
                  <a:schemeClr val="tx1"/>
                </a:solidFill>
                <a:latin typeface="微软雅黑" panose="020B0503020204020204" pitchFamily="34" charset="-122"/>
                <a:ea typeface="微软雅黑" panose="020B0503020204020204" pitchFamily="34" charset="-122"/>
              </a:defRPr>
            </a:lvl4pPr>
            <a:lvl5pPr marL="2057400" indent="-228600" defTabSz="1219200">
              <a:defRPr>
                <a:solidFill>
                  <a:schemeClr val="tx1"/>
                </a:solidFill>
                <a:latin typeface="微软雅黑" panose="020B0503020204020204" pitchFamily="34" charset="-122"/>
                <a:ea typeface="微软雅黑" panose="020B0503020204020204" pitchFamily="34" charset="-122"/>
              </a:defRPr>
            </a:lvl5pPr>
            <a:lvl6pPr marL="25146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About us</a:t>
            </a:r>
            <a:endParaRPr kumimoji="0" lang="en-US" altLang="zh-CN" sz="2800" b="0" i="0" u="none" strike="noStrike" kern="0" cap="none" spc="0" normalizeH="0" baseline="0" noProof="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7" name="矩形 6"/>
          <p:cNvSpPr/>
          <p:nvPr/>
        </p:nvSpPr>
        <p:spPr>
          <a:xfrm>
            <a:off x="781050" y="3786188"/>
            <a:ext cx="3405188" cy="2200275"/>
          </a:xfrm>
          <a:prstGeom prst="rect">
            <a:avLst/>
          </a:prstGeom>
          <a:solidFill>
            <a:srgbClr val="9A0000">
              <a:alpha val="85098"/>
            </a:srgb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857250" y="3873500"/>
            <a:ext cx="3251200" cy="2025650"/>
          </a:xfrm>
          <a:prstGeom prst="rect">
            <a:avLst/>
          </a:prstGeom>
          <a:noFill/>
          <a:ln w="9525" cap="flat" cmpd="sng" algn="ctr">
            <a:solidFill>
              <a:sysClr val="window" lastClr="FFFFFF"/>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TextBox 2"/>
          <p:cNvSpPr txBox="1">
            <a:spLocks noChangeArrowheads="1"/>
          </p:cNvSpPr>
          <p:nvPr/>
        </p:nvSpPr>
        <p:spPr bwMode="auto">
          <a:xfrm>
            <a:off x="952500" y="4468495"/>
            <a:ext cx="297878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微软雅黑" panose="020B0503020204020204" pitchFamily="34" charset="-122"/>
                <a:ea typeface="微软雅黑" panose="020B0503020204020204" pitchFamily="34" charset="-122"/>
              </a:defRPr>
            </a:lvl1pPr>
            <a:lvl2pPr marL="742950" indent="-285750" defTabSz="1219200">
              <a:defRPr>
                <a:solidFill>
                  <a:schemeClr val="tx1"/>
                </a:solidFill>
                <a:latin typeface="微软雅黑" panose="020B0503020204020204" pitchFamily="34" charset="-122"/>
                <a:ea typeface="微软雅黑" panose="020B0503020204020204" pitchFamily="34" charset="-122"/>
              </a:defRPr>
            </a:lvl2pPr>
            <a:lvl3pPr marL="1143000" indent="-228600" defTabSz="1219200">
              <a:defRPr>
                <a:solidFill>
                  <a:schemeClr val="tx1"/>
                </a:solidFill>
                <a:latin typeface="微软雅黑" panose="020B0503020204020204" pitchFamily="34" charset="-122"/>
                <a:ea typeface="微软雅黑" panose="020B0503020204020204" pitchFamily="34" charset="-122"/>
              </a:defRPr>
            </a:lvl3pPr>
            <a:lvl4pPr marL="1600200" indent="-228600" defTabSz="1219200">
              <a:defRPr>
                <a:solidFill>
                  <a:schemeClr val="tx1"/>
                </a:solidFill>
                <a:latin typeface="微软雅黑" panose="020B0503020204020204" pitchFamily="34" charset="-122"/>
                <a:ea typeface="微软雅黑" panose="020B0503020204020204" pitchFamily="34" charset="-122"/>
              </a:defRPr>
            </a:lvl4pPr>
            <a:lvl5pPr marL="2057400" indent="-228600" defTabSz="1219200">
              <a:defRPr>
                <a:solidFill>
                  <a:schemeClr val="tx1"/>
                </a:solidFill>
                <a:latin typeface="微软雅黑" panose="020B0503020204020204" pitchFamily="34" charset="-122"/>
                <a:ea typeface="微软雅黑" panose="020B0503020204020204" pitchFamily="34" charset="-122"/>
              </a:defRPr>
            </a:lvl5pPr>
            <a:lvl6pPr marL="25146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defTabSz="1219200" eaLnBrk="1" fontAlgn="base" latinLnBrk="0" hangingPunct="1">
              <a:lnSpc>
                <a:spcPts val="5800"/>
              </a:lnSpc>
              <a:spcBef>
                <a:spcPct val="0"/>
              </a:spcBef>
              <a:spcAft>
                <a:spcPct val="0"/>
              </a:spcAft>
              <a:buClrTx/>
              <a:buSzTx/>
              <a:buFontTx/>
              <a:buNone/>
              <a:defRPr/>
            </a:pPr>
            <a:r>
              <a:rPr kumimoji="0" lang="en-US" altLang="zh-CN" sz="4000" b="1"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CONTENTS</a:t>
            </a:r>
            <a:endParaRPr kumimoji="0" lang="en-US" altLang="zh-CN" sz="4000" b="1" i="0" u="none" strike="noStrike" kern="0" cap="none" spc="0" normalizeH="0" baseline="0" noProof="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0" name="矩形 9"/>
          <p:cNvSpPr/>
          <p:nvPr/>
        </p:nvSpPr>
        <p:spPr>
          <a:xfrm>
            <a:off x="6657975" y="1646238"/>
            <a:ext cx="792163" cy="792162"/>
          </a:xfrm>
          <a:prstGeom prst="rect">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Freeform 5"/>
          <p:cNvSpPr>
            <a:spLocks noChangeArrowheads="1"/>
          </p:cNvSpPr>
          <p:nvPr/>
        </p:nvSpPr>
        <p:spPr bwMode="auto">
          <a:xfrm>
            <a:off x="6837363" y="1825625"/>
            <a:ext cx="434975" cy="433388"/>
          </a:xfrm>
          <a:custGeom>
            <a:avLst/>
            <a:gdLst>
              <a:gd name="T0" fmla="*/ 375795 w 294"/>
              <a:gd name="T1" fmla="*/ 157730 h 294"/>
              <a:gd name="T2" fmla="*/ 375795 w 294"/>
              <a:gd name="T3" fmla="*/ 19163 h 294"/>
              <a:gd name="T4" fmla="*/ 297381 w 294"/>
              <a:gd name="T5" fmla="*/ 19163 h 294"/>
              <a:gd name="T6" fmla="*/ 297381 w 294"/>
              <a:gd name="T7" fmla="*/ 78128 h 294"/>
              <a:gd name="T8" fmla="*/ 217488 w 294"/>
              <a:gd name="T9" fmla="*/ 0 h 294"/>
              <a:gd name="T10" fmla="*/ 0 w 294"/>
              <a:gd name="T11" fmla="*/ 216694 h 294"/>
              <a:gd name="T12" fmla="*/ 39947 w 294"/>
              <a:gd name="T13" fmla="*/ 216694 h 294"/>
              <a:gd name="T14" fmla="*/ 39947 w 294"/>
              <a:gd name="T15" fmla="*/ 433388 h 294"/>
              <a:gd name="T16" fmla="*/ 158307 w 294"/>
              <a:gd name="T17" fmla="*/ 433388 h 294"/>
              <a:gd name="T18" fmla="*/ 158307 w 294"/>
              <a:gd name="T19" fmla="*/ 256495 h 294"/>
              <a:gd name="T20" fmla="*/ 276668 w 294"/>
              <a:gd name="T21" fmla="*/ 256495 h 294"/>
              <a:gd name="T22" fmla="*/ 276668 w 294"/>
              <a:gd name="T23" fmla="*/ 433388 h 294"/>
              <a:gd name="T24" fmla="*/ 396508 w 294"/>
              <a:gd name="T25" fmla="*/ 433388 h 294"/>
              <a:gd name="T26" fmla="*/ 396508 w 294"/>
              <a:gd name="T27" fmla="*/ 216694 h 294"/>
              <a:gd name="T28" fmla="*/ 434975 w 294"/>
              <a:gd name="T29" fmla="*/ 216694 h 294"/>
              <a:gd name="T30" fmla="*/ 375795 w 294"/>
              <a:gd name="T31" fmla="*/ 157730 h 2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294">
                <a:moveTo>
                  <a:pt x="254" y="107"/>
                </a:moveTo>
                <a:lnTo>
                  <a:pt x="254" y="13"/>
                </a:lnTo>
                <a:lnTo>
                  <a:pt x="201" y="13"/>
                </a:lnTo>
                <a:lnTo>
                  <a:pt x="201" y="53"/>
                </a:lnTo>
                <a:lnTo>
                  <a:pt x="147" y="0"/>
                </a:lnTo>
                <a:lnTo>
                  <a:pt x="0" y="147"/>
                </a:lnTo>
                <a:lnTo>
                  <a:pt x="27" y="147"/>
                </a:lnTo>
                <a:lnTo>
                  <a:pt x="27" y="294"/>
                </a:lnTo>
                <a:lnTo>
                  <a:pt x="107" y="294"/>
                </a:lnTo>
                <a:lnTo>
                  <a:pt x="107" y="174"/>
                </a:lnTo>
                <a:lnTo>
                  <a:pt x="187" y="174"/>
                </a:lnTo>
                <a:lnTo>
                  <a:pt x="187" y="294"/>
                </a:lnTo>
                <a:lnTo>
                  <a:pt x="268" y="294"/>
                </a:lnTo>
                <a:lnTo>
                  <a:pt x="268" y="147"/>
                </a:lnTo>
                <a:lnTo>
                  <a:pt x="294" y="147"/>
                </a:lnTo>
                <a:lnTo>
                  <a:pt x="254" y="10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TextBox 4"/>
          <p:cNvSpPr txBox="1"/>
          <p:nvPr/>
        </p:nvSpPr>
        <p:spPr>
          <a:xfrm>
            <a:off x="6573838" y="1420813"/>
            <a:ext cx="847725" cy="254000"/>
          </a:xfrm>
          <a:prstGeom prst="rect">
            <a:avLst/>
          </a:prstGeom>
          <a:noFill/>
        </p:spPr>
        <p:txBody>
          <a:bodyPr>
            <a:spAutoFit/>
          </a:bodyPr>
          <a:lstStyle/>
          <a:p>
            <a:pPr defTabSz="1218565">
              <a:spcBef>
                <a:spcPct val="0"/>
              </a:spcBef>
              <a:spcAft>
                <a:spcPct val="0"/>
              </a:spcAft>
              <a:defRPr/>
            </a:pPr>
            <a:r>
              <a:rPr lang="en-US" altLang="zh-CN" sz="1050" b="1" kern="0" noProof="1">
                <a:solidFill>
                  <a:srgbClr val="9A0000"/>
                </a:solidFill>
                <a:latin typeface="微软雅黑" panose="020B0503020204020204" pitchFamily="34" charset="-122"/>
                <a:ea typeface="微软雅黑" panose="020B0503020204020204" pitchFamily="34" charset="-122"/>
                <a:cs typeface="+mn-ea"/>
                <a:sym typeface="+mn-lt"/>
              </a:rPr>
              <a:t>PART 01</a:t>
            </a:r>
            <a:endParaRPr lang="zh-CN" altLang="en-US" sz="700" b="1" kern="0" noProof="1">
              <a:solidFill>
                <a:srgbClr val="9A0000"/>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9239250" y="1436688"/>
            <a:ext cx="792163" cy="792162"/>
          </a:xfrm>
          <a:prstGeom prst="rect">
            <a:avLst/>
          </a:prstGeom>
          <a:noFill/>
          <a:ln w="9525" cap="flat" cmpd="sng" algn="ctr">
            <a:solidFill>
              <a:srgbClr val="9A0000"/>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TextBox 4"/>
          <p:cNvSpPr txBox="1">
            <a:spLocks noChangeArrowheads="1"/>
          </p:cNvSpPr>
          <p:nvPr/>
        </p:nvSpPr>
        <p:spPr bwMode="auto">
          <a:xfrm>
            <a:off x="9125427" y="2535238"/>
            <a:ext cx="13881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微软雅黑" panose="020B0503020204020204" pitchFamily="34" charset="-122"/>
                <a:ea typeface="微软雅黑" panose="020B0503020204020204" pitchFamily="34" charset="-122"/>
              </a:defRPr>
            </a:lvl1pPr>
            <a:lvl2pPr marL="742950" indent="-285750" defTabSz="1219200">
              <a:defRPr>
                <a:solidFill>
                  <a:schemeClr val="tx1"/>
                </a:solidFill>
                <a:latin typeface="微软雅黑" panose="020B0503020204020204" pitchFamily="34" charset="-122"/>
                <a:ea typeface="微软雅黑" panose="020B0503020204020204" pitchFamily="34" charset="-122"/>
              </a:defRPr>
            </a:lvl2pPr>
            <a:lvl3pPr marL="1143000" indent="-228600" defTabSz="1219200">
              <a:defRPr>
                <a:solidFill>
                  <a:schemeClr val="tx1"/>
                </a:solidFill>
                <a:latin typeface="微软雅黑" panose="020B0503020204020204" pitchFamily="34" charset="-122"/>
                <a:ea typeface="微软雅黑" panose="020B0503020204020204" pitchFamily="34" charset="-122"/>
              </a:defRPr>
            </a:lvl3pPr>
            <a:lvl4pPr marL="1600200" indent="-228600" defTabSz="1219200">
              <a:defRPr>
                <a:solidFill>
                  <a:schemeClr val="tx1"/>
                </a:solidFill>
                <a:latin typeface="微软雅黑" panose="020B0503020204020204" pitchFamily="34" charset="-122"/>
                <a:ea typeface="微软雅黑" panose="020B0503020204020204" pitchFamily="34" charset="-122"/>
              </a:defRPr>
            </a:lvl4pPr>
            <a:lvl5pPr marL="2057400" indent="-228600" defTabSz="1219200">
              <a:defRPr>
                <a:solidFill>
                  <a:schemeClr val="tx1"/>
                </a:solidFill>
                <a:latin typeface="微软雅黑" panose="020B0503020204020204" pitchFamily="34" charset="-122"/>
                <a:ea typeface="微软雅黑" panose="020B0503020204020204" pitchFamily="34" charset="-122"/>
              </a:defRPr>
            </a:lvl5pPr>
            <a:lvl6pPr marL="25146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Services</a:t>
            </a:r>
            <a:endPar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5" name="矩形 14"/>
          <p:cNvSpPr/>
          <p:nvPr/>
        </p:nvSpPr>
        <p:spPr>
          <a:xfrm>
            <a:off x="9423400" y="1646238"/>
            <a:ext cx="792163" cy="792162"/>
          </a:xfrm>
          <a:prstGeom prst="rect">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TextBox 4"/>
          <p:cNvSpPr txBox="1"/>
          <p:nvPr/>
        </p:nvSpPr>
        <p:spPr>
          <a:xfrm>
            <a:off x="9337675" y="1420813"/>
            <a:ext cx="847725" cy="254000"/>
          </a:xfrm>
          <a:prstGeom prst="rect">
            <a:avLst/>
          </a:prstGeom>
          <a:noFill/>
        </p:spPr>
        <p:txBody>
          <a:bodyPr>
            <a:spAutoFit/>
          </a:bodyPr>
          <a:lstStyle/>
          <a:p>
            <a:pPr defTabSz="1218565">
              <a:spcBef>
                <a:spcPct val="0"/>
              </a:spcBef>
              <a:spcAft>
                <a:spcPct val="0"/>
              </a:spcAft>
              <a:defRPr/>
            </a:pPr>
            <a:r>
              <a:rPr lang="en-US" altLang="zh-CN" sz="1050" b="1" kern="0" noProof="1">
                <a:solidFill>
                  <a:srgbClr val="9A0000"/>
                </a:solidFill>
                <a:latin typeface="微软雅黑" panose="020B0503020204020204" pitchFamily="34" charset="-122"/>
                <a:ea typeface="微软雅黑" panose="020B0503020204020204" pitchFamily="34" charset="-122"/>
                <a:cs typeface="+mn-ea"/>
                <a:sym typeface="+mn-lt"/>
              </a:rPr>
              <a:t>PART 02</a:t>
            </a:r>
            <a:endParaRPr lang="zh-CN" altLang="en-US" sz="700" b="1" kern="0" noProof="1">
              <a:solidFill>
                <a:srgbClr val="9A0000"/>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6475413" y="3794125"/>
            <a:ext cx="792162" cy="792163"/>
          </a:xfrm>
          <a:prstGeom prst="rect">
            <a:avLst/>
          </a:prstGeom>
          <a:noFill/>
          <a:ln w="9525" cap="flat" cmpd="sng" algn="ctr">
            <a:solidFill>
              <a:srgbClr val="9A0000"/>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4"/>
          <p:cNvSpPr txBox="1">
            <a:spLocks noChangeArrowheads="1"/>
          </p:cNvSpPr>
          <p:nvPr/>
        </p:nvSpPr>
        <p:spPr bwMode="auto">
          <a:xfrm>
            <a:off x="6380003" y="4891088"/>
            <a:ext cx="13481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微软雅黑" panose="020B0503020204020204" pitchFamily="34" charset="-122"/>
                <a:ea typeface="微软雅黑" panose="020B0503020204020204" pitchFamily="34" charset="-122"/>
              </a:defRPr>
            </a:lvl1pPr>
            <a:lvl2pPr marL="742950" indent="-285750" defTabSz="1219200">
              <a:defRPr>
                <a:solidFill>
                  <a:schemeClr val="tx1"/>
                </a:solidFill>
                <a:latin typeface="微软雅黑" panose="020B0503020204020204" pitchFamily="34" charset="-122"/>
                <a:ea typeface="微软雅黑" panose="020B0503020204020204" pitchFamily="34" charset="-122"/>
              </a:defRPr>
            </a:lvl2pPr>
            <a:lvl3pPr marL="1143000" indent="-228600" defTabSz="1219200">
              <a:defRPr>
                <a:solidFill>
                  <a:schemeClr val="tx1"/>
                </a:solidFill>
                <a:latin typeface="微软雅黑" panose="020B0503020204020204" pitchFamily="34" charset="-122"/>
                <a:ea typeface="微软雅黑" panose="020B0503020204020204" pitchFamily="34" charset="-122"/>
              </a:defRPr>
            </a:lvl3pPr>
            <a:lvl4pPr marL="1600200" indent="-228600" defTabSz="1219200">
              <a:defRPr>
                <a:solidFill>
                  <a:schemeClr val="tx1"/>
                </a:solidFill>
                <a:latin typeface="微软雅黑" panose="020B0503020204020204" pitchFamily="34" charset="-122"/>
                <a:ea typeface="微软雅黑" panose="020B0503020204020204" pitchFamily="34" charset="-122"/>
              </a:defRPr>
            </a:lvl4pPr>
            <a:lvl5pPr marL="2057400" indent="-228600" defTabSz="1219200">
              <a:defRPr>
                <a:solidFill>
                  <a:schemeClr val="tx1"/>
                </a:solidFill>
                <a:latin typeface="微软雅黑" panose="020B0503020204020204" pitchFamily="34" charset="-122"/>
                <a:ea typeface="微软雅黑" panose="020B0503020204020204" pitchFamily="34" charset="-122"/>
              </a:defRPr>
            </a:lvl5pPr>
            <a:lvl6pPr marL="25146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Partners</a:t>
            </a:r>
            <a:endPar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19" name="矩形 18"/>
          <p:cNvSpPr/>
          <p:nvPr/>
        </p:nvSpPr>
        <p:spPr>
          <a:xfrm>
            <a:off x="6657975" y="4002088"/>
            <a:ext cx="792163" cy="792162"/>
          </a:xfrm>
          <a:prstGeom prst="rect">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TextBox 4"/>
          <p:cNvSpPr txBox="1"/>
          <p:nvPr/>
        </p:nvSpPr>
        <p:spPr>
          <a:xfrm>
            <a:off x="6573838" y="3778250"/>
            <a:ext cx="847725" cy="254000"/>
          </a:xfrm>
          <a:prstGeom prst="rect">
            <a:avLst/>
          </a:prstGeom>
          <a:noFill/>
        </p:spPr>
        <p:txBody>
          <a:bodyPr>
            <a:spAutoFit/>
          </a:bodyPr>
          <a:lstStyle/>
          <a:p>
            <a:pPr defTabSz="1218565">
              <a:spcBef>
                <a:spcPct val="0"/>
              </a:spcBef>
              <a:spcAft>
                <a:spcPct val="0"/>
              </a:spcAft>
              <a:defRPr/>
            </a:pPr>
            <a:r>
              <a:rPr lang="en-US" altLang="zh-CN" sz="1050" b="1" kern="0" noProof="1">
                <a:solidFill>
                  <a:srgbClr val="9A0000"/>
                </a:solidFill>
                <a:latin typeface="微软雅黑" panose="020B0503020204020204" pitchFamily="34" charset="-122"/>
                <a:ea typeface="微软雅黑" panose="020B0503020204020204" pitchFamily="34" charset="-122"/>
                <a:cs typeface="+mn-ea"/>
                <a:sym typeface="+mn-lt"/>
              </a:rPr>
              <a:t>PART 03</a:t>
            </a:r>
            <a:endParaRPr lang="zh-CN" altLang="en-US" sz="700" b="1" kern="0" noProof="1">
              <a:solidFill>
                <a:srgbClr val="9A0000"/>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9239250" y="3794125"/>
            <a:ext cx="792163" cy="792163"/>
          </a:xfrm>
          <a:prstGeom prst="rect">
            <a:avLst/>
          </a:prstGeom>
          <a:noFill/>
          <a:ln w="9525" cap="flat" cmpd="sng" algn="ctr">
            <a:solidFill>
              <a:srgbClr val="9A0000"/>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TextBox 4"/>
          <p:cNvSpPr txBox="1">
            <a:spLocks noChangeArrowheads="1"/>
          </p:cNvSpPr>
          <p:nvPr/>
        </p:nvSpPr>
        <p:spPr bwMode="auto">
          <a:xfrm>
            <a:off x="8971757" y="4891088"/>
            <a:ext cx="16954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9200">
              <a:defRPr>
                <a:solidFill>
                  <a:schemeClr val="tx1"/>
                </a:solidFill>
                <a:latin typeface="微软雅黑" panose="020B0503020204020204" pitchFamily="34" charset="-122"/>
                <a:ea typeface="微软雅黑" panose="020B0503020204020204" pitchFamily="34" charset="-122"/>
              </a:defRPr>
            </a:lvl1pPr>
            <a:lvl2pPr marL="742950" indent="-285750" defTabSz="1219200">
              <a:defRPr>
                <a:solidFill>
                  <a:schemeClr val="tx1"/>
                </a:solidFill>
                <a:latin typeface="微软雅黑" panose="020B0503020204020204" pitchFamily="34" charset="-122"/>
                <a:ea typeface="微软雅黑" panose="020B0503020204020204" pitchFamily="34" charset="-122"/>
              </a:defRPr>
            </a:lvl2pPr>
            <a:lvl3pPr marL="1143000" indent="-228600" defTabSz="1219200">
              <a:defRPr>
                <a:solidFill>
                  <a:schemeClr val="tx1"/>
                </a:solidFill>
                <a:latin typeface="微软雅黑" panose="020B0503020204020204" pitchFamily="34" charset="-122"/>
                <a:ea typeface="微软雅黑" panose="020B0503020204020204" pitchFamily="34" charset="-122"/>
              </a:defRPr>
            </a:lvl3pPr>
            <a:lvl4pPr marL="1600200" indent="-228600" defTabSz="1219200">
              <a:defRPr>
                <a:solidFill>
                  <a:schemeClr val="tx1"/>
                </a:solidFill>
                <a:latin typeface="微软雅黑" panose="020B0503020204020204" pitchFamily="34" charset="-122"/>
                <a:ea typeface="微软雅黑" panose="020B0503020204020204" pitchFamily="34" charset="-122"/>
              </a:defRPr>
            </a:lvl4pPr>
            <a:lvl5pPr marL="2057400" indent="-228600" defTabSz="1219200">
              <a:defRPr>
                <a:solidFill>
                  <a:schemeClr val="tx1"/>
                </a:solidFill>
                <a:latin typeface="微软雅黑" panose="020B0503020204020204" pitchFamily="34" charset="-122"/>
                <a:ea typeface="微软雅黑" panose="020B0503020204020204" pitchFamily="34" charset="-122"/>
              </a:defRPr>
            </a:lvl5pPr>
            <a:lvl6pPr marL="25146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defTabSz="12192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Contact us</a:t>
            </a:r>
            <a:endParaRPr kumimoji="0" lang="en-US" sz="2800" b="0" i="0" u="none" strike="noStrike" kern="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23" name="矩形 22"/>
          <p:cNvSpPr/>
          <p:nvPr/>
        </p:nvSpPr>
        <p:spPr>
          <a:xfrm>
            <a:off x="9423400" y="4002088"/>
            <a:ext cx="792163" cy="792162"/>
          </a:xfrm>
          <a:prstGeom prst="rect">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TextBox 4"/>
          <p:cNvSpPr txBox="1"/>
          <p:nvPr/>
        </p:nvSpPr>
        <p:spPr>
          <a:xfrm>
            <a:off x="9337675" y="3778250"/>
            <a:ext cx="847725" cy="254000"/>
          </a:xfrm>
          <a:prstGeom prst="rect">
            <a:avLst/>
          </a:prstGeom>
          <a:noFill/>
        </p:spPr>
        <p:txBody>
          <a:bodyPr>
            <a:spAutoFit/>
          </a:bodyPr>
          <a:lstStyle/>
          <a:p>
            <a:pPr defTabSz="1218565">
              <a:spcBef>
                <a:spcPct val="0"/>
              </a:spcBef>
              <a:spcAft>
                <a:spcPct val="0"/>
              </a:spcAft>
              <a:defRPr/>
            </a:pPr>
            <a:r>
              <a:rPr lang="en-US" altLang="zh-CN" sz="1050" b="1" kern="0" noProof="1">
                <a:solidFill>
                  <a:srgbClr val="9A0000"/>
                </a:solidFill>
                <a:latin typeface="微软雅黑" panose="020B0503020204020204" pitchFamily="34" charset="-122"/>
                <a:ea typeface="微软雅黑" panose="020B0503020204020204" pitchFamily="34" charset="-122"/>
                <a:cs typeface="+mn-ea"/>
                <a:sym typeface="+mn-lt"/>
              </a:rPr>
              <a:t>PART 04</a:t>
            </a:r>
            <a:endParaRPr lang="zh-CN" altLang="en-US" sz="700" b="1" kern="0" noProof="1">
              <a:solidFill>
                <a:srgbClr val="9A0000"/>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9557352" y="1845239"/>
            <a:ext cx="523734" cy="393608"/>
            <a:chOff x="5547435" y="2997881"/>
            <a:chExt cx="718948" cy="540324"/>
          </a:xfrm>
          <a:solidFill>
            <a:sysClr val="window" lastClr="FFFFFF"/>
          </a:solidFill>
        </p:grpSpPr>
        <p:sp>
          <p:nvSpPr>
            <p:cNvPr id="26" name="Freeform 28"/>
            <p:cNvSpPr>
              <a:spLocks noEditPoints="1"/>
            </p:cNvSpPr>
            <p:nvPr/>
          </p:nvSpPr>
          <p:spPr bwMode="auto">
            <a:xfrm>
              <a:off x="5925616" y="2997881"/>
              <a:ext cx="340767" cy="341919"/>
            </a:xfrm>
            <a:custGeom>
              <a:avLst/>
              <a:gdLst>
                <a:gd name="T0" fmla="*/ 430453 w 144"/>
                <a:gd name="T1" fmla="*/ 199543 h 144"/>
                <a:gd name="T2" fmla="*/ 394582 w 144"/>
                <a:gd name="T3" fmla="*/ 150475 h 144"/>
                <a:gd name="T4" fmla="*/ 414148 w 144"/>
                <a:gd name="T5" fmla="*/ 107949 h 144"/>
                <a:gd name="T6" fmla="*/ 388060 w 144"/>
                <a:gd name="T7" fmla="*/ 55610 h 144"/>
                <a:gd name="T8" fmla="*/ 345667 w 144"/>
                <a:gd name="T9" fmla="*/ 71966 h 144"/>
                <a:gd name="T10" fmla="*/ 286969 w 144"/>
                <a:gd name="T11" fmla="*/ 62153 h 144"/>
                <a:gd name="T12" fmla="*/ 270664 w 144"/>
                <a:gd name="T13" fmla="*/ 19627 h 144"/>
                <a:gd name="T14" fmla="*/ 215226 w 144"/>
                <a:gd name="T15" fmla="*/ 0 h 144"/>
                <a:gd name="T16" fmla="*/ 198921 w 144"/>
                <a:gd name="T17" fmla="*/ 39254 h 144"/>
                <a:gd name="T18" fmla="*/ 150006 w 144"/>
                <a:gd name="T19" fmla="*/ 75237 h 144"/>
                <a:gd name="T20" fmla="*/ 107613 w 144"/>
                <a:gd name="T21" fmla="*/ 55610 h 144"/>
                <a:gd name="T22" fmla="*/ 55437 w 144"/>
                <a:gd name="T23" fmla="*/ 81780 h 144"/>
                <a:gd name="T24" fmla="*/ 71742 w 144"/>
                <a:gd name="T25" fmla="*/ 124305 h 144"/>
                <a:gd name="T26" fmla="*/ 61959 w 144"/>
                <a:gd name="T27" fmla="*/ 183187 h 144"/>
                <a:gd name="T28" fmla="*/ 19566 w 144"/>
                <a:gd name="T29" fmla="*/ 199543 h 144"/>
                <a:gd name="T30" fmla="*/ 0 w 144"/>
                <a:gd name="T31" fmla="*/ 255153 h 144"/>
                <a:gd name="T32" fmla="*/ 39132 w 144"/>
                <a:gd name="T33" fmla="*/ 271509 h 144"/>
                <a:gd name="T34" fmla="*/ 75003 w 144"/>
                <a:gd name="T35" fmla="*/ 320577 h 144"/>
                <a:gd name="T36" fmla="*/ 55437 w 144"/>
                <a:gd name="T37" fmla="*/ 363103 h 144"/>
                <a:gd name="T38" fmla="*/ 81525 w 144"/>
                <a:gd name="T39" fmla="*/ 415442 h 144"/>
                <a:gd name="T40" fmla="*/ 123918 w 144"/>
                <a:gd name="T41" fmla="*/ 399086 h 144"/>
                <a:gd name="T42" fmla="*/ 182616 w 144"/>
                <a:gd name="T43" fmla="*/ 408899 h 144"/>
                <a:gd name="T44" fmla="*/ 198921 w 144"/>
                <a:gd name="T45" fmla="*/ 451425 h 144"/>
                <a:gd name="T46" fmla="*/ 254359 w 144"/>
                <a:gd name="T47" fmla="*/ 471052 h 144"/>
                <a:gd name="T48" fmla="*/ 270664 w 144"/>
                <a:gd name="T49" fmla="*/ 431798 h 144"/>
                <a:gd name="T50" fmla="*/ 319579 w 144"/>
                <a:gd name="T51" fmla="*/ 395815 h 144"/>
                <a:gd name="T52" fmla="*/ 361972 w 144"/>
                <a:gd name="T53" fmla="*/ 415442 h 144"/>
                <a:gd name="T54" fmla="*/ 414148 w 144"/>
                <a:gd name="T55" fmla="*/ 389272 h 144"/>
                <a:gd name="T56" fmla="*/ 397843 w 144"/>
                <a:gd name="T57" fmla="*/ 346747 h 144"/>
                <a:gd name="T58" fmla="*/ 407626 w 144"/>
                <a:gd name="T59" fmla="*/ 287865 h 144"/>
                <a:gd name="T60" fmla="*/ 450019 w 144"/>
                <a:gd name="T61" fmla="*/ 271509 h 144"/>
                <a:gd name="T62" fmla="*/ 469585 w 144"/>
                <a:gd name="T63" fmla="*/ 215899 h 144"/>
                <a:gd name="T64" fmla="*/ 326101 w 144"/>
                <a:gd name="T65" fmla="*/ 235526 h 144"/>
                <a:gd name="T66" fmla="*/ 143484 w 144"/>
                <a:gd name="T67" fmla="*/ 235526 h 144"/>
                <a:gd name="T68" fmla="*/ 326101 w 144"/>
                <a:gd name="T69" fmla="*/ 235526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7" name="Freeform 29"/>
            <p:cNvSpPr>
              <a:spLocks noEditPoints="1"/>
            </p:cNvSpPr>
            <p:nvPr/>
          </p:nvSpPr>
          <p:spPr bwMode="auto">
            <a:xfrm>
              <a:off x="5547435" y="3031218"/>
              <a:ext cx="392112" cy="392113"/>
            </a:xfrm>
            <a:custGeom>
              <a:avLst/>
              <a:gdLst>
                <a:gd name="T0" fmla="*/ 372220 w 120"/>
                <a:gd name="T1" fmla="*/ 228556 h 120"/>
                <a:gd name="T2" fmla="*/ 391810 w 120"/>
                <a:gd name="T3" fmla="*/ 208966 h 120"/>
                <a:gd name="T4" fmla="*/ 391810 w 120"/>
                <a:gd name="T5" fmla="*/ 182845 h 120"/>
                <a:gd name="T6" fmla="*/ 372220 w 120"/>
                <a:gd name="T7" fmla="*/ 163255 h 120"/>
                <a:gd name="T8" fmla="*/ 359159 w 120"/>
                <a:gd name="T9" fmla="*/ 163255 h 120"/>
                <a:gd name="T10" fmla="*/ 333039 w 120"/>
                <a:gd name="T11" fmla="*/ 146929 h 120"/>
                <a:gd name="T12" fmla="*/ 333039 w 120"/>
                <a:gd name="T13" fmla="*/ 104483 h 120"/>
                <a:gd name="T14" fmla="*/ 342834 w 120"/>
                <a:gd name="T15" fmla="*/ 94688 h 120"/>
                <a:gd name="T16" fmla="*/ 342834 w 120"/>
                <a:gd name="T17" fmla="*/ 65302 h 120"/>
                <a:gd name="T18" fmla="*/ 326508 w 120"/>
                <a:gd name="T19" fmla="*/ 48976 h 120"/>
                <a:gd name="T20" fmla="*/ 297123 w 120"/>
                <a:gd name="T21" fmla="*/ 48976 h 120"/>
                <a:gd name="T22" fmla="*/ 287327 w 120"/>
                <a:gd name="T23" fmla="*/ 58772 h 120"/>
                <a:gd name="T24" fmla="*/ 257942 w 120"/>
                <a:gd name="T25" fmla="*/ 65302 h 120"/>
                <a:gd name="T26" fmla="*/ 228556 w 120"/>
                <a:gd name="T27" fmla="*/ 32651 h 120"/>
                <a:gd name="T28" fmla="*/ 228556 w 120"/>
                <a:gd name="T29" fmla="*/ 19591 h 120"/>
                <a:gd name="T30" fmla="*/ 208965 w 120"/>
                <a:gd name="T31" fmla="*/ 0 h 120"/>
                <a:gd name="T32" fmla="*/ 182845 w 120"/>
                <a:gd name="T33" fmla="*/ 0 h 120"/>
                <a:gd name="T34" fmla="*/ 163254 w 120"/>
                <a:gd name="T35" fmla="*/ 19591 h 120"/>
                <a:gd name="T36" fmla="*/ 163254 w 120"/>
                <a:gd name="T37" fmla="*/ 32651 h 120"/>
                <a:gd name="T38" fmla="*/ 146929 w 120"/>
                <a:gd name="T39" fmla="*/ 58772 h 120"/>
                <a:gd name="T40" fmla="*/ 104483 w 120"/>
                <a:gd name="T41" fmla="*/ 58772 h 120"/>
                <a:gd name="T42" fmla="*/ 94687 w 120"/>
                <a:gd name="T43" fmla="*/ 48976 h 120"/>
                <a:gd name="T44" fmla="*/ 65302 w 120"/>
                <a:gd name="T45" fmla="*/ 48976 h 120"/>
                <a:gd name="T46" fmla="*/ 48976 w 120"/>
                <a:gd name="T47" fmla="*/ 65302 h 120"/>
                <a:gd name="T48" fmla="*/ 48976 w 120"/>
                <a:gd name="T49" fmla="*/ 94688 h 120"/>
                <a:gd name="T50" fmla="*/ 58772 w 120"/>
                <a:gd name="T51" fmla="*/ 104483 h 120"/>
                <a:gd name="T52" fmla="*/ 65302 w 120"/>
                <a:gd name="T53" fmla="*/ 133869 h 120"/>
                <a:gd name="T54" fmla="*/ 32651 w 120"/>
                <a:gd name="T55" fmla="*/ 163255 h 120"/>
                <a:gd name="T56" fmla="*/ 19591 w 120"/>
                <a:gd name="T57" fmla="*/ 163255 h 120"/>
                <a:gd name="T58" fmla="*/ 0 w 120"/>
                <a:gd name="T59" fmla="*/ 182845 h 120"/>
                <a:gd name="T60" fmla="*/ 0 w 120"/>
                <a:gd name="T61" fmla="*/ 208966 h 120"/>
                <a:gd name="T62" fmla="*/ 19591 w 120"/>
                <a:gd name="T63" fmla="*/ 228556 h 120"/>
                <a:gd name="T64" fmla="*/ 32651 w 120"/>
                <a:gd name="T65" fmla="*/ 228556 h 120"/>
                <a:gd name="T66" fmla="*/ 58772 w 120"/>
                <a:gd name="T67" fmla="*/ 244882 h 120"/>
                <a:gd name="T68" fmla="*/ 58772 w 120"/>
                <a:gd name="T69" fmla="*/ 287328 h 120"/>
                <a:gd name="T70" fmla="*/ 48976 w 120"/>
                <a:gd name="T71" fmla="*/ 297123 h 120"/>
                <a:gd name="T72" fmla="*/ 48976 w 120"/>
                <a:gd name="T73" fmla="*/ 326509 h 120"/>
                <a:gd name="T74" fmla="*/ 65302 w 120"/>
                <a:gd name="T75" fmla="*/ 342835 h 120"/>
                <a:gd name="T76" fmla="*/ 94687 w 120"/>
                <a:gd name="T77" fmla="*/ 342835 h 120"/>
                <a:gd name="T78" fmla="*/ 104483 w 120"/>
                <a:gd name="T79" fmla="*/ 333039 h 120"/>
                <a:gd name="T80" fmla="*/ 133868 w 120"/>
                <a:gd name="T81" fmla="*/ 326509 h 120"/>
                <a:gd name="T82" fmla="*/ 163254 w 120"/>
                <a:gd name="T83" fmla="*/ 359160 h 120"/>
                <a:gd name="T84" fmla="*/ 163254 w 120"/>
                <a:gd name="T85" fmla="*/ 372220 h 120"/>
                <a:gd name="T86" fmla="*/ 182845 w 120"/>
                <a:gd name="T87" fmla="*/ 391811 h 120"/>
                <a:gd name="T88" fmla="*/ 208965 w 120"/>
                <a:gd name="T89" fmla="*/ 391811 h 120"/>
                <a:gd name="T90" fmla="*/ 228556 w 120"/>
                <a:gd name="T91" fmla="*/ 372220 h 120"/>
                <a:gd name="T92" fmla="*/ 228556 w 120"/>
                <a:gd name="T93" fmla="*/ 359160 h 120"/>
                <a:gd name="T94" fmla="*/ 244881 w 120"/>
                <a:gd name="T95" fmla="*/ 333039 h 120"/>
                <a:gd name="T96" fmla="*/ 287327 w 120"/>
                <a:gd name="T97" fmla="*/ 333039 h 120"/>
                <a:gd name="T98" fmla="*/ 297123 w 120"/>
                <a:gd name="T99" fmla="*/ 342835 h 120"/>
                <a:gd name="T100" fmla="*/ 326508 w 120"/>
                <a:gd name="T101" fmla="*/ 342835 h 120"/>
                <a:gd name="T102" fmla="*/ 342834 w 120"/>
                <a:gd name="T103" fmla="*/ 326509 h 120"/>
                <a:gd name="T104" fmla="*/ 342834 w 120"/>
                <a:gd name="T105" fmla="*/ 297123 h 120"/>
                <a:gd name="T106" fmla="*/ 333039 w 120"/>
                <a:gd name="T107" fmla="*/ 287328 h 120"/>
                <a:gd name="T108" fmla="*/ 326508 w 120"/>
                <a:gd name="T109" fmla="*/ 257942 h 120"/>
                <a:gd name="T110" fmla="*/ 359159 w 120"/>
                <a:gd name="T111" fmla="*/ 228556 h 120"/>
                <a:gd name="T112" fmla="*/ 372220 w 120"/>
                <a:gd name="T113" fmla="*/ 228556 h 120"/>
                <a:gd name="T114" fmla="*/ 195905 w 120"/>
                <a:gd name="T115" fmla="*/ 280798 h 120"/>
                <a:gd name="T116" fmla="*/ 111013 w 120"/>
                <a:gd name="T117" fmla="*/ 195906 h 120"/>
                <a:gd name="T118" fmla="*/ 195905 w 120"/>
                <a:gd name="T119" fmla="*/ 111013 h 120"/>
                <a:gd name="T120" fmla="*/ 280797 w 120"/>
                <a:gd name="T121" fmla="*/ 195906 h 120"/>
                <a:gd name="T122" fmla="*/ 195905 w 120"/>
                <a:gd name="T123" fmla="*/ 280798 h 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Freeform 30"/>
            <p:cNvSpPr>
              <a:spLocks noEditPoints="1"/>
            </p:cNvSpPr>
            <p:nvPr/>
          </p:nvSpPr>
          <p:spPr bwMode="auto">
            <a:xfrm>
              <a:off x="5882941" y="3341355"/>
              <a:ext cx="196850" cy="196850"/>
            </a:xfrm>
            <a:custGeom>
              <a:avLst/>
              <a:gdLst>
                <a:gd name="T0" fmla="*/ 186806 w 60"/>
                <a:gd name="T1" fmla="*/ 114706 h 60"/>
                <a:gd name="T2" fmla="*/ 196638 w 60"/>
                <a:gd name="T3" fmla="*/ 104874 h 60"/>
                <a:gd name="T4" fmla="*/ 196638 w 60"/>
                <a:gd name="T5" fmla="*/ 91764 h 60"/>
                <a:gd name="T6" fmla="*/ 186806 w 60"/>
                <a:gd name="T7" fmla="*/ 81933 h 60"/>
                <a:gd name="T8" fmla="*/ 180252 w 60"/>
                <a:gd name="T9" fmla="*/ 81933 h 60"/>
                <a:gd name="T10" fmla="*/ 167142 w 60"/>
                <a:gd name="T11" fmla="*/ 75378 h 60"/>
                <a:gd name="T12" fmla="*/ 167142 w 60"/>
                <a:gd name="T13" fmla="*/ 52437 h 60"/>
                <a:gd name="T14" fmla="*/ 173697 w 60"/>
                <a:gd name="T15" fmla="*/ 45882 h 60"/>
                <a:gd name="T16" fmla="*/ 173697 w 60"/>
                <a:gd name="T17" fmla="*/ 32773 h 60"/>
                <a:gd name="T18" fmla="*/ 163865 w 60"/>
                <a:gd name="T19" fmla="*/ 22941 h 60"/>
                <a:gd name="T20" fmla="*/ 150756 w 60"/>
                <a:gd name="T21" fmla="*/ 22941 h 60"/>
                <a:gd name="T22" fmla="*/ 144201 w 60"/>
                <a:gd name="T23" fmla="*/ 29496 h 60"/>
                <a:gd name="T24" fmla="*/ 131092 w 60"/>
                <a:gd name="T25" fmla="*/ 32773 h 60"/>
                <a:gd name="T26" fmla="*/ 114706 w 60"/>
                <a:gd name="T27" fmla="*/ 16387 h 60"/>
                <a:gd name="T28" fmla="*/ 114706 w 60"/>
                <a:gd name="T29" fmla="*/ 9832 h 60"/>
                <a:gd name="T30" fmla="*/ 104874 w 60"/>
                <a:gd name="T31" fmla="*/ 0 h 60"/>
                <a:gd name="T32" fmla="*/ 91764 w 60"/>
                <a:gd name="T33" fmla="*/ 0 h 60"/>
                <a:gd name="T34" fmla="*/ 81933 w 60"/>
                <a:gd name="T35" fmla="*/ 9832 h 60"/>
                <a:gd name="T36" fmla="*/ 81933 w 60"/>
                <a:gd name="T37" fmla="*/ 16387 h 60"/>
                <a:gd name="T38" fmla="*/ 75378 w 60"/>
                <a:gd name="T39" fmla="*/ 29496 h 60"/>
                <a:gd name="T40" fmla="*/ 52437 w 60"/>
                <a:gd name="T41" fmla="*/ 29496 h 60"/>
                <a:gd name="T42" fmla="*/ 45882 w 60"/>
                <a:gd name="T43" fmla="*/ 22941 h 60"/>
                <a:gd name="T44" fmla="*/ 32773 w 60"/>
                <a:gd name="T45" fmla="*/ 22941 h 60"/>
                <a:gd name="T46" fmla="*/ 22941 w 60"/>
                <a:gd name="T47" fmla="*/ 32773 h 60"/>
                <a:gd name="T48" fmla="*/ 22941 w 60"/>
                <a:gd name="T49" fmla="*/ 45882 h 60"/>
                <a:gd name="T50" fmla="*/ 29496 w 60"/>
                <a:gd name="T51" fmla="*/ 52437 h 60"/>
                <a:gd name="T52" fmla="*/ 32773 w 60"/>
                <a:gd name="T53" fmla="*/ 65546 h 60"/>
                <a:gd name="T54" fmla="*/ 16387 w 60"/>
                <a:gd name="T55" fmla="*/ 81933 h 60"/>
                <a:gd name="T56" fmla="*/ 9832 w 60"/>
                <a:gd name="T57" fmla="*/ 81933 h 60"/>
                <a:gd name="T58" fmla="*/ 0 w 60"/>
                <a:gd name="T59" fmla="*/ 91764 h 60"/>
                <a:gd name="T60" fmla="*/ 0 w 60"/>
                <a:gd name="T61" fmla="*/ 104874 h 60"/>
                <a:gd name="T62" fmla="*/ 9832 w 60"/>
                <a:gd name="T63" fmla="*/ 114706 h 60"/>
                <a:gd name="T64" fmla="*/ 16387 w 60"/>
                <a:gd name="T65" fmla="*/ 114706 h 60"/>
                <a:gd name="T66" fmla="*/ 29496 w 60"/>
                <a:gd name="T67" fmla="*/ 121260 h 60"/>
                <a:gd name="T68" fmla="*/ 29496 w 60"/>
                <a:gd name="T69" fmla="*/ 144201 h 60"/>
                <a:gd name="T70" fmla="*/ 22941 w 60"/>
                <a:gd name="T71" fmla="*/ 150756 h 60"/>
                <a:gd name="T72" fmla="*/ 22941 w 60"/>
                <a:gd name="T73" fmla="*/ 163865 h 60"/>
                <a:gd name="T74" fmla="*/ 32773 w 60"/>
                <a:gd name="T75" fmla="*/ 173697 h 60"/>
                <a:gd name="T76" fmla="*/ 45882 w 60"/>
                <a:gd name="T77" fmla="*/ 173697 h 60"/>
                <a:gd name="T78" fmla="*/ 52437 w 60"/>
                <a:gd name="T79" fmla="*/ 167142 h 60"/>
                <a:gd name="T80" fmla="*/ 65546 w 60"/>
                <a:gd name="T81" fmla="*/ 163865 h 60"/>
                <a:gd name="T82" fmla="*/ 81933 w 60"/>
                <a:gd name="T83" fmla="*/ 180252 h 60"/>
                <a:gd name="T84" fmla="*/ 81933 w 60"/>
                <a:gd name="T85" fmla="*/ 186806 h 60"/>
                <a:gd name="T86" fmla="*/ 91764 w 60"/>
                <a:gd name="T87" fmla="*/ 196638 h 60"/>
                <a:gd name="T88" fmla="*/ 104874 w 60"/>
                <a:gd name="T89" fmla="*/ 196638 h 60"/>
                <a:gd name="T90" fmla="*/ 114706 w 60"/>
                <a:gd name="T91" fmla="*/ 186806 h 60"/>
                <a:gd name="T92" fmla="*/ 114706 w 60"/>
                <a:gd name="T93" fmla="*/ 180252 h 60"/>
                <a:gd name="T94" fmla="*/ 121260 w 60"/>
                <a:gd name="T95" fmla="*/ 167142 h 60"/>
                <a:gd name="T96" fmla="*/ 144201 w 60"/>
                <a:gd name="T97" fmla="*/ 167142 h 60"/>
                <a:gd name="T98" fmla="*/ 150756 w 60"/>
                <a:gd name="T99" fmla="*/ 173697 h 60"/>
                <a:gd name="T100" fmla="*/ 163865 w 60"/>
                <a:gd name="T101" fmla="*/ 173697 h 60"/>
                <a:gd name="T102" fmla="*/ 173697 w 60"/>
                <a:gd name="T103" fmla="*/ 163865 h 60"/>
                <a:gd name="T104" fmla="*/ 173697 w 60"/>
                <a:gd name="T105" fmla="*/ 150756 h 60"/>
                <a:gd name="T106" fmla="*/ 167142 w 60"/>
                <a:gd name="T107" fmla="*/ 144201 h 60"/>
                <a:gd name="T108" fmla="*/ 163865 w 60"/>
                <a:gd name="T109" fmla="*/ 131092 h 60"/>
                <a:gd name="T110" fmla="*/ 180252 w 60"/>
                <a:gd name="T111" fmla="*/ 114706 h 60"/>
                <a:gd name="T112" fmla="*/ 186806 w 60"/>
                <a:gd name="T113" fmla="*/ 114706 h 60"/>
                <a:gd name="T114" fmla="*/ 131092 w 60"/>
                <a:gd name="T115" fmla="*/ 98319 h 60"/>
                <a:gd name="T116" fmla="*/ 98319 w 60"/>
                <a:gd name="T117" fmla="*/ 131092 h 60"/>
                <a:gd name="T118" fmla="*/ 65546 w 60"/>
                <a:gd name="T119" fmla="*/ 98319 h 60"/>
                <a:gd name="T120" fmla="*/ 98319 w 60"/>
                <a:gd name="T121" fmla="*/ 65546 h 60"/>
                <a:gd name="T122" fmla="*/ 131092 w 60"/>
                <a:gd name="T123" fmla="*/ 98319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9" name="KSO_Shape"/>
          <p:cNvSpPr/>
          <p:nvPr/>
        </p:nvSpPr>
        <p:spPr>
          <a:xfrm flipV="1">
            <a:off x="9640888" y="4186238"/>
            <a:ext cx="357187" cy="423862"/>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ysClr val="window" lastClr="FFFFFF"/>
          </a:solidFill>
          <a:ln w="12700" cap="flat" cmpd="sng" algn="ctr">
            <a:noFill/>
            <a:prstDash val="solid"/>
            <a:miter lim="800000"/>
          </a:ln>
          <a:effectLst/>
        </p:spPr>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KSO_Shape"/>
          <p:cNvSpPr/>
          <p:nvPr/>
        </p:nvSpPr>
        <p:spPr bwMode="auto">
          <a:xfrm>
            <a:off x="6850063" y="4181475"/>
            <a:ext cx="409575" cy="433388"/>
          </a:xfrm>
          <a:custGeom>
            <a:avLst/>
            <a:gdLst>
              <a:gd name="T0" fmla="*/ 375967 w 1916113"/>
              <a:gd name="T1" fmla="*/ 462441 h 2298700"/>
              <a:gd name="T2" fmla="*/ 477846 w 1916113"/>
              <a:gd name="T3" fmla="*/ 492924 h 2298700"/>
              <a:gd name="T4" fmla="*/ 833876 w 1916113"/>
              <a:gd name="T5" fmla="*/ 885910 h 2298700"/>
              <a:gd name="T6" fmla="*/ 852937 w 1916113"/>
              <a:gd name="T7" fmla="*/ 942490 h 2298700"/>
              <a:gd name="T8" fmla="*/ 820730 w 1916113"/>
              <a:gd name="T9" fmla="*/ 994903 h 2298700"/>
              <a:gd name="T10" fmla="*/ 761136 w 1916113"/>
              <a:gd name="T11" fmla="*/ 1002578 h 2298700"/>
              <a:gd name="T12" fmla="*/ 409050 w 1916113"/>
              <a:gd name="T13" fmla="*/ 701698 h 2298700"/>
              <a:gd name="T14" fmla="*/ 497345 w 1916113"/>
              <a:gd name="T15" fmla="*/ 914639 h 2298700"/>
              <a:gd name="T16" fmla="*/ 446953 w 1916113"/>
              <a:gd name="T17" fmla="*/ 1866404 h 2298700"/>
              <a:gd name="T18" fmla="*/ 399848 w 1916113"/>
              <a:gd name="T19" fmla="*/ 1903027 h 2298700"/>
              <a:gd name="T20" fmla="*/ 340036 w 1916113"/>
              <a:gd name="T21" fmla="*/ 1889430 h 2298700"/>
              <a:gd name="T22" fmla="*/ 313087 w 1916113"/>
              <a:gd name="T23" fmla="*/ 1835701 h 2298700"/>
              <a:gd name="T24" fmla="*/ 277374 w 1916113"/>
              <a:gd name="T25" fmla="*/ 1839429 h 2298700"/>
              <a:gd name="T26" fmla="*/ 226106 w 1916113"/>
              <a:gd name="T27" fmla="*/ 1869912 h 2298700"/>
              <a:gd name="T28" fmla="*/ 168265 w 1916113"/>
              <a:gd name="T29" fmla="*/ 1849298 h 2298700"/>
              <a:gd name="T30" fmla="*/ 148327 w 1916113"/>
              <a:gd name="T31" fmla="*/ 1792280 h 2298700"/>
              <a:gd name="T32" fmla="*/ 170237 w 1916113"/>
              <a:gd name="T33" fmla="*/ 704768 h 2298700"/>
              <a:gd name="T34" fmla="*/ 128171 w 1916113"/>
              <a:gd name="T35" fmla="*/ 1053237 h 2298700"/>
              <a:gd name="T36" fmla="*/ 79531 w 1916113"/>
              <a:gd name="T37" fmla="*/ 1076921 h 2298700"/>
              <a:gd name="T38" fmla="*/ 30674 w 1916113"/>
              <a:gd name="T39" fmla="*/ 1054772 h 2298700"/>
              <a:gd name="T40" fmla="*/ 2191 w 1916113"/>
              <a:gd name="T41" fmla="*/ 756085 h 2298700"/>
              <a:gd name="T42" fmla="*/ 225449 w 1916113"/>
              <a:gd name="T43" fmla="*/ 438975 h 2298700"/>
              <a:gd name="T44" fmla="*/ 1338699 w 1916113"/>
              <a:gd name="T45" fmla="*/ 431078 h 2298700"/>
              <a:gd name="T46" fmla="*/ 1419878 w 1916113"/>
              <a:gd name="T47" fmla="*/ 488519 h 2298700"/>
              <a:gd name="T48" fmla="*/ 1564682 w 1916113"/>
              <a:gd name="T49" fmla="*/ 1085717 h 2298700"/>
              <a:gd name="T50" fmla="*/ 1518609 w 1916113"/>
              <a:gd name="T51" fmla="*/ 1123425 h 2298700"/>
              <a:gd name="T52" fmla="*/ 1458273 w 1916113"/>
              <a:gd name="T53" fmla="*/ 1111586 h 2298700"/>
              <a:gd name="T54" fmla="*/ 1429751 w 1916113"/>
              <a:gd name="T55" fmla="*/ 1058531 h 2298700"/>
              <a:gd name="T56" fmla="*/ 1406055 w 1916113"/>
              <a:gd name="T57" fmla="*/ 1157407 h 2298700"/>
              <a:gd name="T58" fmla="*/ 1421413 w 1916113"/>
              <a:gd name="T59" fmla="*/ 1874307 h 2298700"/>
              <a:gd name="T60" fmla="*/ 1368757 w 1916113"/>
              <a:gd name="T61" fmla="*/ 1904562 h 2298700"/>
              <a:gd name="T62" fmla="*/ 1312151 w 1916113"/>
              <a:gd name="T63" fmla="*/ 1883515 h 2298700"/>
              <a:gd name="T64" fmla="*/ 1226146 w 1916113"/>
              <a:gd name="T65" fmla="*/ 1173849 h 2298700"/>
              <a:gd name="T66" fmla="*/ 1238871 w 1916113"/>
              <a:gd name="T67" fmla="*/ 1845368 h 2298700"/>
              <a:gd name="T68" fmla="*/ 1183144 w 1916113"/>
              <a:gd name="T69" fmla="*/ 1870361 h 2298700"/>
              <a:gd name="T70" fmla="*/ 1129171 w 1916113"/>
              <a:gd name="T71" fmla="*/ 1843614 h 2298700"/>
              <a:gd name="T72" fmla="*/ 1085291 w 1916113"/>
              <a:gd name="T73" fmla="*/ 1016657 h 2298700"/>
              <a:gd name="T74" fmla="*/ 1080025 w 1916113"/>
              <a:gd name="T75" fmla="*/ 691311 h 2298700"/>
              <a:gd name="T76" fmla="*/ 1032854 w 1916113"/>
              <a:gd name="T77" fmla="*/ 915809 h 2298700"/>
              <a:gd name="T78" fmla="*/ 894631 w 1916113"/>
              <a:gd name="T79" fmla="*/ 933786 h 2298700"/>
              <a:gd name="T80" fmla="*/ 868303 w 1916113"/>
              <a:gd name="T81" fmla="*/ 862315 h 2298700"/>
              <a:gd name="T82" fmla="*/ 1118859 w 1916113"/>
              <a:gd name="T83" fmla="*/ 493780 h 2298700"/>
              <a:gd name="T84" fmla="*/ 1135315 w 1916113"/>
              <a:gd name="T85" fmla="*/ 574678 h 2298700"/>
              <a:gd name="T86" fmla="*/ 1197844 w 1916113"/>
              <a:gd name="T87" fmla="*/ 460894 h 2298700"/>
              <a:gd name="T88" fmla="*/ 1204206 w 1916113"/>
              <a:gd name="T89" fmla="*/ 585201 h 2298700"/>
              <a:gd name="T90" fmla="*/ 1244576 w 1916113"/>
              <a:gd name="T91" fmla="*/ 504742 h 2298700"/>
              <a:gd name="T92" fmla="*/ 377356 w 1916113"/>
              <a:gd name="T93" fmla="*/ 438 h 2298700"/>
              <a:gd name="T94" fmla="*/ 484910 w 1916113"/>
              <a:gd name="T95" fmla="*/ 65237 h 2298700"/>
              <a:gd name="T96" fmla="*/ 515358 w 1916113"/>
              <a:gd name="T97" fmla="*/ 236646 h 2298700"/>
              <a:gd name="T98" fmla="*/ 464977 w 1916113"/>
              <a:gd name="T99" fmla="*/ 379378 h 2298700"/>
              <a:gd name="T100" fmla="*/ 400357 w 1916113"/>
              <a:gd name="T101" fmla="*/ 406523 h 2298700"/>
              <a:gd name="T102" fmla="*/ 263889 w 1916113"/>
              <a:gd name="T103" fmla="*/ 320272 h 2298700"/>
              <a:gd name="T104" fmla="*/ 211755 w 1916113"/>
              <a:gd name="T105" fmla="*/ 185420 h 2298700"/>
              <a:gd name="T106" fmla="*/ 260822 w 1916113"/>
              <a:gd name="T107" fmla="*/ 45096 h 2298700"/>
              <a:gd name="T108" fmla="*/ 1246387 w 1916113"/>
              <a:gd name="T109" fmla="*/ 1751 h 2298700"/>
              <a:gd name="T110" fmla="*/ 1359773 w 1916113"/>
              <a:gd name="T111" fmla="*/ 84501 h 2298700"/>
              <a:gd name="T112" fmla="*/ 1371813 w 1916113"/>
              <a:gd name="T113" fmla="*/ 228327 h 2298700"/>
              <a:gd name="T114" fmla="*/ 1284693 w 1916113"/>
              <a:gd name="T115" fmla="*/ 367775 h 2298700"/>
              <a:gd name="T116" fmla="*/ 1168899 w 1916113"/>
              <a:gd name="T117" fmla="*/ 403240 h 2298700"/>
              <a:gd name="T118" fmla="*/ 1102356 w 1916113"/>
              <a:gd name="T119" fmla="*/ 343257 h 2298700"/>
              <a:gd name="T120" fmla="*/ 1076527 w 1916113"/>
              <a:gd name="T121" fmla="*/ 160026 h 2298700"/>
              <a:gd name="T122" fmla="*/ 1138911 w 1916113"/>
              <a:gd name="T123" fmla="*/ 32180 h 22987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16113" h="2298700">
                <a:moveTo>
                  <a:pt x="343782" y="515937"/>
                </a:moveTo>
                <a:lnTo>
                  <a:pt x="346162" y="518054"/>
                </a:lnTo>
                <a:lnTo>
                  <a:pt x="348806" y="520436"/>
                </a:lnTo>
                <a:lnTo>
                  <a:pt x="352773" y="523347"/>
                </a:lnTo>
                <a:lnTo>
                  <a:pt x="358062" y="527051"/>
                </a:lnTo>
                <a:lnTo>
                  <a:pt x="364409" y="531021"/>
                </a:lnTo>
                <a:lnTo>
                  <a:pt x="372078" y="535255"/>
                </a:lnTo>
                <a:lnTo>
                  <a:pt x="380805" y="539488"/>
                </a:lnTo>
                <a:lnTo>
                  <a:pt x="391382" y="543458"/>
                </a:lnTo>
                <a:lnTo>
                  <a:pt x="396936" y="545575"/>
                </a:lnTo>
                <a:lnTo>
                  <a:pt x="402754" y="547427"/>
                </a:lnTo>
                <a:lnTo>
                  <a:pt x="409100" y="549544"/>
                </a:lnTo>
                <a:lnTo>
                  <a:pt x="415712" y="551132"/>
                </a:lnTo>
                <a:lnTo>
                  <a:pt x="422323" y="552720"/>
                </a:lnTo>
                <a:lnTo>
                  <a:pt x="429727" y="554307"/>
                </a:lnTo>
                <a:lnTo>
                  <a:pt x="437396" y="555631"/>
                </a:lnTo>
                <a:lnTo>
                  <a:pt x="445594" y="556689"/>
                </a:lnTo>
                <a:lnTo>
                  <a:pt x="453792" y="558012"/>
                </a:lnTo>
                <a:lnTo>
                  <a:pt x="462254" y="558541"/>
                </a:lnTo>
                <a:lnTo>
                  <a:pt x="471510" y="559071"/>
                </a:lnTo>
                <a:lnTo>
                  <a:pt x="480766" y="559335"/>
                </a:lnTo>
                <a:lnTo>
                  <a:pt x="490550" y="559335"/>
                </a:lnTo>
                <a:lnTo>
                  <a:pt x="500864" y="559071"/>
                </a:lnTo>
                <a:lnTo>
                  <a:pt x="506946" y="560658"/>
                </a:lnTo>
                <a:lnTo>
                  <a:pt x="518317" y="564363"/>
                </a:lnTo>
                <a:lnTo>
                  <a:pt x="531275" y="568862"/>
                </a:lnTo>
                <a:lnTo>
                  <a:pt x="537886" y="570979"/>
                </a:lnTo>
                <a:lnTo>
                  <a:pt x="543175" y="573360"/>
                </a:lnTo>
                <a:lnTo>
                  <a:pt x="547935" y="575477"/>
                </a:lnTo>
                <a:lnTo>
                  <a:pt x="552431" y="577859"/>
                </a:lnTo>
                <a:lnTo>
                  <a:pt x="556662" y="579976"/>
                </a:lnTo>
                <a:lnTo>
                  <a:pt x="561158" y="582622"/>
                </a:lnTo>
                <a:lnTo>
                  <a:pt x="565124" y="585533"/>
                </a:lnTo>
                <a:lnTo>
                  <a:pt x="569356" y="588179"/>
                </a:lnTo>
                <a:lnTo>
                  <a:pt x="572793" y="591354"/>
                </a:lnTo>
                <a:lnTo>
                  <a:pt x="576760" y="594795"/>
                </a:lnTo>
                <a:lnTo>
                  <a:pt x="580198" y="597970"/>
                </a:lnTo>
                <a:lnTo>
                  <a:pt x="583636" y="601675"/>
                </a:lnTo>
                <a:lnTo>
                  <a:pt x="586809" y="605380"/>
                </a:lnTo>
                <a:lnTo>
                  <a:pt x="589718" y="609614"/>
                </a:lnTo>
                <a:lnTo>
                  <a:pt x="592627" y="613847"/>
                </a:lnTo>
                <a:lnTo>
                  <a:pt x="595007" y="618346"/>
                </a:lnTo>
                <a:lnTo>
                  <a:pt x="597387" y="622845"/>
                </a:lnTo>
                <a:lnTo>
                  <a:pt x="599503" y="627872"/>
                </a:lnTo>
                <a:lnTo>
                  <a:pt x="719826" y="937216"/>
                </a:lnTo>
                <a:lnTo>
                  <a:pt x="978456" y="1049681"/>
                </a:lnTo>
                <a:lnTo>
                  <a:pt x="982687" y="1051533"/>
                </a:lnTo>
                <a:lnTo>
                  <a:pt x="986390" y="1053650"/>
                </a:lnTo>
                <a:lnTo>
                  <a:pt x="990356" y="1056032"/>
                </a:lnTo>
                <a:lnTo>
                  <a:pt x="993794" y="1058149"/>
                </a:lnTo>
                <a:lnTo>
                  <a:pt x="996967" y="1060795"/>
                </a:lnTo>
                <a:lnTo>
                  <a:pt x="1000405" y="1063441"/>
                </a:lnTo>
                <a:lnTo>
                  <a:pt x="1003579" y="1066352"/>
                </a:lnTo>
                <a:lnTo>
                  <a:pt x="1006488" y="1068998"/>
                </a:lnTo>
                <a:lnTo>
                  <a:pt x="1009396" y="1072174"/>
                </a:lnTo>
                <a:lnTo>
                  <a:pt x="1012041" y="1075614"/>
                </a:lnTo>
                <a:lnTo>
                  <a:pt x="1014421" y="1078790"/>
                </a:lnTo>
                <a:lnTo>
                  <a:pt x="1016801" y="1082230"/>
                </a:lnTo>
                <a:lnTo>
                  <a:pt x="1018917" y="1085670"/>
                </a:lnTo>
                <a:lnTo>
                  <a:pt x="1020768" y="1089374"/>
                </a:lnTo>
                <a:lnTo>
                  <a:pt x="1022619" y="1093079"/>
                </a:lnTo>
                <a:lnTo>
                  <a:pt x="1024206" y="1097049"/>
                </a:lnTo>
                <a:lnTo>
                  <a:pt x="1025793" y="1100489"/>
                </a:lnTo>
                <a:lnTo>
                  <a:pt x="1026850" y="1104458"/>
                </a:lnTo>
                <a:lnTo>
                  <a:pt x="1027908" y="1108692"/>
                </a:lnTo>
                <a:lnTo>
                  <a:pt x="1028701" y="1112661"/>
                </a:lnTo>
                <a:lnTo>
                  <a:pt x="1029230" y="1116631"/>
                </a:lnTo>
                <a:lnTo>
                  <a:pt x="1029759" y="1120865"/>
                </a:lnTo>
                <a:lnTo>
                  <a:pt x="1030288" y="1125099"/>
                </a:lnTo>
                <a:lnTo>
                  <a:pt x="1030288" y="1129332"/>
                </a:lnTo>
                <a:lnTo>
                  <a:pt x="1029759" y="1133037"/>
                </a:lnTo>
                <a:lnTo>
                  <a:pt x="1029495" y="1137271"/>
                </a:lnTo>
                <a:lnTo>
                  <a:pt x="1028966" y="1141505"/>
                </a:lnTo>
                <a:lnTo>
                  <a:pt x="1028173" y="1145739"/>
                </a:lnTo>
                <a:lnTo>
                  <a:pt x="1027379" y="1149973"/>
                </a:lnTo>
                <a:lnTo>
                  <a:pt x="1026057" y="1154207"/>
                </a:lnTo>
                <a:lnTo>
                  <a:pt x="1024470" y="1158176"/>
                </a:lnTo>
                <a:lnTo>
                  <a:pt x="1022884" y="1162410"/>
                </a:lnTo>
                <a:lnTo>
                  <a:pt x="1021297" y="1166380"/>
                </a:lnTo>
                <a:lnTo>
                  <a:pt x="1019181" y="1170349"/>
                </a:lnTo>
                <a:lnTo>
                  <a:pt x="1017065" y="1173789"/>
                </a:lnTo>
                <a:lnTo>
                  <a:pt x="1014421" y="1177494"/>
                </a:lnTo>
                <a:lnTo>
                  <a:pt x="1012041" y="1180934"/>
                </a:lnTo>
                <a:lnTo>
                  <a:pt x="1009396" y="1184374"/>
                </a:lnTo>
                <a:lnTo>
                  <a:pt x="1006488" y="1187285"/>
                </a:lnTo>
                <a:lnTo>
                  <a:pt x="1003579" y="1190196"/>
                </a:lnTo>
                <a:lnTo>
                  <a:pt x="1000405" y="1193107"/>
                </a:lnTo>
                <a:lnTo>
                  <a:pt x="997232" y="1195753"/>
                </a:lnTo>
                <a:lnTo>
                  <a:pt x="994059" y="1198134"/>
                </a:lnTo>
                <a:lnTo>
                  <a:pt x="990621" y="1200516"/>
                </a:lnTo>
                <a:lnTo>
                  <a:pt x="986918" y="1202633"/>
                </a:lnTo>
                <a:lnTo>
                  <a:pt x="983216" y="1204485"/>
                </a:lnTo>
                <a:lnTo>
                  <a:pt x="979514" y="1206073"/>
                </a:lnTo>
                <a:lnTo>
                  <a:pt x="976076" y="1207925"/>
                </a:lnTo>
                <a:lnTo>
                  <a:pt x="972109" y="1209249"/>
                </a:lnTo>
                <a:lnTo>
                  <a:pt x="968143" y="1210572"/>
                </a:lnTo>
                <a:lnTo>
                  <a:pt x="964176" y="1211630"/>
                </a:lnTo>
                <a:lnTo>
                  <a:pt x="959945" y="1212424"/>
                </a:lnTo>
                <a:lnTo>
                  <a:pt x="955978" y="1213218"/>
                </a:lnTo>
                <a:lnTo>
                  <a:pt x="951747" y="1213482"/>
                </a:lnTo>
                <a:lnTo>
                  <a:pt x="947516" y="1213747"/>
                </a:lnTo>
                <a:lnTo>
                  <a:pt x="943813" y="1213747"/>
                </a:lnTo>
                <a:lnTo>
                  <a:pt x="939582" y="1213747"/>
                </a:lnTo>
                <a:lnTo>
                  <a:pt x="935351" y="1213482"/>
                </a:lnTo>
                <a:lnTo>
                  <a:pt x="931120" y="1212953"/>
                </a:lnTo>
                <a:lnTo>
                  <a:pt x="926889" y="1212159"/>
                </a:lnTo>
                <a:lnTo>
                  <a:pt x="922658" y="1210836"/>
                </a:lnTo>
                <a:lnTo>
                  <a:pt x="918691" y="1209778"/>
                </a:lnTo>
                <a:lnTo>
                  <a:pt x="914460" y="1208455"/>
                </a:lnTo>
                <a:lnTo>
                  <a:pt x="910229" y="1206867"/>
                </a:lnTo>
                <a:lnTo>
                  <a:pt x="644194" y="1090962"/>
                </a:lnTo>
                <a:lnTo>
                  <a:pt x="629914" y="1083288"/>
                </a:lnTo>
                <a:lnTo>
                  <a:pt x="618807" y="1076937"/>
                </a:lnTo>
                <a:lnTo>
                  <a:pt x="611138" y="1072174"/>
                </a:lnTo>
                <a:lnTo>
                  <a:pt x="608229" y="1070322"/>
                </a:lnTo>
                <a:lnTo>
                  <a:pt x="605849" y="1068205"/>
                </a:lnTo>
                <a:lnTo>
                  <a:pt x="603469" y="1066088"/>
                </a:lnTo>
                <a:lnTo>
                  <a:pt x="601618" y="1063971"/>
                </a:lnTo>
                <a:lnTo>
                  <a:pt x="599767" y="1061854"/>
                </a:lnTo>
                <a:lnTo>
                  <a:pt x="598180" y="1059472"/>
                </a:lnTo>
                <a:lnTo>
                  <a:pt x="595007" y="1053915"/>
                </a:lnTo>
                <a:lnTo>
                  <a:pt x="591040" y="1046770"/>
                </a:lnTo>
                <a:lnTo>
                  <a:pt x="582842" y="1030364"/>
                </a:lnTo>
                <a:lnTo>
                  <a:pt x="569885" y="1004166"/>
                </a:lnTo>
                <a:lnTo>
                  <a:pt x="537093" y="936952"/>
                </a:lnTo>
                <a:lnTo>
                  <a:pt x="493724" y="846715"/>
                </a:lnTo>
                <a:lnTo>
                  <a:pt x="504302" y="881116"/>
                </a:lnTo>
                <a:lnTo>
                  <a:pt x="515937" y="917105"/>
                </a:lnTo>
                <a:lnTo>
                  <a:pt x="529688" y="958915"/>
                </a:lnTo>
                <a:lnTo>
                  <a:pt x="537093" y="980615"/>
                </a:lnTo>
                <a:lnTo>
                  <a:pt x="544233" y="1002049"/>
                </a:lnTo>
                <a:lnTo>
                  <a:pt x="551638" y="1022160"/>
                </a:lnTo>
                <a:lnTo>
                  <a:pt x="558778" y="1041213"/>
                </a:lnTo>
                <a:lnTo>
                  <a:pt x="565653" y="1057884"/>
                </a:lnTo>
                <a:lnTo>
                  <a:pt x="571736" y="1071909"/>
                </a:lnTo>
                <a:lnTo>
                  <a:pt x="574645" y="1077466"/>
                </a:lnTo>
                <a:lnTo>
                  <a:pt x="577025" y="1082230"/>
                </a:lnTo>
                <a:lnTo>
                  <a:pt x="579405" y="1086199"/>
                </a:lnTo>
                <a:lnTo>
                  <a:pt x="581520" y="1089110"/>
                </a:lnTo>
                <a:lnTo>
                  <a:pt x="584165" y="1091491"/>
                </a:lnTo>
                <a:lnTo>
                  <a:pt x="586545" y="1094138"/>
                </a:lnTo>
                <a:lnTo>
                  <a:pt x="589718" y="1096255"/>
                </a:lnTo>
                <a:lnTo>
                  <a:pt x="593156" y="1098901"/>
                </a:lnTo>
                <a:lnTo>
                  <a:pt x="600296" y="1103664"/>
                </a:lnTo>
                <a:lnTo>
                  <a:pt x="608494" y="1108427"/>
                </a:lnTo>
                <a:lnTo>
                  <a:pt x="607701" y="1171407"/>
                </a:lnTo>
                <a:lnTo>
                  <a:pt x="606907" y="1230683"/>
                </a:lnTo>
                <a:lnTo>
                  <a:pt x="604527" y="1333092"/>
                </a:lnTo>
                <a:lnTo>
                  <a:pt x="602940" y="1403482"/>
                </a:lnTo>
                <a:lnTo>
                  <a:pt x="602147" y="1429415"/>
                </a:lnTo>
                <a:lnTo>
                  <a:pt x="596594" y="1429415"/>
                </a:lnTo>
                <a:lnTo>
                  <a:pt x="584694" y="1738758"/>
                </a:lnTo>
                <a:lnTo>
                  <a:pt x="584694" y="1741934"/>
                </a:lnTo>
                <a:lnTo>
                  <a:pt x="548729" y="2219313"/>
                </a:lnTo>
                <a:lnTo>
                  <a:pt x="548200" y="2223812"/>
                </a:lnTo>
                <a:lnTo>
                  <a:pt x="547671" y="2228046"/>
                </a:lnTo>
                <a:lnTo>
                  <a:pt x="546878" y="2232280"/>
                </a:lnTo>
                <a:lnTo>
                  <a:pt x="545555" y="2236514"/>
                </a:lnTo>
                <a:lnTo>
                  <a:pt x="544498" y="2240483"/>
                </a:lnTo>
                <a:lnTo>
                  <a:pt x="542911" y="2244453"/>
                </a:lnTo>
                <a:lnTo>
                  <a:pt x="541589" y="2248157"/>
                </a:lnTo>
                <a:lnTo>
                  <a:pt x="539473" y="2252127"/>
                </a:lnTo>
                <a:lnTo>
                  <a:pt x="537622" y="2255831"/>
                </a:lnTo>
                <a:lnTo>
                  <a:pt x="535242" y="2259271"/>
                </a:lnTo>
                <a:lnTo>
                  <a:pt x="533126" y="2262712"/>
                </a:lnTo>
                <a:lnTo>
                  <a:pt x="530482" y="2265887"/>
                </a:lnTo>
                <a:lnTo>
                  <a:pt x="528102" y="2269062"/>
                </a:lnTo>
                <a:lnTo>
                  <a:pt x="525193" y="2272238"/>
                </a:lnTo>
                <a:lnTo>
                  <a:pt x="522284" y="2275149"/>
                </a:lnTo>
                <a:lnTo>
                  <a:pt x="519375" y="2277795"/>
                </a:lnTo>
                <a:lnTo>
                  <a:pt x="515937" y="2280706"/>
                </a:lnTo>
                <a:lnTo>
                  <a:pt x="512764" y="2282823"/>
                </a:lnTo>
                <a:lnTo>
                  <a:pt x="509590" y="2285204"/>
                </a:lnTo>
                <a:lnTo>
                  <a:pt x="505888" y="2287321"/>
                </a:lnTo>
                <a:lnTo>
                  <a:pt x="502186" y="2289174"/>
                </a:lnTo>
                <a:lnTo>
                  <a:pt x="498484" y="2291026"/>
                </a:lnTo>
                <a:lnTo>
                  <a:pt x="494517" y="2292614"/>
                </a:lnTo>
                <a:lnTo>
                  <a:pt x="490550" y="2294202"/>
                </a:lnTo>
                <a:lnTo>
                  <a:pt x="486848" y="2295525"/>
                </a:lnTo>
                <a:lnTo>
                  <a:pt x="482617" y="2296319"/>
                </a:lnTo>
                <a:lnTo>
                  <a:pt x="478650" y="2297112"/>
                </a:lnTo>
                <a:lnTo>
                  <a:pt x="474419" y="2297906"/>
                </a:lnTo>
                <a:lnTo>
                  <a:pt x="470188" y="2298171"/>
                </a:lnTo>
                <a:lnTo>
                  <a:pt x="465692" y="2298700"/>
                </a:lnTo>
                <a:lnTo>
                  <a:pt x="461461" y="2298700"/>
                </a:lnTo>
                <a:lnTo>
                  <a:pt x="456965" y="2298171"/>
                </a:lnTo>
                <a:lnTo>
                  <a:pt x="452470" y="2297906"/>
                </a:lnTo>
                <a:lnTo>
                  <a:pt x="448239" y="2297112"/>
                </a:lnTo>
                <a:lnTo>
                  <a:pt x="444007" y="2296319"/>
                </a:lnTo>
                <a:lnTo>
                  <a:pt x="439776" y="2295260"/>
                </a:lnTo>
                <a:lnTo>
                  <a:pt x="435810" y="2294202"/>
                </a:lnTo>
                <a:lnTo>
                  <a:pt x="432107" y="2292614"/>
                </a:lnTo>
                <a:lnTo>
                  <a:pt x="428141" y="2291026"/>
                </a:lnTo>
                <a:lnTo>
                  <a:pt x="424174" y="2288909"/>
                </a:lnTo>
                <a:lnTo>
                  <a:pt x="420472" y="2287057"/>
                </a:lnTo>
                <a:lnTo>
                  <a:pt x="417034" y="2285204"/>
                </a:lnTo>
                <a:lnTo>
                  <a:pt x="413860" y="2282558"/>
                </a:lnTo>
                <a:lnTo>
                  <a:pt x="410423" y="2279912"/>
                </a:lnTo>
                <a:lnTo>
                  <a:pt x="407249" y="2277530"/>
                </a:lnTo>
                <a:lnTo>
                  <a:pt x="404076" y="2274620"/>
                </a:lnTo>
                <a:lnTo>
                  <a:pt x="401431" y="2271973"/>
                </a:lnTo>
                <a:lnTo>
                  <a:pt x="398523" y="2268798"/>
                </a:lnTo>
                <a:lnTo>
                  <a:pt x="395878" y="2265622"/>
                </a:lnTo>
                <a:lnTo>
                  <a:pt x="393498" y="2262447"/>
                </a:lnTo>
                <a:lnTo>
                  <a:pt x="391382" y="2259007"/>
                </a:lnTo>
                <a:lnTo>
                  <a:pt x="389002" y="2255302"/>
                </a:lnTo>
                <a:lnTo>
                  <a:pt x="387151" y="2251597"/>
                </a:lnTo>
                <a:lnTo>
                  <a:pt x="385300" y="2247893"/>
                </a:lnTo>
                <a:lnTo>
                  <a:pt x="383713" y="2244188"/>
                </a:lnTo>
                <a:lnTo>
                  <a:pt x="382391" y="2240219"/>
                </a:lnTo>
                <a:lnTo>
                  <a:pt x="380805" y="2236249"/>
                </a:lnTo>
                <a:lnTo>
                  <a:pt x="380011" y="2232280"/>
                </a:lnTo>
                <a:lnTo>
                  <a:pt x="379218" y="2228046"/>
                </a:lnTo>
                <a:lnTo>
                  <a:pt x="378424" y="2223812"/>
                </a:lnTo>
                <a:lnTo>
                  <a:pt x="378160" y="2219578"/>
                </a:lnTo>
                <a:lnTo>
                  <a:pt x="377896" y="2215079"/>
                </a:lnTo>
                <a:lnTo>
                  <a:pt x="377896" y="2210845"/>
                </a:lnTo>
                <a:lnTo>
                  <a:pt x="378160" y="2206347"/>
                </a:lnTo>
                <a:lnTo>
                  <a:pt x="413860" y="1730820"/>
                </a:lnTo>
                <a:lnTo>
                  <a:pt x="425232" y="1429415"/>
                </a:lnTo>
                <a:lnTo>
                  <a:pt x="405927" y="1429415"/>
                </a:lnTo>
                <a:lnTo>
                  <a:pt x="394291" y="1735054"/>
                </a:lnTo>
                <a:lnTo>
                  <a:pt x="394027" y="1740611"/>
                </a:lnTo>
                <a:lnTo>
                  <a:pt x="349071" y="2180149"/>
                </a:lnTo>
                <a:lnTo>
                  <a:pt x="348542" y="2184119"/>
                </a:lnTo>
                <a:lnTo>
                  <a:pt x="347749" y="2188617"/>
                </a:lnTo>
                <a:lnTo>
                  <a:pt x="346955" y="2192851"/>
                </a:lnTo>
                <a:lnTo>
                  <a:pt x="345897" y="2196820"/>
                </a:lnTo>
                <a:lnTo>
                  <a:pt x="344311" y="2201054"/>
                </a:lnTo>
                <a:lnTo>
                  <a:pt x="342724" y="2205024"/>
                </a:lnTo>
                <a:lnTo>
                  <a:pt x="341137" y="2208728"/>
                </a:lnTo>
                <a:lnTo>
                  <a:pt x="339022" y="2212433"/>
                </a:lnTo>
                <a:lnTo>
                  <a:pt x="337171" y="2215873"/>
                </a:lnTo>
                <a:lnTo>
                  <a:pt x="334791" y="2219578"/>
                </a:lnTo>
                <a:lnTo>
                  <a:pt x="332411" y="2223018"/>
                </a:lnTo>
                <a:lnTo>
                  <a:pt x="329766" y="2226194"/>
                </a:lnTo>
                <a:lnTo>
                  <a:pt x="327122" y="2229104"/>
                </a:lnTo>
                <a:lnTo>
                  <a:pt x="324213" y="2232280"/>
                </a:lnTo>
                <a:lnTo>
                  <a:pt x="321039" y="2235191"/>
                </a:lnTo>
                <a:lnTo>
                  <a:pt x="318130" y="2237572"/>
                </a:lnTo>
                <a:lnTo>
                  <a:pt x="314957" y="2240219"/>
                </a:lnTo>
                <a:lnTo>
                  <a:pt x="311519" y="2242600"/>
                </a:lnTo>
                <a:lnTo>
                  <a:pt x="307817" y="2244717"/>
                </a:lnTo>
                <a:lnTo>
                  <a:pt x="304644" y="2246834"/>
                </a:lnTo>
                <a:lnTo>
                  <a:pt x="300941" y="2248687"/>
                </a:lnTo>
                <a:lnTo>
                  <a:pt x="296975" y="2250274"/>
                </a:lnTo>
                <a:lnTo>
                  <a:pt x="293008" y="2251862"/>
                </a:lnTo>
                <a:lnTo>
                  <a:pt x="289041" y="2253185"/>
                </a:lnTo>
                <a:lnTo>
                  <a:pt x="285074" y="2254244"/>
                </a:lnTo>
                <a:lnTo>
                  <a:pt x="281108" y="2255302"/>
                </a:lnTo>
                <a:lnTo>
                  <a:pt x="277141" y="2255831"/>
                </a:lnTo>
                <a:lnTo>
                  <a:pt x="272910" y="2256361"/>
                </a:lnTo>
                <a:lnTo>
                  <a:pt x="268414" y="2256625"/>
                </a:lnTo>
                <a:lnTo>
                  <a:pt x="264183" y="2256890"/>
                </a:lnTo>
                <a:lnTo>
                  <a:pt x="259688" y="2256625"/>
                </a:lnTo>
                <a:lnTo>
                  <a:pt x="255456" y="2256361"/>
                </a:lnTo>
                <a:lnTo>
                  <a:pt x="250961" y="2255831"/>
                </a:lnTo>
                <a:lnTo>
                  <a:pt x="246730" y="2255037"/>
                </a:lnTo>
                <a:lnTo>
                  <a:pt x="242498" y="2254244"/>
                </a:lnTo>
                <a:lnTo>
                  <a:pt x="238267" y="2253185"/>
                </a:lnTo>
                <a:lnTo>
                  <a:pt x="234301" y="2251597"/>
                </a:lnTo>
                <a:lnTo>
                  <a:pt x="230334" y="2250010"/>
                </a:lnTo>
                <a:lnTo>
                  <a:pt x="226632" y="2248157"/>
                </a:lnTo>
                <a:lnTo>
                  <a:pt x="222929" y="2246305"/>
                </a:lnTo>
                <a:lnTo>
                  <a:pt x="219227" y="2244453"/>
                </a:lnTo>
                <a:lnTo>
                  <a:pt x="215789" y="2242071"/>
                </a:lnTo>
                <a:lnTo>
                  <a:pt x="212616" y="2239689"/>
                </a:lnTo>
                <a:lnTo>
                  <a:pt x="209442" y="2237043"/>
                </a:lnTo>
                <a:lnTo>
                  <a:pt x="206269" y="2234132"/>
                </a:lnTo>
                <a:lnTo>
                  <a:pt x="203096" y="2231486"/>
                </a:lnTo>
                <a:lnTo>
                  <a:pt x="200451" y="2228575"/>
                </a:lnTo>
                <a:lnTo>
                  <a:pt x="197542" y="2225135"/>
                </a:lnTo>
                <a:lnTo>
                  <a:pt x="195427" y="2222224"/>
                </a:lnTo>
                <a:lnTo>
                  <a:pt x="192782" y="2218784"/>
                </a:lnTo>
                <a:lnTo>
                  <a:pt x="190667" y="2215079"/>
                </a:lnTo>
                <a:lnTo>
                  <a:pt x="188551" y="2211904"/>
                </a:lnTo>
                <a:lnTo>
                  <a:pt x="186700" y="2208199"/>
                </a:lnTo>
                <a:lnTo>
                  <a:pt x="184849" y="2204230"/>
                </a:lnTo>
                <a:lnTo>
                  <a:pt x="183527" y="2200261"/>
                </a:lnTo>
                <a:lnTo>
                  <a:pt x="182204" y="2196291"/>
                </a:lnTo>
                <a:lnTo>
                  <a:pt x="181147" y="2192322"/>
                </a:lnTo>
                <a:lnTo>
                  <a:pt x="180089" y="2188088"/>
                </a:lnTo>
                <a:lnTo>
                  <a:pt x="179295" y="2184119"/>
                </a:lnTo>
                <a:lnTo>
                  <a:pt x="178767" y="2180149"/>
                </a:lnTo>
                <a:lnTo>
                  <a:pt x="178502" y="2175651"/>
                </a:lnTo>
                <a:lnTo>
                  <a:pt x="178502" y="2171417"/>
                </a:lnTo>
                <a:lnTo>
                  <a:pt x="178502" y="2166918"/>
                </a:lnTo>
                <a:lnTo>
                  <a:pt x="179031" y="2162684"/>
                </a:lnTo>
                <a:lnTo>
                  <a:pt x="223458" y="1726057"/>
                </a:lnTo>
                <a:lnTo>
                  <a:pt x="235887" y="1398718"/>
                </a:lnTo>
                <a:lnTo>
                  <a:pt x="215525" y="1394749"/>
                </a:lnTo>
                <a:lnTo>
                  <a:pt x="216318" y="1318273"/>
                </a:lnTo>
                <a:lnTo>
                  <a:pt x="217905" y="1242591"/>
                </a:lnTo>
                <a:lnTo>
                  <a:pt x="219227" y="1168232"/>
                </a:lnTo>
                <a:lnTo>
                  <a:pt x="221078" y="1095461"/>
                </a:lnTo>
                <a:lnTo>
                  <a:pt x="223458" y="1025071"/>
                </a:lnTo>
                <a:lnTo>
                  <a:pt x="225838" y="957328"/>
                </a:lnTo>
                <a:lnTo>
                  <a:pt x="228483" y="892760"/>
                </a:lnTo>
                <a:lnTo>
                  <a:pt x="231392" y="831897"/>
                </a:lnTo>
                <a:lnTo>
                  <a:pt x="230863" y="832691"/>
                </a:lnTo>
                <a:lnTo>
                  <a:pt x="239061" y="687413"/>
                </a:lnTo>
                <a:lnTo>
                  <a:pt x="235094" y="707524"/>
                </a:lnTo>
                <a:lnTo>
                  <a:pt x="225309" y="757538"/>
                </a:lnTo>
                <a:lnTo>
                  <a:pt x="218963" y="788234"/>
                </a:lnTo>
                <a:lnTo>
                  <a:pt x="212087" y="819724"/>
                </a:lnTo>
                <a:lnTo>
                  <a:pt x="205476" y="850420"/>
                </a:lnTo>
                <a:lnTo>
                  <a:pt x="198865" y="877676"/>
                </a:lnTo>
                <a:lnTo>
                  <a:pt x="153644" y="951771"/>
                </a:lnTo>
                <a:lnTo>
                  <a:pt x="170833" y="1218246"/>
                </a:lnTo>
                <a:lnTo>
                  <a:pt x="171098" y="1222215"/>
                </a:lnTo>
                <a:lnTo>
                  <a:pt x="171098" y="1226184"/>
                </a:lnTo>
                <a:lnTo>
                  <a:pt x="170833" y="1230154"/>
                </a:lnTo>
                <a:lnTo>
                  <a:pt x="170304" y="1233594"/>
                </a:lnTo>
                <a:lnTo>
                  <a:pt x="169775" y="1237563"/>
                </a:lnTo>
                <a:lnTo>
                  <a:pt x="168982" y="1241268"/>
                </a:lnTo>
                <a:lnTo>
                  <a:pt x="168189" y="1244973"/>
                </a:lnTo>
                <a:lnTo>
                  <a:pt x="167131" y="1248413"/>
                </a:lnTo>
                <a:lnTo>
                  <a:pt x="165544" y="1251588"/>
                </a:lnTo>
                <a:lnTo>
                  <a:pt x="164222" y="1255293"/>
                </a:lnTo>
                <a:lnTo>
                  <a:pt x="162635" y="1258468"/>
                </a:lnTo>
                <a:lnTo>
                  <a:pt x="160784" y="1261908"/>
                </a:lnTo>
                <a:lnTo>
                  <a:pt x="158933" y="1264819"/>
                </a:lnTo>
                <a:lnTo>
                  <a:pt x="156817" y="1267995"/>
                </a:lnTo>
                <a:lnTo>
                  <a:pt x="154702" y="1270906"/>
                </a:lnTo>
                <a:lnTo>
                  <a:pt x="152057" y="1273552"/>
                </a:lnTo>
                <a:lnTo>
                  <a:pt x="149942" y="1276198"/>
                </a:lnTo>
                <a:lnTo>
                  <a:pt x="147033" y="1278844"/>
                </a:lnTo>
                <a:lnTo>
                  <a:pt x="144653" y="1281226"/>
                </a:lnTo>
                <a:lnTo>
                  <a:pt x="141479" y="1283607"/>
                </a:lnTo>
                <a:lnTo>
                  <a:pt x="138570" y="1285724"/>
                </a:lnTo>
                <a:lnTo>
                  <a:pt x="135662" y="1287841"/>
                </a:lnTo>
                <a:lnTo>
                  <a:pt x="132488" y="1289694"/>
                </a:lnTo>
                <a:lnTo>
                  <a:pt x="129050" y="1291282"/>
                </a:lnTo>
                <a:lnTo>
                  <a:pt x="125877" y="1292869"/>
                </a:lnTo>
                <a:lnTo>
                  <a:pt x="122439" y="1294457"/>
                </a:lnTo>
                <a:lnTo>
                  <a:pt x="118737" y="1295780"/>
                </a:lnTo>
                <a:lnTo>
                  <a:pt x="115035" y="1296574"/>
                </a:lnTo>
                <a:lnTo>
                  <a:pt x="111332" y="1297632"/>
                </a:lnTo>
                <a:lnTo>
                  <a:pt x="107895" y="1298426"/>
                </a:lnTo>
                <a:lnTo>
                  <a:pt x="103928" y="1298956"/>
                </a:lnTo>
                <a:lnTo>
                  <a:pt x="99961" y="1299485"/>
                </a:lnTo>
                <a:lnTo>
                  <a:pt x="95994" y="1299485"/>
                </a:lnTo>
                <a:lnTo>
                  <a:pt x="92028" y="1299485"/>
                </a:lnTo>
                <a:lnTo>
                  <a:pt x="88325" y="1299220"/>
                </a:lnTo>
                <a:lnTo>
                  <a:pt x="84359" y="1298956"/>
                </a:lnTo>
                <a:lnTo>
                  <a:pt x="80921" y="1298162"/>
                </a:lnTo>
                <a:lnTo>
                  <a:pt x="77219" y="1297368"/>
                </a:lnTo>
                <a:lnTo>
                  <a:pt x="73516" y="1296309"/>
                </a:lnTo>
                <a:lnTo>
                  <a:pt x="70079" y="1295251"/>
                </a:lnTo>
                <a:lnTo>
                  <a:pt x="66641" y="1294192"/>
                </a:lnTo>
                <a:lnTo>
                  <a:pt x="63203" y="1292340"/>
                </a:lnTo>
                <a:lnTo>
                  <a:pt x="59765" y="1291017"/>
                </a:lnTo>
                <a:lnTo>
                  <a:pt x="56592" y="1289165"/>
                </a:lnTo>
                <a:lnTo>
                  <a:pt x="53683" y="1287048"/>
                </a:lnTo>
                <a:lnTo>
                  <a:pt x="50509" y="1285195"/>
                </a:lnTo>
                <a:lnTo>
                  <a:pt x="47601" y="1282814"/>
                </a:lnTo>
                <a:lnTo>
                  <a:pt x="44956" y="1280697"/>
                </a:lnTo>
                <a:lnTo>
                  <a:pt x="42047" y="1278050"/>
                </a:lnTo>
                <a:lnTo>
                  <a:pt x="39667" y="1275669"/>
                </a:lnTo>
                <a:lnTo>
                  <a:pt x="37023" y="1272758"/>
                </a:lnTo>
                <a:lnTo>
                  <a:pt x="34907" y="1269847"/>
                </a:lnTo>
                <a:lnTo>
                  <a:pt x="32527" y="1266936"/>
                </a:lnTo>
                <a:lnTo>
                  <a:pt x="30676" y="1264025"/>
                </a:lnTo>
                <a:lnTo>
                  <a:pt x="28825" y="1260585"/>
                </a:lnTo>
                <a:lnTo>
                  <a:pt x="26974" y="1257674"/>
                </a:lnTo>
                <a:lnTo>
                  <a:pt x="25651" y="1254234"/>
                </a:lnTo>
                <a:lnTo>
                  <a:pt x="24065" y="1250530"/>
                </a:lnTo>
                <a:lnTo>
                  <a:pt x="22742" y="1247090"/>
                </a:lnTo>
                <a:lnTo>
                  <a:pt x="21685" y="1243649"/>
                </a:lnTo>
                <a:lnTo>
                  <a:pt x="20891" y="1239945"/>
                </a:lnTo>
                <a:lnTo>
                  <a:pt x="19834" y="1235975"/>
                </a:lnTo>
                <a:lnTo>
                  <a:pt x="19305" y="1232271"/>
                </a:lnTo>
                <a:lnTo>
                  <a:pt x="19040" y="1228301"/>
                </a:lnTo>
                <a:lnTo>
                  <a:pt x="0" y="936423"/>
                </a:lnTo>
                <a:lnTo>
                  <a:pt x="0" y="930336"/>
                </a:lnTo>
                <a:lnTo>
                  <a:pt x="264" y="924514"/>
                </a:lnTo>
                <a:lnTo>
                  <a:pt x="1058" y="918164"/>
                </a:lnTo>
                <a:lnTo>
                  <a:pt x="2644" y="912342"/>
                </a:lnTo>
                <a:lnTo>
                  <a:pt x="4231" y="906520"/>
                </a:lnTo>
                <a:lnTo>
                  <a:pt x="6347" y="900963"/>
                </a:lnTo>
                <a:lnTo>
                  <a:pt x="8991" y="895406"/>
                </a:lnTo>
                <a:lnTo>
                  <a:pt x="12165" y="890114"/>
                </a:lnTo>
                <a:lnTo>
                  <a:pt x="221343" y="566480"/>
                </a:lnTo>
                <a:lnTo>
                  <a:pt x="223723" y="562775"/>
                </a:lnTo>
                <a:lnTo>
                  <a:pt x="226632" y="559071"/>
                </a:lnTo>
                <a:lnTo>
                  <a:pt x="229276" y="555366"/>
                </a:lnTo>
                <a:lnTo>
                  <a:pt x="232714" y="551926"/>
                </a:lnTo>
                <a:lnTo>
                  <a:pt x="235887" y="549015"/>
                </a:lnTo>
                <a:lnTo>
                  <a:pt x="239325" y="546104"/>
                </a:lnTo>
                <a:lnTo>
                  <a:pt x="243027" y="543458"/>
                </a:lnTo>
                <a:lnTo>
                  <a:pt x="246994" y="541076"/>
                </a:lnTo>
                <a:lnTo>
                  <a:pt x="250961" y="538695"/>
                </a:lnTo>
                <a:lnTo>
                  <a:pt x="254927" y="536578"/>
                </a:lnTo>
                <a:lnTo>
                  <a:pt x="259159" y="534461"/>
                </a:lnTo>
                <a:lnTo>
                  <a:pt x="263390" y="532873"/>
                </a:lnTo>
                <a:lnTo>
                  <a:pt x="272117" y="529697"/>
                </a:lnTo>
                <a:lnTo>
                  <a:pt x="281108" y="527051"/>
                </a:lnTo>
                <a:lnTo>
                  <a:pt x="289835" y="524670"/>
                </a:lnTo>
                <a:lnTo>
                  <a:pt x="298826" y="523082"/>
                </a:lnTo>
                <a:lnTo>
                  <a:pt x="307288" y="521759"/>
                </a:lnTo>
                <a:lnTo>
                  <a:pt x="315750" y="520171"/>
                </a:lnTo>
                <a:lnTo>
                  <a:pt x="331353" y="518054"/>
                </a:lnTo>
                <a:lnTo>
                  <a:pt x="337964" y="517260"/>
                </a:lnTo>
                <a:lnTo>
                  <a:pt x="343782" y="515937"/>
                </a:lnTo>
                <a:close/>
                <a:moveTo>
                  <a:pt x="1562847" y="501650"/>
                </a:moveTo>
                <a:lnTo>
                  <a:pt x="1563112" y="501650"/>
                </a:lnTo>
                <a:lnTo>
                  <a:pt x="1565230" y="501650"/>
                </a:lnTo>
                <a:lnTo>
                  <a:pt x="1567878" y="502179"/>
                </a:lnTo>
                <a:lnTo>
                  <a:pt x="1573969" y="503502"/>
                </a:lnTo>
                <a:lnTo>
                  <a:pt x="1580854" y="505618"/>
                </a:lnTo>
                <a:lnTo>
                  <a:pt x="1588534" y="508528"/>
                </a:lnTo>
                <a:lnTo>
                  <a:pt x="1597273" y="511703"/>
                </a:lnTo>
                <a:lnTo>
                  <a:pt x="1606277" y="515936"/>
                </a:lnTo>
                <a:lnTo>
                  <a:pt x="1615810" y="520168"/>
                </a:lnTo>
                <a:lnTo>
                  <a:pt x="1625609" y="524930"/>
                </a:lnTo>
                <a:lnTo>
                  <a:pt x="1635407" y="529956"/>
                </a:lnTo>
                <a:lnTo>
                  <a:pt x="1644940" y="535512"/>
                </a:lnTo>
                <a:lnTo>
                  <a:pt x="1663477" y="545829"/>
                </a:lnTo>
                <a:lnTo>
                  <a:pt x="1671952" y="550855"/>
                </a:lnTo>
                <a:lnTo>
                  <a:pt x="1679367" y="555617"/>
                </a:lnTo>
                <a:lnTo>
                  <a:pt x="1686517" y="560114"/>
                </a:lnTo>
                <a:lnTo>
                  <a:pt x="1692343" y="564083"/>
                </a:lnTo>
                <a:lnTo>
                  <a:pt x="1695256" y="566199"/>
                </a:lnTo>
                <a:lnTo>
                  <a:pt x="1697639" y="568580"/>
                </a:lnTo>
                <a:lnTo>
                  <a:pt x="1700287" y="570961"/>
                </a:lnTo>
                <a:lnTo>
                  <a:pt x="1702670" y="573871"/>
                </a:lnTo>
                <a:lnTo>
                  <a:pt x="1705054" y="576781"/>
                </a:lnTo>
                <a:lnTo>
                  <a:pt x="1707172" y="579691"/>
                </a:lnTo>
                <a:lnTo>
                  <a:pt x="1709291" y="583130"/>
                </a:lnTo>
                <a:lnTo>
                  <a:pt x="1711145" y="586569"/>
                </a:lnTo>
                <a:lnTo>
                  <a:pt x="1712733" y="588156"/>
                </a:lnTo>
                <a:lnTo>
                  <a:pt x="1713793" y="589479"/>
                </a:lnTo>
                <a:lnTo>
                  <a:pt x="1899430" y="841590"/>
                </a:lnTo>
                <a:lnTo>
                  <a:pt x="1903667" y="847674"/>
                </a:lnTo>
                <a:lnTo>
                  <a:pt x="1907109" y="854023"/>
                </a:lnTo>
                <a:lnTo>
                  <a:pt x="1910287" y="860901"/>
                </a:lnTo>
                <a:lnTo>
                  <a:pt x="1912406" y="867515"/>
                </a:lnTo>
                <a:lnTo>
                  <a:pt x="1914524" y="874658"/>
                </a:lnTo>
                <a:lnTo>
                  <a:pt x="1915584" y="881800"/>
                </a:lnTo>
                <a:lnTo>
                  <a:pt x="1916113" y="889208"/>
                </a:lnTo>
                <a:lnTo>
                  <a:pt x="1916113" y="896615"/>
                </a:lnTo>
                <a:lnTo>
                  <a:pt x="1897046" y="1277030"/>
                </a:lnTo>
                <a:lnTo>
                  <a:pt x="1896781" y="1281527"/>
                </a:lnTo>
                <a:lnTo>
                  <a:pt x="1896252" y="1285760"/>
                </a:lnTo>
                <a:lnTo>
                  <a:pt x="1895457" y="1290257"/>
                </a:lnTo>
                <a:lnTo>
                  <a:pt x="1894398" y="1294225"/>
                </a:lnTo>
                <a:lnTo>
                  <a:pt x="1893339" y="1298458"/>
                </a:lnTo>
                <a:lnTo>
                  <a:pt x="1892015" y="1302161"/>
                </a:lnTo>
                <a:lnTo>
                  <a:pt x="1890161" y="1306130"/>
                </a:lnTo>
                <a:lnTo>
                  <a:pt x="1888572" y="1310098"/>
                </a:lnTo>
                <a:lnTo>
                  <a:pt x="1886718" y="1313801"/>
                </a:lnTo>
                <a:lnTo>
                  <a:pt x="1884600" y="1317505"/>
                </a:lnTo>
                <a:lnTo>
                  <a:pt x="1882481" y="1320680"/>
                </a:lnTo>
                <a:lnTo>
                  <a:pt x="1880098" y="1324119"/>
                </a:lnTo>
                <a:lnTo>
                  <a:pt x="1877450" y="1327558"/>
                </a:lnTo>
                <a:lnTo>
                  <a:pt x="1874802" y="1330732"/>
                </a:lnTo>
                <a:lnTo>
                  <a:pt x="1871889" y="1333378"/>
                </a:lnTo>
                <a:lnTo>
                  <a:pt x="1868976" y="1336288"/>
                </a:lnTo>
                <a:lnTo>
                  <a:pt x="1865798" y="1338933"/>
                </a:lnTo>
                <a:lnTo>
                  <a:pt x="1862355" y="1341579"/>
                </a:lnTo>
                <a:lnTo>
                  <a:pt x="1859442" y="1343959"/>
                </a:lnTo>
                <a:lnTo>
                  <a:pt x="1855735" y="1346076"/>
                </a:lnTo>
                <a:lnTo>
                  <a:pt x="1852027" y="1348192"/>
                </a:lnTo>
                <a:lnTo>
                  <a:pt x="1848320" y="1350044"/>
                </a:lnTo>
                <a:lnTo>
                  <a:pt x="1844612" y="1351631"/>
                </a:lnTo>
                <a:lnTo>
                  <a:pt x="1840905" y="1353483"/>
                </a:lnTo>
                <a:lnTo>
                  <a:pt x="1836933" y="1354541"/>
                </a:lnTo>
                <a:lnTo>
                  <a:pt x="1832961" y="1355599"/>
                </a:lnTo>
                <a:lnTo>
                  <a:pt x="1828723" y="1356658"/>
                </a:lnTo>
                <a:lnTo>
                  <a:pt x="1824486" y="1357716"/>
                </a:lnTo>
                <a:lnTo>
                  <a:pt x="1820249" y="1357980"/>
                </a:lnTo>
                <a:lnTo>
                  <a:pt x="1815747" y="1358509"/>
                </a:lnTo>
                <a:lnTo>
                  <a:pt x="1811510" y="1358509"/>
                </a:lnTo>
                <a:lnTo>
                  <a:pt x="1807008" y="1358509"/>
                </a:lnTo>
                <a:lnTo>
                  <a:pt x="1802771" y="1357980"/>
                </a:lnTo>
                <a:lnTo>
                  <a:pt x="1798269" y="1357187"/>
                </a:lnTo>
                <a:lnTo>
                  <a:pt x="1794032" y="1356658"/>
                </a:lnTo>
                <a:lnTo>
                  <a:pt x="1789795" y="1355599"/>
                </a:lnTo>
                <a:lnTo>
                  <a:pt x="1786088" y="1354541"/>
                </a:lnTo>
                <a:lnTo>
                  <a:pt x="1781851" y="1353218"/>
                </a:lnTo>
                <a:lnTo>
                  <a:pt x="1778143" y="1351631"/>
                </a:lnTo>
                <a:lnTo>
                  <a:pt x="1774171" y="1350044"/>
                </a:lnTo>
                <a:lnTo>
                  <a:pt x="1770464" y="1347928"/>
                </a:lnTo>
                <a:lnTo>
                  <a:pt x="1766756" y="1346076"/>
                </a:lnTo>
                <a:lnTo>
                  <a:pt x="1763578" y="1343959"/>
                </a:lnTo>
                <a:lnTo>
                  <a:pt x="1760136" y="1341314"/>
                </a:lnTo>
                <a:lnTo>
                  <a:pt x="1756693" y="1338669"/>
                </a:lnTo>
                <a:lnTo>
                  <a:pt x="1753780" y="1336023"/>
                </a:lnTo>
                <a:lnTo>
                  <a:pt x="1750867" y="1333113"/>
                </a:lnTo>
                <a:lnTo>
                  <a:pt x="1747689" y="1330468"/>
                </a:lnTo>
                <a:lnTo>
                  <a:pt x="1745306" y="1327293"/>
                </a:lnTo>
                <a:lnTo>
                  <a:pt x="1742658" y="1323854"/>
                </a:lnTo>
                <a:lnTo>
                  <a:pt x="1740274" y="1320415"/>
                </a:lnTo>
                <a:lnTo>
                  <a:pt x="1738156" y="1317240"/>
                </a:lnTo>
                <a:lnTo>
                  <a:pt x="1736037" y="1313537"/>
                </a:lnTo>
                <a:lnTo>
                  <a:pt x="1734184" y="1309833"/>
                </a:lnTo>
                <a:lnTo>
                  <a:pt x="1732330" y="1305865"/>
                </a:lnTo>
                <a:lnTo>
                  <a:pt x="1731006" y="1302161"/>
                </a:lnTo>
                <a:lnTo>
                  <a:pt x="1729417" y="1298458"/>
                </a:lnTo>
                <a:lnTo>
                  <a:pt x="1728358" y="1294225"/>
                </a:lnTo>
                <a:lnTo>
                  <a:pt x="1727563" y="1290257"/>
                </a:lnTo>
                <a:lnTo>
                  <a:pt x="1726769" y="1286024"/>
                </a:lnTo>
                <a:lnTo>
                  <a:pt x="1726239" y="1281791"/>
                </a:lnTo>
                <a:lnTo>
                  <a:pt x="1725710" y="1277294"/>
                </a:lnTo>
                <a:lnTo>
                  <a:pt x="1725710" y="1273062"/>
                </a:lnTo>
                <a:lnTo>
                  <a:pt x="1725710" y="1268564"/>
                </a:lnTo>
                <a:lnTo>
                  <a:pt x="1743187" y="918307"/>
                </a:lnTo>
                <a:lnTo>
                  <a:pt x="1673541" y="824130"/>
                </a:lnTo>
                <a:lnTo>
                  <a:pt x="1719354" y="927831"/>
                </a:lnTo>
                <a:lnTo>
                  <a:pt x="1714322" y="984708"/>
                </a:lnTo>
                <a:lnTo>
                  <a:pt x="1709291" y="1043172"/>
                </a:lnTo>
                <a:lnTo>
                  <a:pt x="1704259" y="1102695"/>
                </a:lnTo>
                <a:lnTo>
                  <a:pt x="1702141" y="1132324"/>
                </a:lnTo>
                <a:lnTo>
                  <a:pt x="1700022" y="1162482"/>
                </a:lnTo>
                <a:lnTo>
                  <a:pt x="1698169" y="1192375"/>
                </a:lnTo>
                <a:lnTo>
                  <a:pt x="1696844" y="1222269"/>
                </a:lnTo>
                <a:lnTo>
                  <a:pt x="1695785" y="1251898"/>
                </a:lnTo>
                <a:lnTo>
                  <a:pt x="1695256" y="1281527"/>
                </a:lnTo>
                <a:lnTo>
                  <a:pt x="1694991" y="1310891"/>
                </a:lnTo>
                <a:lnTo>
                  <a:pt x="1695256" y="1339991"/>
                </a:lnTo>
                <a:lnTo>
                  <a:pt x="1695785" y="1368562"/>
                </a:lnTo>
                <a:lnTo>
                  <a:pt x="1697109" y="1396604"/>
                </a:lnTo>
                <a:lnTo>
                  <a:pt x="1667450" y="1402424"/>
                </a:lnTo>
                <a:lnTo>
                  <a:pt x="1667185" y="1722522"/>
                </a:lnTo>
                <a:lnTo>
                  <a:pt x="1730211" y="2201612"/>
                </a:lnTo>
                <a:lnTo>
                  <a:pt x="1731006" y="2206110"/>
                </a:lnTo>
                <a:lnTo>
                  <a:pt x="1731006" y="2210342"/>
                </a:lnTo>
                <a:lnTo>
                  <a:pt x="1731006" y="2214840"/>
                </a:lnTo>
                <a:lnTo>
                  <a:pt x="1731006" y="2219072"/>
                </a:lnTo>
                <a:lnTo>
                  <a:pt x="1730211" y="2223305"/>
                </a:lnTo>
                <a:lnTo>
                  <a:pt x="1729682" y="2227538"/>
                </a:lnTo>
                <a:lnTo>
                  <a:pt x="1728887" y="2231770"/>
                </a:lnTo>
                <a:lnTo>
                  <a:pt x="1728093" y="2235739"/>
                </a:lnTo>
                <a:lnTo>
                  <a:pt x="1726769" y="2239707"/>
                </a:lnTo>
                <a:lnTo>
                  <a:pt x="1725180" y="2243410"/>
                </a:lnTo>
                <a:lnTo>
                  <a:pt x="1723856" y="2247379"/>
                </a:lnTo>
                <a:lnTo>
                  <a:pt x="1722267" y="2251082"/>
                </a:lnTo>
                <a:lnTo>
                  <a:pt x="1720148" y="2254786"/>
                </a:lnTo>
                <a:lnTo>
                  <a:pt x="1718030" y="2258489"/>
                </a:lnTo>
                <a:lnTo>
                  <a:pt x="1715646" y="2261664"/>
                </a:lnTo>
                <a:lnTo>
                  <a:pt x="1713528" y="2265103"/>
                </a:lnTo>
                <a:lnTo>
                  <a:pt x="1710615" y="2268278"/>
                </a:lnTo>
                <a:lnTo>
                  <a:pt x="1708232" y="2271452"/>
                </a:lnTo>
                <a:lnTo>
                  <a:pt x="1705054" y="2274362"/>
                </a:lnTo>
                <a:lnTo>
                  <a:pt x="1702141" y="2277272"/>
                </a:lnTo>
                <a:lnTo>
                  <a:pt x="1698963" y="2279653"/>
                </a:lnTo>
                <a:lnTo>
                  <a:pt x="1695785" y="2282298"/>
                </a:lnTo>
                <a:lnTo>
                  <a:pt x="1692343" y="2284415"/>
                </a:lnTo>
                <a:lnTo>
                  <a:pt x="1688635" y="2286796"/>
                </a:lnTo>
                <a:lnTo>
                  <a:pt x="1685192" y="2288648"/>
                </a:lnTo>
                <a:lnTo>
                  <a:pt x="1681485" y="2290764"/>
                </a:lnTo>
                <a:lnTo>
                  <a:pt x="1677513" y="2292351"/>
                </a:lnTo>
                <a:lnTo>
                  <a:pt x="1673541" y="2293674"/>
                </a:lnTo>
                <a:lnTo>
                  <a:pt x="1669303" y="2295261"/>
                </a:lnTo>
                <a:lnTo>
                  <a:pt x="1665066" y="2296319"/>
                </a:lnTo>
                <a:lnTo>
                  <a:pt x="1660829" y="2297113"/>
                </a:lnTo>
                <a:lnTo>
                  <a:pt x="1656327" y="2297907"/>
                </a:lnTo>
                <a:lnTo>
                  <a:pt x="1652090" y="2298171"/>
                </a:lnTo>
                <a:lnTo>
                  <a:pt x="1647588" y="2298700"/>
                </a:lnTo>
                <a:lnTo>
                  <a:pt x="1643351" y="2298700"/>
                </a:lnTo>
                <a:lnTo>
                  <a:pt x="1639379" y="2298171"/>
                </a:lnTo>
                <a:lnTo>
                  <a:pt x="1635142" y="2297907"/>
                </a:lnTo>
                <a:lnTo>
                  <a:pt x="1630905" y="2297377"/>
                </a:lnTo>
                <a:lnTo>
                  <a:pt x="1626668" y="2296584"/>
                </a:lnTo>
                <a:lnTo>
                  <a:pt x="1622696" y="2295526"/>
                </a:lnTo>
                <a:lnTo>
                  <a:pt x="1618459" y="2294467"/>
                </a:lnTo>
                <a:lnTo>
                  <a:pt x="1614751" y="2292880"/>
                </a:lnTo>
                <a:lnTo>
                  <a:pt x="1610779" y="2291293"/>
                </a:lnTo>
                <a:lnTo>
                  <a:pt x="1607336" y="2289706"/>
                </a:lnTo>
                <a:lnTo>
                  <a:pt x="1603629" y="2287589"/>
                </a:lnTo>
                <a:lnTo>
                  <a:pt x="1599921" y="2285738"/>
                </a:lnTo>
                <a:lnTo>
                  <a:pt x="1596479" y="2283357"/>
                </a:lnTo>
                <a:lnTo>
                  <a:pt x="1593036" y="2280976"/>
                </a:lnTo>
                <a:lnTo>
                  <a:pt x="1590123" y="2278330"/>
                </a:lnTo>
                <a:lnTo>
                  <a:pt x="1586945" y="2275420"/>
                </a:lnTo>
                <a:lnTo>
                  <a:pt x="1583767" y="2272775"/>
                </a:lnTo>
                <a:lnTo>
                  <a:pt x="1581119" y="2269600"/>
                </a:lnTo>
                <a:lnTo>
                  <a:pt x="1578471" y="2266426"/>
                </a:lnTo>
                <a:lnTo>
                  <a:pt x="1576088" y="2263251"/>
                </a:lnTo>
                <a:lnTo>
                  <a:pt x="1573440" y="2259812"/>
                </a:lnTo>
                <a:lnTo>
                  <a:pt x="1571586" y="2256373"/>
                </a:lnTo>
                <a:lnTo>
                  <a:pt x="1569203" y="2252669"/>
                </a:lnTo>
                <a:lnTo>
                  <a:pt x="1567614" y="2248966"/>
                </a:lnTo>
                <a:lnTo>
                  <a:pt x="1566025" y="2244998"/>
                </a:lnTo>
                <a:lnTo>
                  <a:pt x="1564436" y="2241030"/>
                </a:lnTo>
                <a:lnTo>
                  <a:pt x="1563112" y="2237061"/>
                </a:lnTo>
                <a:lnTo>
                  <a:pt x="1562052" y="2232829"/>
                </a:lnTo>
                <a:lnTo>
                  <a:pt x="1560993" y="2228331"/>
                </a:lnTo>
                <a:lnTo>
                  <a:pt x="1560199" y="2224099"/>
                </a:lnTo>
                <a:lnTo>
                  <a:pt x="1496378" y="1739189"/>
                </a:lnTo>
                <a:lnTo>
                  <a:pt x="1495848" y="1733633"/>
                </a:lnTo>
                <a:lnTo>
                  <a:pt x="1495583" y="1728078"/>
                </a:lnTo>
                <a:lnTo>
                  <a:pt x="1495848" y="1420677"/>
                </a:lnTo>
                <a:lnTo>
                  <a:pt x="1479959" y="1416445"/>
                </a:lnTo>
                <a:lnTo>
                  <a:pt x="1479694" y="1728607"/>
                </a:lnTo>
                <a:lnTo>
                  <a:pt x="1515180" y="2164312"/>
                </a:lnTo>
                <a:lnTo>
                  <a:pt x="1515709" y="2168809"/>
                </a:lnTo>
                <a:lnTo>
                  <a:pt x="1515709" y="2173042"/>
                </a:lnTo>
                <a:lnTo>
                  <a:pt x="1515180" y="2177539"/>
                </a:lnTo>
                <a:lnTo>
                  <a:pt x="1514915" y="2181772"/>
                </a:lnTo>
                <a:lnTo>
                  <a:pt x="1514385" y="2186004"/>
                </a:lnTo>
                <a:lnTo>
                  <a:pt x="1513591" y="2189972"/>
                </a:lnTo>
                <a:lnTo>
                  <a:pt x="1512532" y="2194205"/>
                </a:lnTo>
                <a:lnTo>
                  <a:pt x="1511472" y="2197909"/>
                </a:lnTo>
                <a:lnTo>
                  <a:pt x="1509883" y="2201877"/>
                </a:lnTo>
                <a:lnTo>
                  <a:pt x="1508295" y="2205845"/>
                </a:lnTo>
                <a:lnTo>
                  <a:pt x="1506706" y="2209549"/>
                </a:lnTo>
                <a:lnTo>
                  <a:pt x="1504587" y="2213252"/>
                </a:lnTo>
                <a:lnTo>
                  <a:pt x="1502469" y="2216956"/>
                </a:lnTo>
                <a:lnTo>
                  <a:pt x="1500085" y="2220131"/>
                </a:lnTo>
                <a:lnTo>
                  <a:pt x="1497967" y="2223570"/>
                </a:lnTo>
                <a:lnTo>
                  <a:pt x="1495318" y="2226744"/>
                </a:lnTo>
                <a:lnTo>
                  <a:pt x="1492406" y="2229654"/>
                </a:lnTo>
                <a:lnTo>
                  <a:pt x="1489757" y="2232829"/>
                </a:lnTo>
                <a:lnTo>
                  <a:pt x="1486580" y="2235739"/>
                </a:lnTo>
                <a:lnTo>
                  <a:pt x="1483402" y="2238120"/>
                </a:lnTo>
                <a:lnTo>
                  <a:pt x="1480224" y="2240765"/>
                </a:lnTo>
                <a:lnTo>
                  <a:pt x="1476781" y="2242881"/>
                </a:lnTo>
                <a:lnTo>
                  <a:pt x="1473074" y="2245262"/>
                </a:lnTo>
                <a:lnTo>
                  <a:pt x="1469366" y="2247114"/>
                </a:lnTo>
                <a:lnTo>
                  <a:pt x="1465924" y="2249230"/>
                </a:lnTo>
                <a:lnTo>
                  <a:pt x="1461952" y="2250818"/>
                </a:lnTo>
                <a:lnTo>
                  <a:pt x="1457979" y="2252140"/>
                </a:lnTo>
                <a:lnTo>
                  <a:pt x="1454007" y="2253728"/>
                </a:lnTo>
                <a:lnTo>
                  <a:pt x="1449770" y="2254521"/>
                </a:lnTo>
                <a:lnTo>
                  <a:pt x="1445533" y="2255579"/>
                </a:lnTo>
                <a:lnTo>
                  <a:pt x="1441296" y="2256109"/>
                </a:lnTo>
                <a:lnTo>
                  <a:pt x="1436794" y="2256638"/>
                </a:lnTo>
                <a:lnTo>
                  <a:pt x="1432292" y="2256902"/>
                </a:lnTo>
                <a:lnTo>
                  <a:pt x="1428055" y="2256902"/>
                </a:lnTo>
                <a:lnTo>
                  <a:pt x="1423553" y="2256638"/>
                </a:lnTo>
                <a:lnTo>
                  <a:pt x="1419316" y="2256373"/>
                </a:lnTo>
                <a:lnTo>
                  <a:pt x="1415344" y="2255579"/>
                </a:lnTo>
                <a:lnTo>
                  <a:pt x="1411107" y="2254786"/>
                </a:lnTo>
                <a:lnTo>
                  <a:pt x="1407134" y="2253992"/>
                </a:lnTo>
                <a:lnTo>
                  <a:pt x="1403162" y="2252405"/>
                </a:lnTo>
                <a:lnTo>
                  <a:pt x="1399190" y="2251347"/>
                </a:lnTo>
                <a:lnTo>
                  <a:pt x="1395218" y="2249759"/>
                </a:lnTo>
                <a:lnTo>
                  <a:pt x="1391510" y="2247908"/>
                </a:lnTo>
                <a:lnTo>
                  <a:pt x="1388068" y="2246056"/>
                </a:lnTo>
                <a:lnTo>
                  <a:pt x="1384360" y="2243940"/>
                </a:lnTo>
                <a:lnTo>
                  <a:pt x="1380917" y="2241559"/>
                </a:lnTo>
                <a:lnTo>
                  <a:pt x="1377475" y="2238913"/>
                </a:lnTo>
                <a:lnTo>
                  <a:pt x="1374562" y="2236532"/>
                </a:lnTo>
                <a:lnTo>
                  <a:pt x="1371384" y="2233622"/>
                </a:lnTo>
                <a:lnTo>
                  <a:pt x="1368206" y="2230977"/>
                </a:lnTo>
                <a:lnTo>
                  <a:pt x="1365558" y="2227802"/>
                </a:lnTo>
                <a:lnTo>
                  <a:pt x="1362910" y="2224628"/>
                </a:lnTo>
                <a:lnTo>
                  <a:pt x="1360527" y="2221718"/>
                </a:lnTo>
                <a:lnTo>
                  <a:pt x="1358143" y="2218014"/>
                </a:lnTo>
                <a:lnTo>
                  <a:pt x="1356025" y="2214575"/>
                </a:lnTo>
                <a:lnTo>
                  <a:pt x="1353906" y="2210871"/>
                </a:lnTo>
                <a:lnTo>
                  <a:pt x="1352052" y="2207432"/>
                </a:lnTo>
                <a:lnTo>
                  <a:pt x="1350199" y="2203464"/>
                </a:lnTo>
                <a:lnTo>
                  <a:pt x="1348875" y="2199496"/>
                </a:lnTo>
                <a:lnTo>
                  <a:pt x="1347550" y="2195263"/>
                </a:lnTo>
                <a:lnTo>
                  <a:pt x="1346756" y="2191295"/>
                </a:lnTo>
                <a:lnTo>
                  <a:pt x="1345432" y="2187062"/>
                </a:lnTo>
                <a:lnTo>
                  <a:pt x="1344902" y="2182565"/>
                </a:lnTo>
                <a:lnTo>
                  <a:pt x="1344373" y="2178332"/>
                </a:lnTo>
                <a:lnTo>
                  <a:pt x="1308358" y="1739189"/>
                </a:lnTo>
                <a:lnTo>
                  <a:pt x="1308358" y="1731781"/>
                </a:lnTo>
                <a:lnTo>
                  <a:pt x="1308622" y="1240258"/>
                </a:lnTo>
                <a:lnTo>
                  <a:pt x="1308622" y="1235761"/>
                </a:lnTo>
                <a:lnTo>
                  <a:pt x="1309152" y="1231264"/>
                </a:lnTo>
                <a:lnTo>
                  <a:pt x="1309946" y="1226766"/>
                </a:lnTo>
                <a:lnTo>
                  <a:pt x="1310741" y="1222534"/>
                </a:lnTo>
                <a:lnTo>
                  <a:pt x="1310741" y="1164069"/>
                </a:lnTo>
                <a:lnTo>
                  <a:pt x="1311270" y="1100843"/>
                </a:lnTo>
                <a:lnTo>
                  <a:pt x="1311800" y="1035501"/>
                </a:lnTo>
                <a:lnTo>
                  <a:pt x="1313124" y="969365"/>
                </a:lnTo>
                <a:lnTo>
                  <a:pt x="1313919" y="936561"/>
                </a:lnTo>
                <a:lnTo>
                  <a:pt x="1314978" y="904551"/>
                </a:lnTo>
                <a:lnTo>
                  <a:pt x="1316037" y="873864"/>
                </a:lnTo>
                <a:lnTo>
                  <a:pt x="1317361" y="843706"/>
                </a:lnTo>
                <a:lnTo>
                  <a:pt x="1318685" y="815400"/>
                </a:lnTo>
                <a:lnTo>
                  <a:pt x="1320539" y="788416"/>
                </a:lnTo>
                <a:lnTo>
                  <a:pt x="1322393" y="763814"/>
                </a:lnTo>
                <a:lnTo>
                  <a:pt x="1324776" y="741063"/>
                </a:lnTo>
                <a:lnTo>
                  <a:pt x="1320009" y="758258"/>
                </a:lnTo>
                <a:lnTo>
                  <a:pt x="1315243" y="776512"/>
                </a:lnTo>
                <a:lnTo>
                  <a:pt x="1311006" y="796088"/>
                </a:lnTo>
                <a:lnTo>
                  <a:pt x="1306769" y="816193"/>
                </a:lnTo>
                <a:lnTo>
                  <a:pt x="1303591" y="834182"/>
                </a:lnTo>
                <a:lnTo>
                  <a:pt x="1300943" y="854817"/>
                </a:lnTo>
                <a:lnTo>
                  <a:pt x="1297765" y="879155"/>
                </a:lnTo>
                <a:lnTo>
                  <a:pt x="1294852" y="906403"/>
                </a:lnTo>
                <a:lnTo>
                  <a:pt x="1292468" y="936826"/>
                </a:lnTo>
                <a:lnTo>
                  <a:pt x="1290085" y="971216"/>
                </a:lnTo>
                <a:lnTo>
                  <a:pt x="1287967" y="1009311"/>
                </a:lnTo>
                <a:lnTo>
                  <a:pt x="1286113" y="1051109"/>
                </a:lnTo>
                <a:lnTo>
                  <a:pt x="1272342" y="1076505"/>
                </a:lnTo>
                <a:lnTo>
                  <a:pt x="1270224" y="1079944"/>
                </a:lnTo>
                <a:lnTo>
                  <a:pt x="1268105" y="1083119"/>
                </a:lnTo>
                <a:lnTo>
                  <a:pt x="1265987" y="1086293"/>
                </a:lnTo>
                <a:lnTo>
                  <a:pt x="1263339" y="1089468"/>
                </a:lnTo>
                <a:lnTo>
                  <a:pt x="1260955" y="1092113"/>
                </a:lnTo>
                <a:lnTo>
                  <a:pt x="1258307" y="1095023"/>
                </a:lnTo>
                <a:lnTo>
                  <a:pt x="1255659" y="1097933"/>
                </a:lnTo>
                <a:lnTo>
                  <a:pt x="1252746" y="1100314"/>
                </a:lnTo>
                <a:lnTo>
                  <a:pt x="1249568" y="1102959"/>
                </a:lnTo>
                <a:lnTo>
                  <a:pt x="1246655" y="1105076"/>
                </a:lnTo>
                <a:lnTo>
                  <a:pt x="1243212" y="1107457"/>
                </a:lnTo>
                <a:lnTo>
                  <a:pt x="1240035" y="1109309"/>
                </a:lnTo>
                <a:lnTo>
                  <a:pt x="1236327" y="1111160"/>
                </a:lnTo>
                <a:lnTo>
                  <a:pt x="1233149" y="1112748"/>
                </a:lnTo>
                <a:lnTo>
                  <a:pt x="1229442" y="1114335"/>
                </a:lnTo>
                <a:lnTo>
                  <a:pt x="1225735" y="1115922"/>
                </a:lnTo>
                <a:lnTo>
                  <a:pt x="1055987" y="1188143"/>
                </a:lnTo>
                <a:lnTo>
                  <a:pt x="1060224" y="1182587"/>
                </a:lnTo>
                <a:lnTo>
                  <a:pt x="1064196" y="1176767"/>
                </a:lnTo>
                <a:lnTo>
                  <a:pt x="1067903" y="1170683"/>
                </a:lnTo>
                <a:lnTo>
                  <a:pt x="1070816" y="1163805"/>
                </a:lnTo>
                <a:lnTo>
                  <a:pt x="1073200" y="1158778"/>
                </a:lnTo>
                <a:lnTo>
                  <a:pt x="1074789" y="1153487"/>
                </a:lnTo>
                <a:lnTo>
                  <a:pt x="1076642" y="1148197"/>
                </a:lnTo>
                <a:lnTo>
                  <a:pt x="1077702" y="1142641"/>
                </a:lnTo>
                <a:lnTo>
                  <a:pt x="1078761" y="1137350"/>
                </a:lnTo>
                <a:lnTo>
                  <a:pt x="1079555" y="1132059"/>
                </a:lnTo>
                <a:lnTo>
                  <a:pt x="1079820" y="1126768"/>
                </a:lnTo>
                <a:lnTo>
                  <a:pt x="1080085" y="1121478"/>
                </a:lnTo>
                <a:lnTo>
                  <a:pt x="1080085" y="1116187"/>
                </a:lnTo>
                <a:lnTo>
                  <a:pt x="1079820" y="1111160"/>
                </a:lnTo>
                <a:lnTo>
                  <a:pt x="1079291" y="1105605"/>
                </a:lnTo>
                <a:lnTo>
                  <a:pt x="1078761" y="1100314"/>
                </a:lnTo>
                <a:lnTo>
                  <a:pt x="1077702" y="1095288"/>
                </a:lnTo>
                <a:lnTo>
                  <a:pt x="1076642" y="1090261"/>
                </a:lnTo>
                <a:lnTo>
                  <a:pt x="1074789" y="1085235"/>
                </a:lnTo>
                <a:lnTo>
                  <a:pt x="1073200" y="1080209"/>
                </a:lnTo>
                <a:lnTo>
                  <a:pt x="1071081" y="1075447"/>
                </a:lnTo>
                <a:lnTo>
                  <a:pt x="1069227" y="1070685"/>
                </a:lnTo>
                <a:lnTo>
                  <a:pt x="1066579" y="1065923"/>
                </a:lnTo>
                <a:lnTo>
                  <a:pt x="1064196" y="1061426"/>
                </a:lnTo>
                <a:lnTo>
                  <a:pt x="1061283" y="1056929"/>
                </a:lnTo>
                <a:lnTo>
                  <a:pt x="1058370" y="1052696"/>
                </a:lnTo>
                <a:lnTo>
                  <a:pt x="1055192" y="1048463"/>
                </a:lnTo>
                <a:lnTo>
                  <a:pt x="1051750" y="1044231"/>
                </a:lnTo>
                <a:lnTo>
                  <a:pt x="1048042" y="1040527"/>
                </a:lnTo>
                <a:lnTo>
                  <a:pt x="1044070" y="1036559"/>
                </a:lnTo>
                <a:lnTo>
                  <a:pt x="1040362" y="1033384"/>
                </a:lnTo>
                <a:lnTo>
                  <a:pt x="1036125" y="1029945"/>
                </a:lnTo>
                <a:lnTo>
                  <a:pt x="1031623" y="1026506"/>
                </a:lnTo>
                <a:lnTo>
                  <a:pt x="1027122" y="1023332"/>
                </a:lnTo>
                <a:lnTo>
                  <a:pt x="1022355" y="1020951"/>
                </a:lnTo>
                <a:lnTo>
                  <a:pt x="1017588" y="1018041"/>
                </a:lnTo>
                <a:lnTo>
                  <a:pt x="1166415" y="964074"/>
                </a:lnTo>
                <a:lnTo>
                  <a:pt x="1326895" y="622811"/>
                </a:lnTo>
                <a:lnTo>
                  <a:pt x="1329013" y="619108"/>
                </a:lnTo>
                <a:lnTo>
                  <a:pt x="1331132" y="615669"/>
                </a:lnTo>
                <a:lnTo>
                  <a:pt x="1333780" y="612230"/>
                </a:lnTo>
                <a:lnTo>
                  <a:pt x="1336163" y="609320"/>
                </a:lnTo>
                <a:lnTo>
                  <a:pt x="1338811" y="606145"/>
                </a:lnTo>
                <a:lnTo>
                  <a:pt x="1341460" y="603235"/>
                </a:lnTo>
                <a:lnTo>
                  <a:pt x="1344373" y="600854"/>
                </a:lnTo>
                <a:lnTo>
                  <a:pt x="1347550" y="598209"/>
                </a:lnTo>
                <a:lnTo>
                  <a:pt x="1350463" y="595828"/>
                </a:lnTo>
                <a:lnTo>
                  <a:pt x="1353641" y="593447"/>
                </a:lnTo>
                <a:lnTo>
                  <a:pt x="1357084" y="591595"/>
                </a:lnTo>
                <a:lnTo>
                  <a:pt x="1360527" y="589479"/>
                </a:lnTo>
                <a:lnTo>
                  <a:pt x="1363704" y="587627"/>
                </a:lnTo>
                <a:lnTo>
                  <a:pt x="1367147" y="586040"/>
                </a:lnTo>
                <a:lnTo>
                  <a:pt x="1374562" y="583130"/>
                </a:lnTo>
                <a:lnTo>
                  <a:pt x="1374032" y="588950"/>
                </a:lnTo>
                <a:lnTo>
                  <a:pt x="1377210" y="586304"/>
                </a:lnTo>
                <a:lnTo>
                  <a:pt x="1378534" y="585246"/>
                </a:lnTo>
                <a:lnTo>
                  <a:pt x="1384360" y="604029"/>
                </a:lnTo>
                <a:lnTo>
                  <a:pt x="1381712" y="615669"/>
                </a:lnTo>
                <a:lnTo>
                  <a:pt x="1379329" y="627309"/>
                </a:lnTo>
                <a:lnTo>
                  <a:pt x="1377210" y="638684"/>
                </a:lnTo>
                <a:lnTo>
                  <a:pt x="1375356" y="650324"/>
                </a:lnTo>
                <a:lnTo>
                  <a:pt x="1374032" y="661435"/>
                </a:lnTo>
                <a:lnTo>
                  <a:pt x="1372443" y="672546"/>
                </a:lnTo>
                <a:lnTo>
                  <a:pt x="1371384" y="683128"/>
                </a:lnTo>
                <a:lnTo>
                  <a:pt x="1370325" y="693445"/>
                </a:lnTo>
                <a:lnTo>
                  <a:pt x="1369001" y="713815"/>
                </a:lnTo>
                <a:lnTo>
                  <a:pt x="1368206" y="732862"/>
                </a:lnTo>
                <a:lnTo>
                  <a:pt x="1368206" y="750851"/>
                </a:lnTo>
                <a:lnTo>
                  <a:pt x="1368471" y="767253"/>
                </a:lnTo>
                <a:lnTo>
                  <a:pt x="1369530" y="782596"/>
                </a:lnTo>
                <a:lnTo>
                  <a:pt x="1370325" y="795824"/>
                </a:lnTo>
                <a:lnTo>
                  <a:pt x="1371384" y="807463"/>
                </a:lnTo>
                <a:lnTo>
                  <a:pt x="1372443" y="817252"/>
                </a:lnTo>
                <a:lnTo>
                  <a:pt x="1374562" y="831008"/>
                </a:lnTo>
                <a:lnTo>
                  <a:pt x="1375356" y="835770"/>
                </a:lnTo>
                <a:lnTo>
                  <a:pt x="1392834" y="752967"/>
                </a:lnTo>
                <a:lnTo>
                  <a:pt x="1418257" y="632864"/>
                </a:lnTo>
                <a:lnTo>
                  <a:pt x="1413490" y="620431"/>
                </a:lnTo>
                <a:lnTo>
                  <a:pt x="1409253" y="609055"/>
                </a:lnTo>
                <a:lnTo>
                  <a:pt x="1405281" y="597415"/>
                </a:lnTo>
                <a:lnTo>
                  <a:pt x="1425672" y="561702"/>
                </a:lnTo>
                <a:lnTo>
                  <a:pt x="1432557" y="559850"/>
                </a:lnTo>
                <a:lnTo>
                  <a:pt x="1445798" y="556146"/>
                </a:lnTo>
                <a:lnTo>
                  <a:pt x="1451094" y="560114"/>
                </a:lnTo>
                <a:lnTo>
                  <a:pt x="1456920" y="564612"/>
                </a:lnTo>
                <a:lnTo>
                  <a:pt x="1462216" y="569638"/>
                </a:lnTo>
                <a:lnTo>
                  <a:pt x="1467248" y="574400"/>
                </a:lnTo>
                <a:lnTo>
                  <a:pt x="1474928" y="582601"/>
                </a:lnTo>
                <a:lnTo>
                  <a:pt x="1477841" y="586040"/>
                </a:lnTo>
                <a:lnTo>
                  <a:pt x="1476516" y="589743"/>
                </a:lnTo>
                <a:lnTo>
                  <a:pt x="1472015" y="600061"/>
                </a:lnTo>
                <a:lnTo>
                  <a:pt x="1468837" y="606410"/>
                </a:lnTo>
                <a:lnTo>
                  <a:pt x="1465394" y="613817"/>
                </a:lnTo>
                <a:lnTo>
                  <a:pt x="1461157" y="621224"/>
                </a:lnTo>
                <a:lnTo>
                  <a:pt x="1456390" y="629161"/>
                </a:lnTo>
                <a:lnTo>
                  <a:pt x="1456655" y="631277"/>
                </a:lnTo>
                <a:lnTo>
                  <a:pt x="1456655" y="634451"/>
                </a:lnTo>
                <a:lnTo>
                  <a:pt x="1455861" y="645827"/>
                </a:lnTo>
                <a:lnTo>
                  <a:pt x="1455066" y="661964"/>
                </a:lnTo>
                <a:lnTo>
                  <a:pt x="1454007" y="682334"/>
                </a:lnTo>
                <a:lnTo>
                  <a:pt x="1453477" y="706143"/>
                </a:lnTo>
                <a:lnTo>
                  <a:pt x="1453477" y="719370"/>
                </a:lnTo>
                <a:lnTo>
                  <a:pt x="1453477" y="732862"/>
                </a:lnTo>
                <a:lnTo>
                  <a:pt x="1454007" y="746883"/>
                </a:lnTo>
                <a:lnTo>
                  <a:pt x="1454801" y="761433"/>
                </a:lnTo>
                <a:lnTo>
                  <a:pt x="1455596" y="775983"/>
                </a:lnTo>
                <a:lnTo>
                  <a:pt x="1457450" y="791326"/>
                </a:lnTo>
                <a:lnTo>
                  <a:pt x="1460892" y="771221"/>
                </a:lnTo>
                <a:lnTo>
                  <a:pt x="1464335" y="752438"/>
                </a:lnTo>
                <a:lnTo>
                  <a:pt x="1468042" y="734714"/>
                </a:lnTo>
                <a:lnTo>
                  <a:pt x="1471750" y="717518"/>
                </a:lnTo>
                <a:lnTo>
                  <a:pt x="1475722" y="701381"/>
                </a:lnTo>
                <a:lnTo>
                  <a:pt x="1479429" y="685773"/>
                </a:lnTo>
                <a:lnTo>
                  <a:pt x="1483137" y="671223"/>
                </a:lnTo>
                <a:lnTo>
                  <a:pt x="1486844" y="657202"/>
                </a:lnTo>
                <a:lnTo>
                  <a:pt x="1490817" y="644240"/>
                </a:lnTo>
                <a:lnTo>
                  <a:pt x="1494524" y="631806"/>
                </a:lnTo>
                <a:lnTo>
                  <a:pt x="1498496" y="620166"/>
                </a:lnTo>
                <a:lnTo>
                  <a:pt x="1502204" y="609055"/>
                </a:lnTo>
                <a:lnTo>
                  <a:pt x="1505911" y="598738"/>
                </a:lnTo>
                <a:lnTo>
                  <a:pt x="1509619" y="588950"/>
                </a:lnTo>
                <a:lnTo>
                  <a:pt x="1513326" y="579955"/>
                </a:lnTo>
                <a:lnTo>
                  <a:pt x="1517034" y="571490"/>
                </a:lnTo>
                <a:lnTo>
                  <a:pt x="1520741" y="563553"/>
                </a:lnTo>
                <a:lnTo>
                  <a:pt x="1524184" y="556146"/>
                </a:lnTo>
                <a:lnTo>
                  <a:pt x="1527626" y="549533"/>
                </a:lnTo>
                <a:lnTo>
                  <a:pt x="1531069" y="543184"/>
                </a:lnTo>
                <a:lnTo>
                  <a:pt x="1534511" y="537628"/>
                </a:lnTo>
                <a:lnTo>
                  <a:pt x="1537424" y="532337"/>
                </a:lnTo>
                <a:lnTo>
                  <a:pt x="1543780" y="523078"/>
                </a:lnTo>
                <a:lnTo>
                  <a:pt x="1549341" y="515671"/>
                </a:lnTo>
                <a:lnTo>
                  <a:pt x="1554373" y="509851"/>
                </a:lnTo>
                <a:lnTo>
                  <a:pt x="1558875" y="505089"/>
                </a:lnTo>
                <a:lnTo>
                  <a:pt x="1562847" y="501650"/>
                </a:lnTo>
                <a:close/>
                <a:moveTo>
                  <a:pt x="439341" y="0"/>
                </a:moveTo>
                <a:lnTo>
                  <a:pt x="447273" y="0"/>
                </a:lnTo>
                <a:lnTo>
                  <a:pt x="455469" y="528"/>
                </a:lnTo>
                <a:lnTo>
                  <a:pt x="463137" y="1321"/>
                </a:lnTo>
                <a:lnTo>
                  <a:pt x="471333" y="2642"/>
                </a:lnTo>
                <a:lnTo>
                  <a:pt x="479529" y="4227"/>
                </a:lnTo>
                <a:lnTo>
                  <a:pt x="487461" y="6604"/>
                </a:lnTo>
                <a:lnTo>
                  <a:pt x="495128" y="8981"/>
                </a:lnTo>
                <a:lnTo>
                  <a:pt x="503060" y="12151"/>
                </a:lnTo>
                <a:lnTo>
                  <a:pt x="510992" y="15585"/>
                </a:lnTo>
                <a:lnTo>
                  <a:pt x="518395" y="19548"/>
                </a:lnTo>
                <a:lnTo>
                  <a:pt x="526062" y="23774"/>
                </a:lnTo>
                <a:lnTo>
                  <a:pt x="533465" y="28265"/>
                </a:lnTo>
                <a:lnTo>
                  <a:pt x="540604" y="33284"/>
                </a:lnTo>
                <a:lnTo>
                  <a:pt x="547743" y="38831"/>
                </a:lnTo>
                <a:lnTo>
                  <a:pt x="554617" y="44378"/>
                </a:lnTo>
                <a:lnTo>
                  <a:pt x="561227" y="50718"/>
                </a:lnTo>
                <a:lnTo>
                  <a:pt x="567572" y="57058"/>
                </a:lnTo>
                <a:lnTo>
                  <a:pt x="573653" y="63926"/>
                </a:lnTo>
                <a:lnTo>
                  <a:pt x="579734" y="71058"/>
                </a:lnTo>
                <a:lnTo>
                  <a:pt x="585286" y="78719"/>
                </a:lnTo>
                <a:lnTo>
                  <a:pt x="590574" y="86379"/>
                </a:lnTo>
                <a:lnTo>
                  <a:pt x="595333" y="94832"/>
                </a:lnTo>
                <a:lnTo>
                  <a:pt x="600092" y="103285"/>
                </a:lnTo>
                <a:lnTo>
                  <a:pt x="604323" y="112002"/>
                </a:lnTo>
                <a:lnTo>
                  <a:pt x="608289" y="121248"/>
                </a:lnTo>
                <a:lnTo>
                  <a:pt x="611726" y="130757"/>
                </a:lnTo>
                <a:lnTo>
                  <a:pt x="614634" y="140267"/>
                </a:lnTo>
                <a:lnTo>
                  <a:pt x="617278" y="150305"/>
                </a:lnTo>
                <a:lnTo>
                  <a:pt x="619393" y="160871"/>
                </a:lnTo>
                <a:lnTo>
                  <a:pt x="621244" y="171173"/>
                </a:lnTo>
                <a:lnTo>
                  <a:pt x="622301" y="182004"/>
                </a:lnTo>
                <a:lnTo>
                  <a:pt x="623095" y="193098"/>
                </a:lnTo>
                <a:lnTo>
                  <a:pt x="623623" y="215816"/>
                </a:lnTo>
                <a:lnTo>
                  <a:pt x="623888" y="239061"/>
                </a:lnTo>
                <a:lnTo>
                  <a:pt x="623623" y="250420"/>
                </a:lnTo>
                <a:lnTo>
                  <a:pt x="623359" y="262307"/>
                </a:lnTo>
                <a:lnTo>
                  <a:pt x="622830" y="273930"/>
                </a:lnTo>
                <a:lnTo>
                  <a:pt x="622037" y="285553"/>
                </a:lnTo>
                <a:lnTo>
                  <a:pt x="620980" y="297440"/>
                </a:lnTo>
                <a:lnTo>
                  <a:pt x="619922" y="308799"/>
                </a:lnTo>
                <a:lnTo>
                  <a:pt x="618336" y="320422"/>
                </a:lnTo>
                <a:lnTo>
                  <a:pt x="616485" y="331780"/>
                </a:lnTo>
                <a:lnTo>
                  <a:pt x="614370" y="342875"/>
                </a:lnTo>
                <a:lnTo>
                  <a:pt x="612255" y="353969"/>
                </a:lnTo>
                <a:lnTo>
                  <a:pt x="609611" y="364536"/>
                </a:lnTo>
                <a:lnTo>
                  <a:pt x="606967" y="375102"/>
                </a:lnTo>
                <a:lnTo>
                  <a:pt x="603530" y="385404"/>
                </a:lnTo>
                <a:lnTo>
                  <a:pt x="599828" y="395442"/>
                </a:lnTo>
                <a:lnTo>
                  <a:pt x="595862" y="404951"/>
                </a:lnTo>
                <a:lnTo>
                  <a:pt x="591632" y="414197"/>
                </a:lnTo>
                <a:lnTo>
                  <a:pt x="587137" y="423178"/>
                </a:lnTo>
                <a:lnTo>
                  <a:pt x="581849" y="431631"/>
                </a:lnTo>
                <a:lnTo>
                  <a:pt x="576561" y="439820"/>
                </a:lnTo>
                <a:lnTo>
                  <a:pt x="570745" y="447217"/>
                </a:lnTo>
                <a:lnTo>
                  <a:pt x="564135" y="454349"/>
                </a:lnTo>
                <a:lnTo>
                  <a:pt x="561227" y="457783"/>
                </a:lnTo>
                <a:lnTo>
                  <a:pt x="557525" y="460688"/>
                </a:lnTo>
                <a:lnTo>
                  <a:pt x="554088" y="463858"/>
                </a:lnTo>
                <a:lnTo>
                  <a:pt x="550386" y="467028"/>
                </a:lnTo>
                <a:lnTo>
                  <a:pt x="546685" y="469670"/>
                </a:lnTo>
                <a:lnTo>
                  <a:pt x="542719" y="472311"/>
                </a:lnTo>
                <a:lnTo>
                  <a:pt x="538753" y="474953"/>
                </a:lnTo>
                <a:lnTo>
                  <a:pt x="534523" y="477330"/>
                </a:lnTo>
                <a:lnTo>
                  <a:pt x="530293" y="479179"/>
                </a:lnTo>
                <a:lnTo>
                  <a:pt x="525798" y="481557"/>
                </a:lnTo>
                <a:lnTo>
                  <a:pt x="521303" y="483142"/>
                </a:lnTo>
                <a:lnTo>
                  <a:pt x="516544" y="484991"/>
                </a:lnTo>
                <a:lnTo>
                  <a:pt x="511785" y="486576"/>
                </a:lnTo>
                <a:lnTo>
                  <a:pt x="506762" y="487897"/>
                </a:lnTo>
                <a:lnTo>
                  <a:pt x="503060" y="488953"/>
                </a:lnTo>
                <a:lnTo>
                  <a:pt x="499094" y="489481"/>
                </a:lnTo>
                <a:lnTo>
                  <a:pt x="495128" y="490010"/>
                </a:lnTo>
                <a:lnTo>
                  <a:pt x="491162" y="490274"/>
                </a:lnTo>
                <a:lnTo>
                  <a:pt x="483231" y="490538"/>
                </a:lnTo>
                <a:lnTo>
                  <a:pt x="474770" y="490274"/>
                </a:lnTo>
                <a:lnTo>
                  <a:pt x="465781" y="489217"/>
                </a:lnTo>
                <a:lnTo>
                  <a:pt x="456791" y="487368"/>
                </a:lnTo>
                <a:lnTo>
                  <a:pt x="447802" y="485255"/>
                </a:lnTo>
                <a:lnTo>
                  <a:pt x="438284" y="482085"/>
                </a:lnTo>
                <a:lnTo>
                  <a:pt x="429030" y="478387"/>
                </a:lnTo>
                <a:lnTo>
                  <a:pt x="419512" y="474160"/>
                </a:lnTo>
                <a:lnTo>
                  <a:pt x="409994" y="469405"/>
                </a:lnTo>
                <a:lnTo>
                  <a:pt x="399947" y="463858"/>
                </a:lnTo>
                <a:lnTo>
                  <a:pt x="390429" y="457783"/>
                </a:lnTo>
                <a:lnTo>
                  <a:pt x="380910" y="450915"/>
                </a:lnTo>
                <a:lnTo>
                  <a:pt x="371392" y="443782"/>
                </a:lnTo>
                <a:lnTo>
                  <a:pt x="362138" y="435858"/>
                </a:lnTo>
                <a:lnTo>
                  <a:pt x="352885" y="427141"/>
                </a:lnTo>
                <a:lnTo>
                  <a:pt x="343895" y="417895"/>
                </a:lnTo>
                <a:lnTo>
                  <a:pt x="335170" y="408121"/>
                </a:lnTo>
                <a:lnTo>
                  <a:pt x="326445" y="397555"/>
                </a:lnTo>
                <a:lnTo>
                  <a:pt x="318514" y="386461"/>
                </a:lnTo>
                <a:lnTo>
                  <a:pt x="310582" y="374838"/>
                </a:lnTo>
                <a:lnTo>
                  <a:pt x="302650" y="362422"/>
                </a:lnTo>
                <a:lnTo>
                  <a:pt x="295776" y="349479"/>
                </a:lnTo>
                <a:lnTo>
                  <a:pt x="288902" y="335743"/>
                </a:lnTo>
                <a:lnTo>
                  <a:pt x="285464" y="328610"/>
                </a:lnTo>
                <a:lnTo>
                  <a:pt x="282556" y="321742"/>
                </a:lnTo>
                <a:lnTo>
                  <a:pt x="279383" y="314346"/>
                </a:lnTo>
                <a:lnTo>
                  <a:pt x="276475" y="306950"/>
                </a:lnTo>
                <a:lnTo>
                  <a:pt x="273831" y="299289"/>
                </a:lnTo>
                <a:lnTo>
                  <a:pt x="271187" y="291364"/>
                </a:lnTo>
                <a:lnTo>
                  <a:pt x="268808" y="283704"/>
                </a:lnTo>
                <a:lnTo>
                  <a:pt x="266428" y="275515"/>
                </a:lnTo>
                <a:lnTo>
                  <a:pt x="264313" y="267326"/>
                </a:lnTo>
                <a:lnTo>
                  <a:pt x="262198" y="258873"/>
                </a:lnTo>
                <a:lnTo>
                  <a:pt x="260347" y="250156"/>
                </a:lnTo>
                <a:lnTo>
                  <a:pt x="258496" y="241439"/>
                </a:lnTo>
                <a:lnTo>
                  <a:pt x="256910" y="232722"/>
                </a:lnTo>
                <a:lnTo>
                  <a:pt x="255588" y="223740"/>
                </a:lnTo>
                <a:lnTo>
                  <a:pt x="255588" y="212646"/>
                </a:lnTo>
                <a:lnTo>
                  <a:pt x="255588" y="201815"/>
                </a:lnTo>
                <a:lnTo>
                  <a:pt x="256381" y="190721"/>
                </a:lnTo>
                <a:lnTo>
                  <a:pt x="257439" y="180155"/>
                </a:lnTo>
                <a:lnTo>
                  <a:pt x="259025" y="169588"/>
                </a:lnTo>
                <a:lnTo>
                  <a:pt x="260876" y="159286"/>
                </a:lnTo>
                <a:lnTo>
                  <a:pt x="262991" y="148984"/>
                </a:lnTo>
                <a:lnTo>
                  <a:pt x="265899" y="139210"/>
                </a:lnTo>
                <a:lnTo>
                  <a:pt x="269336" y="129437"/>
                </a:lnTo>
                <a:lnTo>
                  <a:pt x="272774" y="120191"/>
                </a:lnTo>
                <a:lnTo>
                  <a:pt x="276475" y="110946"/>
                </a:lnTo>
                <a:lnTo>
                  <a:pt x="280970" y="101964"/>
                </a:lnTo>
                <a:lnTo>
                  <a:pt x="285729" y="93247"/>
                </a:lnTo>
                <a:lnTo>
                  <a:pt x="291017" y="84794"/>
                </a:lnTo>
                <a:lnTo>
                  <a:pt x="296305" y="76605"/>
                </a:lnTo>
                <a:lnTo>
                  <a:pt x="302121" y="69209"/>
                </a:lnTo>
                <a:lnTo>
                  <a:pt x="308202" y="61548"/>
                </a:lnTo>
                <a:lnTo>
                  <a:pt x="314812" y="54416"/>
                </a:lnTo>
                <a:lnTo>
                  <a:pt x="321686" y="47812"/>
                </a:lnTo>
                <a:lnTo>
                  <a:pt x="328825" y="41737"/>
                </a:lnTo>
                <a:lnTo>
                  <a:pt x="336228" y="35397"/>
                </a:lnTo>
                <a:lnTo>
                  <a:pt x="344160" y="30114"/>
                </a:lnTo>
                <a:lnTo>
                  <a:pt x="352356" y="25095"/>
                </a:lnTo>
                <a:lnTo>
                  <a:pt x="360817" y="20340"/>
                </a:lnTo>
                <a:lnTo>
                  <a:pt x="369806" y="16114"/>
                </a:lnTo>
                <a:lnTo>
                  <a:pt x="378795" y="12151"/>
                </a:lnTo>
                <a:lnTo>
                  <a:pt x="388313" y="8981"/>
                </a:lnTo>
                <a:lnTo>
                  <a:pt x="397832" y="6340"/>
                </a:lnTo>
                <a:lnTo>
                  <a:pt x="407614" y="3962"/>
                </a:lnTo>
                <a:lnTo>
                  <a:pt x="417925" y="2113"/>
                </a:lnTo>
                <a:lnTo>
                  <a:pt x="428501" y="1057"/>
                </a:lnTo>
                <a:lnTo>
                  <a:pt x="439341" y="0"/>
                </a:lnTo>
                <a:close/>
                <a:moveTo>
                  <a:pt x="1475063" y="0"/>
                </a:moveTo>
                <a:lnTo>
                  <a:pt x="1482989" y="0"/>
                </a:lnTo>
                <a:lnTo>
                  <a:pt x="1493822" y="1057"/>
                </a:lnTo>
                <a:lnTo>
                  <a:pt x="1504390" y="2113"/>
                </a:lnTo>
                <a:lnTo>
                  <a:pt x="1514430" y="3962"/>
                </a:lnTo>
                <a:lnTo>
                  <a:pt x="1524734" y="6340"/>
                </a:lnTo>
                <a:lnTo>
                  <a:pt x="1534245" y="8981"/>
                </a:lnTo>
                <a:lnTo>
                  <a:pt x="1543756" y="12151"/>
                </a:lnTo>
                <a:lnTo>
                  <a:pt x="1552739" y="16114"/>
                </a:lnTo>
                <a:lnTo>
                  <a:pt x="1561458" y="20340"/>
                </a:lnTo>
                <a:lnTo>
                  <a:pt x="1569648" y="25095"/>
                </a:lnTo>
                <a:lnTo>
                  <a:pt x="1578103" y="30114"/>
                </a:lnTo>
                <a:lnTo>
                  <a:pt x="1586029" y="35397"/>
                </a:lnTo>
                <a:lnTo>
                  <a:pt x="1593427" y="41737"/>
                </a:lnTo>
                <a:lnTo>
                  <a:pt x="1600560" y="47812"/>
                </a:lnTo>
                <a:lnTo>
                  <a:pt x="1607429" y="54416"/>
                </a:lnTo>
                <a:lnTo>
                  <a:pt x="1614034" y="61548"/>
                </a:lnTo>
                <a:lnTo>
                  <a:pt x="1620111" y="69209"/>
                </a:lnTo>
                <a:lnTo>
                  <a:pt x="1625924" y="76605"/>
                </a:lnTo>
                <a:lnTo>
                  <a:pt x="1631472" y="84794"/>
                </a:lnTo>
                <a:lnTo>
                  <a:pt x="1636492" y="93247"/>
                </a:lnTo>
                <a:lnTo>
                  <a:pt x="1641247" y="101964"/>
                </a:lnTo>
                <a:lnTo>
                  <a:pt x="1645475" y="110946"/>
                </a:lnTo>
                <a:lnTo>
                  <a:pt x="1649438" y="120191"/>
                </a:lnTo>
                <a:lnTo>
                  <a:pt x="1653137" y="129437"/>
                </a:lnTo>
                <a:lnTo>
                  <a:pt x="1656043" y="139210"/>
                </a:lnTo>
                <a:lnTo>
                  <a:pt x="1658949" y="148984"/>
                </a:lnTo>
                <a:lnTo>
                  <a:pt x="1661063" y="159286"/>
                </a:lnTo>
                <a:lnTo>
                  <a:pt x="1663176" y="169588"/>
                </a:lnTo>
                <a:lnTo>
                  <a:pt x="1664762" y="180155"/>
                </a:lnTo>
                <a:lnTo>
                  <a:pt x="1666083" y="190721"/>
                </a:lnTo>
                <a:lnTo>
                  <a:pt x="1666611" y="201815"/>
                </a:lnTo>
                <a:lnTo>
                  <a:pt x="1666875" y="212646"/>
                </a:lnTo>
                <a:lnTo>
                  <a:pt x="1666611" y="223740"/>
                </a:lnTo>
                <a:lnTo>
                  <a:pt x="1665026" y="232722"/>
                </a:lnTo>
                <a:lnTo>
                  <a:pt x="1663705" y="241439"/>
                </a:lnTo>
                <a:lnTo>
                  <a:pt x="1661855" y="250156"/>
                </a:lnTo>
                <a:lnTo>
                  <a:pt x="1660006" y="258873"/>
                </a:lnTo>
                <a:lnTo>
                  <a:pt x="1658156" y="267326"/>
                </a:lnTo>
                <a:lnTo>
                  <a:pt x="1655779" y="275515"/>
                </a:lnTo>
                <a:lnTo>
                  <a:pt x="1653401" y="283704"/>
                </a:lnTo>
                <a:lnTo>
                  <a:pt x="1651023" y="291364"/>
                </a:lnTo>
                <a:lnTo>
                  <a:pt x="1648381" y="299289"/>
                </a:lnTo>
                <a:lnTo>
                  <a:pt x="1645739" y="306949"/>
                </a:lnTo>
                <a:lnTo>
                  <a:pt x="1642568" y="314346"/>
                </a:lnTo>
                <a:lnTo>
                  <a:pt x="1639926" y="321742"/>
                </a:lnTo>
                <a:lnTo>
                  <a:pt x="1636756" y="328610"/>
                </a:lnTo>
                <a:lnTo>
                  <a:pt x="1633321" y="335743"/>
                </a:lnTo>
                <a:lnTo>
                  <a:pt x="1626716" y="349479"/>
                </a:lnTo>
                <a:lnTo>
                  <a:pt x="1619318" y="362422"/>
                </a:lnTo>
                <a:lnTo>
                  <a:pt x="1611921" y="374838"/>
                </a:lnTo>
                <a:lnTo>
                  <a:pt x="1603995" y="386460"/>
                </a:lnTo>
                <a:lnTo>
                  <a:pt x="1595540" y="397555"/>
                </a:lnTo>
                <a:lnTo>
                  <a:pt x="1587086" y="408121"/>
                </a:lnTo>
                <a:lnTo>
                  <a:pt x="1578103" y="417895"/>
                </a:lnTo>
                <a:lnTo>
                  <a:pt x="1569120" y="427140"/>
                </a:lnTo>
                <a:lnTo>
                  <a:pt x="1559873" y="435858"/>
                </a:lnTo>
                <a:lnTo>
                  <a:pt x="1550625" y="443782"/>
                </a:lnTo>
                <a:lnTo>
                  <a:pt x="1541114" y="450915"/>
                </a:lnTo>
                <a:lnTo>
                  <a:pt x="1531603" y="457783"/>
                </a:lnTo>
                <a:lnTo>
                  <a:pt x="1522091" y="463858"/>
                </a:lnTo>
                <a:lnTo>
                  <a:pt x="1512580" y="469405"/>
                </a:lnTo>
                <a:lnTo>
                  <a:pt x="1503069" y="474160"/>
                </a:lnTo>
                <a:lnTo>
                  <a:pt x="1493557" y="478387"/>
                </a:lnTo>
                <a:lnTo>
                  <a:pt x="1484046" y="482085"/>
                </a:lnTo>
                <a:lnTo>
                  <a:pt x="1474799" y="485255"/>
                </a:lnTo>
                <a:lnTo>
                  <a:pt x="1465552" y="487368"/>
                </a:lnTo>
                <a:lnTo>
                  <a:pt x="1456569" y="489217"/>
                </a:lnTo>
                <a:lnTo>
                  <a:pt x="1447850" y="490274"/>
                </a:lnTo>
                <a:lnTo>
                  <a:pt x="1439396" y="490538"/>
                </a:lnTo>
                <a:lnTo>
                  <a:pt x="1430941" y="490274"/>
                </a:lnTo>
                <a:lnTo>
                  <a:pt x="1426978" y="490010"/>
                </a:lnTo>
                <a:lnTo>
                  <a:pt x="1423015" y="489481"/>
                </a:lnTo>
                <a:lnTo>
                  <a:pt x="1419316" y="488953"/>
                </a:lnTo>
                <a:lnTo>
                  <a:pt x="1415617" y="487896"/>
                </a:lnTo>
                <a:lnTo>
                  <a:pt x="1410862" y="486576"/>
                </a:lnTo>
                <a:lnTo>
                  <a:pt x="1406106" y="484991"/>
                </a:lnTo>
                <a:lnTo>
                  <a:pt x="1401086" y="483142"/>
                </a:lnTo>
                <a:lnTo>
                  <a:pt x="1396859" y="481557"/>
                </a:lnTo>
                <a:lnTo>
                  <a:pt x="1392367" y="479179"/>
                </a:lnTo>
                <a:lnTo>
                  <a:pt x="1388140" y="477330"/>
                </a:lnTo>
                <a:lnTo>
                  <a:pt x="1383913" y="474953"/>
                </a:lnTo>
                <a:lnTo>
                  <a:pt x="1379950" y="472311"/>
                </a:lnTo>
                <a:lnTo>
                  <a:pt x="1375987" y="469670"/>
                </a:lnTo>
                <a:lnTo>
                  <a:pt x="1372024" y="467028"/>
                </a:lnTo>
                <a:lnTo>
                  <a:pt x="1368325" y="463858"/>
                </a:lnTo>
                <a:lnTo>
                  <a:pt x="1364890" y="460688"/>
                </a:lnTo>
                <a:lnTo>
                  <a:pt x="1361456" y="457783"/>
                </a:lnTo>
                <a:lnTo>
                  <a:pt x="1358021" y="454349"/>
                </a:lnTo>
                <a:lnTo>
                  <a:pt x="1351944" y="447216"/>
                </a:lnTo>
                <a:lnTo>
                  <a:pt x="1345868" y="439820"/>
                </a:lnTo>
                <a:lnTo>
                  <a:pt x="1340319" y="431631"/>
                </a:lnTo>
                <a:lnTo>
                  <a:pt x="1335299" y="423178"/>
                </a:lnTo>
                <a:lnTo>
                  <a:pt x="1330544" y="414197"/>
                </a:lnTo>
                <a:lnTo>
                  <a:pt x="1326317" y="404951"/>
                </a:lnTo>
                <a:lnTo>
                  <a:pt x="1322353" y="395442"/>
                </a:lnTo>
                <a:lnTo>
                  <a:pt x="1318655" y="385404"/>
                </a:lnTo>
                <a:lnTo>
                  <a:pt x="1315748" y="375102"/>
                </a:lnTo>
                <a:lnTo>
                  <a:pt x="1312842" y="364536"/>
                </a:lnTo>
                <a:lnTo>
                  <a:pt x="1310200" y="353969"/>
                </a:lnTo>
                <a:lnTo>
                  <a:pt x="1307822" y="342875"/>
                </a:lnTo>
                <a:lnTo>
                  <a:pt x="1305973" y="331780"/>
                </a:lnTo>
                <a:lnTo>
                  <a:pt x="1304123" y="320421"/>
                </a:lnTo>
                <a:lnTo>
                  <a:pt x="1302802" y="308799"/>
                </a:lnTo>
                <a:lnTo>
                  <a:pt x="1301481" y="297440"/>
                </a:lnTo>
                <a:lnTo>
                  <a:pt x="1300425" y="285553"/>
                </a:lnTo>
                <a:lnTo>
                  <a:pt x="1299632" y="273930"/>
                </a:lnTo>
                <a:lnTo>
                  <a:pt x="1299104" y="262307"/>
                </a:lnTo>
                <a:lnTo>
                  <a:pt x="1298839" y="250420"/>
                </a:lnTo>
                <a:lnTo>
                  <a:pt x="1298575" y="239061"/>
                </a:lnTo>
                <a:lnTo>
                  <a:pt x="1298575" y="215816"/>
                </a:lnTo>
                <a:lnTo>
                  <a:pt x="1299368" y="193098"/>
                </a:lnTo>
                <a:lnTo>
                  <a:pt x="1299896" y="182004"/>
                </a:lnTo>
                <a:lnTo>
                  <a:pt x="1301217" y="171173"/>
                </a:lnTo>
                <a:lnTo>
                  <a:pt x="1302802" y="160871"/>
                </a:lnTo>
                <a:lnTo>
                  <a:pt x="1304916" y="150305"/>
                </a:lnTo>
                <a:lnTo>
                  <a:pt x="1307822" y="140267"/>
                </a:lnTo>
                <a:lnTo>
                  <a:pt x="1310728" y="130757"/>
                </a:lnTo>
                <a:lnTo>
                  <a:pt x="1314163" y="121248"/>
                </a:lnTo>
                <a:lnTo>
                  <a:pt x="1318126" y="112002"/>
                </a:lnTo>
                <a:lnTo>
                  <a:pt x="1322353" y="103285"/>
                </a:lnTo>
                <a:lnTo>
                  <a:pt x="1326845" y="94832"/>
                </a:lnTo>
                <a:lnTo>
                  <a:pt x="1331865" y="86379"/>
                </a:lnTo>
                <a:lnTo>
                  <a:pt x="1337149" y="78719"/>
                </a:lnTo>
                <a:lnTo>
                  <a:pt x="1342961" y="71058"/>
                </a:lnTo>
                <a:lnTo>
                  <a:pt x="1348774" y="63926"/>
                </a:lnTo>
                <a:lnTo>
                  <a:pt x="1354586" y="57058"/>
                </a:lnTo>
                <a:lnTo>
                  <a:pt x="1361191" y="50718"/>
                </a:lnTo>
                <a:lnTo>
                  <a:pt x="1367797" y="44378"/>
                </a:lnTo>
                <a:lnTo>
                  <a:pt x="1374666" y="38831"/>
                </a:lnTo>
                <a:lnTo>
                  <a:pt x="1381535" y="33284"/>
                </a:lnTo>
                <a:lnTo>
                  <a:pt x="1388933" y="28265"/>
                </a:lnTo>
                <a:lnTo>
                  <a:pt x="1396331" y="23774"/>
                </a:lnTo>
                <a:lnTo>
                  <a:pt x="1403728" y="19548"/>
                </a:lnTo>
                <a:lnTo>
                  <a:pt x="1411654" y="15585"/>
                </a:lnTo>
                <a:lnTo>
                  <a:pt x="1419052" y="12151"/>
                </a:lnTo>
                <a:lnTo>
                  <a:pt x="1426978" y="8981"/>
                </a:lnTo>
                <a:lnTo>
                  <a:pt x="1435168" y="6604"/>
                </a:lnTo>
                <a:lnTo>
                  <a:pt x="1443095" y="4227"/>
                </a:lnTo>
                <a:lnTo>
                  <a:pt x="1451021" y="2642"/>
                </a:lnTo>
                <a:lnTo>
                  <a:pt x="1458947" y="1321"/>
                </a:lnTo>
                <a:lnTo>
                  <a:pt x="1467137" y="528"/>
                </a:lnTo>
                <a:lnTo>
                  <a:pt x="1475063"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2" name="图片 1" descr="hansalogo"/>
          <p:cNvPicPr>
            <a:picLocks noChangeAspect="1"/>
          </p:cNvPicPr>
          <p:nvPr/>
        </p:nvPicPr>
        <p:blipFill>
          <a:blip r:embed="rId2"/>
          <a:stretch>
            <a:fillRect/>
          </a:stretch>
        </p:blipFill>
        <p:spPr>
          <a:xfrm>
            <a:off x="11505565" y="0"/>
            <a:ext cx="686435" cy="793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0-#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dou.wav"/>
                                        </p:tgtEl>
                                      </p:cMediaNode>
                                    </p:audio>
                                  </p:sub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0-#ppt_w/2"/>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0-#ppt_w/2"/>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100000">
                                          <p:val>
                                            <p:strVal val="#ppt_x"/>
                                          </p:val>
                                        </p:tav>
                                      </p:tavLst>
                                    </p:anim>
                                    <p:anim calcmode="lin" valueType="num">
                                      <p:cBhvr>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ppt_x</p:attrName>
                                        </p:attrNameLst>
                                      </p:cBhvr>
                                      <p:tavLst>
                                        <p:tav tm="0">
                                          <p:val>
                                            <p:strVal val="0-#ppt_w/2"/>
                                          </p:val>
                                        </p:tav>
                                        <p:tav tm="100000">
                                          <p:val>
                                            <p:strVal val="#ppt_x"/>
                                          </p:val>
                                        </p:tav>
                                      </p:tavLst>
                                    </p:anim>
                                    <p:anim calcmode="lin" valueType="num">
                                      <p:cBhvr>
                                        <p:cTn id="81" dur="500" fill="hold"/>
                                        <p:tgtEl>
                                          <p:spTgt spid="19"/>
                                        </p:tgtEl>
                                        <p:attrNameLst>
                                          <p:attrName>ppt_y</p:attrName>
                                        </p:attrNameLst>
                                      </p:cBhvr>
                                      <p:tavLst>
                                        <p:tav tm="0">
                                          <p:val>
                                            <p:strVal val="#ppt_y"/>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ppt_x</p:attrName>
                                        </p:attrNameLst>
                                      </p:cBhvr>
                                      <p:tavLst>
                                        <p:tav tm="0">
                                          <p:val>
                                            <p:strVal val="#ppt_x"/>
                                          </p:val>
                                        </p:tav>
                                        <p:tav tm="100000">
                                          <p:val>
                                            <p:strVal val="#ppt_x"/>
                                          </p:val>
                                        </p:tav>
                                      </p:tavLst>
                                    </p:anim>
                                    <p:anim calcmode="lin" valueType="num">
                                      <p:cBhvr>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7500"/>
                            </p:stCondLst>
                            <p:childTnLst>
                              <p:par>
                                <p:cTn id="87" presetID="53" presetClass="entr" presetSubtype="16"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1000"/>
                                        <p:tgtEl>
                                          <p:spTgt spid="18"/>
                                        </p:tgtEl>
                                      </p:cBhvr>
                                    </p:animEffect>
                                    <p:anim calcmode="lin" valueType="num">
                                      <p:cBhvr>
                                        <p:cTn id="102" dur="1000" fill="hold"/>
                                        <p:tgtEl>
                                          <p:spTgt spid="18"/>
                                        </p:tgtEl>
                                        <p:attrNameLst>
                                          <p:attrName>ppt_x</p:attrName>
                                        </p:attrNameLst>
                                      </p:cBhvr>
                                      <p:tavLst>
                                        <p:tav tm="0">
                                          <p:val>
                                            <p:strVal val="#ppt_x"/>
                                          </p:val>
                                        </p:tav>
                                        <p:tav tm="100000">
                                          <p:val>
                                            <p:strVal val="#ppt_x"/>
                                          </p:val>
                                        </p:tav>
                                      </p:tavLst>
                                    </p:anim>
                                    <p:anim calcmode="lin" valueType="num">
                                      <p:cBhvr>
                                        <p:cTn id="103" dur="1000" fill="hold"/>
                                        <p:tgtEl>
                                          <p:spTgt spid="18"/>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2" presetClass="entr" presetSubtype="8" fill="hold" grpId="0" nodeType="after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ppt_x</p:attrName>
                                        </p:attrNameLst>
                                      </p:cBhvr>
                                      <p:tavLst>
                                        <p:tav tm="0">
                                          <p:val>
                                            <p:strVal val="0-#ppt_w/2"/>
                                          </p:val>
                                        </p:tav>
                                        <p:tav tm="100000">
                                          <p:val>
                                            <p:strVal val="#ppt_x"/>
                                          </p:val>
                                        </p:tav>
                                      </p:tavLst>
                                    </p:anim>
                                    <p:anim calcmode="lin" valueType="num">
                                      <p:cBhvr>
                                        <p:cTn id="108" dur="500" fill="hold"/>
                                        <p:tgtEl>
                                          <p:spTgt spid="23"/>
                                        </p:tgtEl>
                                        <p:attrNameLst>
                                          <p:attrName>ppt_y</p:attrName>
                                        </p:attrNameLst>
                                      </p:cBhvr>
                                      <p:tavLst>
                                        <p:tav tm="0">
                                          <p:val>
                                            <p:strVal val="#ppt_y"/>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500" fill="hold"/>
                                        <p:tgtEl>
                                          <p:spTgt spid="21"/>
                                        </p:tgtEl>
                                        <p:attrNameLst>
                                          <p:attrName>ppt_x</p:attrName>
                                        </p:attrNameLst>
                                      </p:cBhvr>
                                      <p:tavLst>
                                        <p:tav tm="0">
                                          <p:val>
                                            <p:strVal val="#ppt_x"/>
                                          </p:val>
                                        </p:tav>
                                        <p:tav tm="100000">
                                          <p:val>
                                            <p:strVal val="#ppt_x"/>
                                          </p:val>
                                        </p:tav>
                                      </p:tavLst>
                                    </p:anim>
                                    <p:anim calcmode="lin" valueType="num">
                                      <p:cBhvr>
                                        <p:cTn id="112" dur="500" fill="hold"/>
                                        <p:tgtEl>
                                          <p:spTgt spid="21"/>
                                        </p:tgtEl>
                                        <p:attrNameLst>
                                          <p:attrName>ppt_y</p:attrName>
                                        </p:attrNameLst>
                                      </p:cBhvr>
                                      <p:tavLst>
                                        <p:tav tm="0">
                                          <p:val>
                                            <p:strVal val="1+#ppt_h/2"/>
                                          </p:val>
                                        </p:tav>
                                        <p:tav tm="100000">
                                          <p:val>
                                            <p:strVal val="#ppt_y"/>
                                          </p:val>
                                        </p:tav>
                                      </p:tavLst>
                                    </p:anim>
                                  </p:childTnLst>
                                </p:cTn>
                              </p:par>
                            </p:childTnLst>
                          </p:cTn>
                        </p:par>
                        <p:par>
                          <p:cTn id="113" fill="hold">
                            <p:stCondLst>
                              <p:cond delay="10000"/>
                            </p:stCondLst>
                            <p:childTnLst>
                              <p:par>
                                <p:cTn id="114" presetID="53" presetClass="entr" presetSubtype="16" fill="hold" nodeType="after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p:cTn id="116" dur="500" fill="hold"/>
                                        <p:tgtEl>
                                          <p:spTgt spid="29"/>
                                        </p:tgtEl>
                                        <p:attrNameLst>
                                          <p:attrName>ppt_w</p:attrName>
                                        </p:attrNameLst>
                                      </p:cBhvr>
                                      <p:tavLst>
                                        <p:tav tm="0">
                                          <p:val>
                                            <p:fltVal val="0"/>
                                          </p:val>
                                        </p:tav>
                                        <p:tav tm="100000">
                                          <p:val>
                                            <p:strVal val="#ppt_w"/>
                                          </p:val>
                                        </p:tav>
                                      </p:tavLst>
                                    </p:anim>
                                    <p:anim calcmode="lin" valueType="num">
                                      <p:cBhvr>
                                        <p:cTn id="117" dur="500" fill="hold"/>
                                        <p:tgtEl>
                                          <p:spTgt spid="29"/>
                                        </p:tgtEl>
                                        <p:attrNameLst>
                                          <p:attrName>ppt_h</p:attrName>
                                        </p:attrNameLst>
                                      </p:cBhvr>
                                      <p:tavLst>
                                        <p:tav tm="0">
                                          <p:val>
                                            <p:fltVal val="0"/>
                                          </p:val>
                                        </p:tav>
                                        <p:tav tm="100000">
                                          <p:val>
                                            <p:strVal val="#ppt_h"/>
                                          </p:val>
                                        </p:tav>
                                      </p:tavLst>
                                    </p:anim>
                                    <p:animEffect transition="in" filter="fade">
                                      <p:cBhvr>
                                        <p:cTn id="118" dur="500"/>
                                        <p:tgtEl>
                                          <p:spTgt spid="29"/>
                                        </p:tgtEl>
                                      </p:cBhvr>
                                    </p:animEffect>
                                  </p:childTnLst>
                                </p:cTn>
                              </p:par>
                            </p:childTnLst>
                          </p:cTn>
                        </p:par>
                        <p:par>
                          <p:cTn id="119" fill="hold">
                            <p:stCondLst>
                              <p:cond delay="1050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500" fill="hold"/>
                                        <p:tgtEl>
                                          <p:spTgt spid="24"/>
                                        </p:tgtEl>
                                        <p:attrNameLst>
                                          <p:attrName>ppt_w</p:attrName>
                                        </p:attrNameLst>
                                      </p:cBhvr>
                                      <p:tavLst>
                                        <p:tav tm="0">
                                          <p:val>
                                            <p:fltVal val="0"/>
                                          </p:val>
                                        </p:tav>
                                        <p:tav tm="100000">
                                          <p:val>
                                            <p:strVal val="#ppt_w"/>
                                          </p:val>
                                        </p:tav>
                                      </p:tavLst>
                                    </p:anim>
                                    <p:anim calcmode="lin" valueType="num">
                                      <p:cBhvr>
                                        <p:cTn id="123" dur="500" fill="hold"/>
                                        <p:tgtEl>
                                          <p:spTgt spid="24"/>
                                        </p:tgtEl>
                                        <p:attrNameLst>
                                          <p:attrName>ppt_h</p:attrName>
                                        </p:attrNameLst>
                                      </p:cBhvr>
                                      <p:tavLst>
                                        <p:tav tm="0">
                                          <p:val>
                                            <p:fltVal val="0"/>
                                          </p:val>
                                        </p:tav>
                                        <p:tav tm="100000">
                                          <p:val>
                                            <p:strVal val="#ppt_h"/>
                                          </p:val>
                                        </p:tav>
                                      </p:tavLst>
                                    </p:anim>
                                    <p:animEffect transition="in" filter="fade">
                                      <p:cBhvr>
                                        <p:cTn id="124" dur="500"/>
                                        <p:tgtEl>
                                          <p:spTgt spid="24"/>
                                        </p:tgtEl>
                                      </p:cBhvr>
                                    </p:animEffect>
                                  </p:childTnLst>
                                </p:cTn>
                              </p:par>
                            </p:childTnLst>
                          </p:cTn>
                        </p:par>
                        <p:par>
                          <p:cTn id="125" fill="hold">
                            <p:stCondLst>
                              <p:cond delay="11000"/>
                            </p:stCondLst>
                            <p:childTnLst>
                              <p:par>
                                <p:cTn id="126" presetID="42"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fade">
                                      <p:cBhvr>
                                        <p:cTn id="128" dur="1000"/>
                                        <p:tgtEl>
                                          <p:spTgt spid="22"/>
                                        </p:tgtEl>
                                      </p:cBhvr>
                                    </p:animEffect>
                                    <p:anim calcmode="lin" valueType="num">
                                      <p:cBhvr>
                                        <p:cTn id="129" dur="1000" fill="hold"/>
                                        <p:tgtEl>
                                          <p:spTgt spid="22"/>
                                        </p:tgtEl>
                                        <p:attrNameLst>
                                          <p:attrName>ppt_x</p:attrName>
                                        </p:attrNameLst>
                                      </p:cBhvr>
                                      <p:tavLst>
                                        <p:tav tm="0">
                                          <p:val>
                                            <p:strVal val="#ppt_x"/>
                                          </p:val>
                                        </p:tav>
                                        <p:tav tm="100000">
                                          <p:val>
                                            <p:strVal val="#ppt_x"/>
                                          </p:val>
                                        </p:tav>
                                      </p:tavLst>
                                    </p:anim>
                                    <p:anim calcmode="lin" valueType="num">
                                      <p:cBhvr>
                                        <p:cTn id="1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3626110" y="2267668"/>
            <a:ext cx="5472608" cy="2112235"/>
          </a:xfrm>
          <a:prstGeom prst="rect">
            <a:avLst/>
          </a:prstGeom>
          <a:solidFill>
            <a:srgbClr val="9A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2774185" y="2738871"/>
            <a:ext cx="7176459" cy="1076325"/>
          </a:xfrm>
          <a:prstGeom prst="rect">
            <a:avLst/>
          </a:prstGeom>
        </p:spPr>
        <p:txBody>
          <a:bodyPr wrap="square">
            <a:spAutoFit/>
          </a:bodyPr>
          <a:lstStyle/>
          <a:p>
            <a:pPr algn="ctr" defTabSz="1219200"/>
            <a:r>
              <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rPr>
              <a:t>About us</a:t>
            </a:r>
            <a:endPar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endParaRPr>
          </a:p>
        </p:txBody>
      </p:sp>
      <p:sp>
        <p:nvSpPr>
          <p:cNvPr id="19" name="矩形 18"/>
          <p:cNvSpPr/>
          <p:nvPr/>
        </p:nvSpPr>
        <p:spPr>
          <a:xfrm>
            <a:off x="2437430" y="1421942"/>
            <a:ext cx="7695043" cy="4020833"/>
          </a:xfrm>
          <a:prstGeom prst="rect">
            <a:avLst/>
          </a:prstGeom>
          <a:noFill/>
          <a:ln w="12700" cap="flat" cmpd="sng" algn="ctr">
            <a:solidFill>
              <a:srgbClr val="9A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nvGrpSpPr>
          <p:cNvPr id="20" name="组合 19"/>
          <p:cNvGrpSpPr/>
          <p:nvPr/>
        </p:nvGrpSpPr>
        <p:grpSpPr>
          <a:xfrm>
            <a:off x="2373758" y="1353155"/>
            <a:ext cx="1056117" cy="1034572"/>
            <a:chOff x="576608" y="387249"/>
            <a:chExt cx="1396644" cy="1368152"/>
          </a:xfrm>
          <a:solidFill>
            <a:srgbClr val="9A0000"/>
          </a:solidFill>
        </p:grpSpPr>
        <p:sp>
          <p:nvSpPr>
            <p:cNvPr id="21" name="矩形 20"/>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2" name="矩形 21"/>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16200000" flipV="1">
            <a:off x="9190689" y="4439973"/>
            <a:ext cx="1056117" cy="1034572"/>
            <a:chOff x="576608" y="387249"/>
            <a:chExt cx="1396644" cy="1368152"/>
          </a:xfrm>
          <a:solidFill>
            <a:srgbClr val="9A0000"/>
          </a:solidFill>
        </p:grpSpPr>
        <p:sp>
          <p:nvSpPr>
            <p:cNvPr id="24" name="矩形 23"/>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5" name="矩形 24"/>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sp>
        <p:nvSpPr>
          <p:cNvPr id="26" name="矩形 25"/>
          <p:cNvSpPr/>
          <p:nvPr/>
        </p:nvSpPr>
        <p:spPr>
          <a:xfrm>
            <a:off x="4631254" y="4123299"/>
            <a:ext cx="3263900" cy="843280"/>
          </a:xfrm>
          <a:prstGeom prst="rect">
            <a:avLst/>
          </a:prstGeom>
        </p:spPr>
        <p:txBody>
          <a:bodyPr wrap="none">
            <a:spAutoFit/>
          </a:bodyPr>
          <a:lstStyle/>
          <a:p>
            <a:pPr algn="ctr" defTabSz="1219200">
              <a:lnSpc>
                <a:spcPts val="5865"/>
              </a:lnSpc>
            </a:pPr>
            <a:r>
              <a:rPr lang="en-US" altLang="zh-CN" sz="2400" dirty="0">
                <a:solidFill>
                  <a:schemeClr val="bg1"/>
                </a:solidFill>
                <a:latin typeface="Times New Roman" panose="02020603050405020304" charset="0"/>
                <a:ea typeface="楷体" panose="02010609060101010101" pitchFamily="49" charset="-122"/>
                <a:cs typeface="Times New Roman" panose="02020603050405020304" charset="0"/>
              </a:rPr>
              <a:t>We ship your satisfaction</a:t>
            </a:r>
            <a:endParaRPr lang="en-US" altLang="zh-CN" sz="2400" dirty="0">
              <a:solidFill>
                <a:schemeClr val="bg1"/>
              </a:solidFill>
              <a:latin typeface="Times New Roman" panose="02020603050405020304" charset="0"/>
              <a:ea typeface="楷体" panose="02010609060101010101" pitchFamily="49" charset="-122"/>
              <a:cs typeface="Times New Roman" panose="02020603050405020304" charset="0"/>
            </a:endParaRPr>
          </a:p>
        </p:txBody>
      </p:sp>
      <p:sp>
        <p:nvSpPr>
          <p:cNvPr id="28" name="矩形 27"/>
          <p:cNvSpPr/>
          <p:nvPr/>
        </p:nvSpPr>
        <p:spPr>
          <a:xfrm>
            <a:off x="3971881" y="1846827"/>
            <a:ext cx="864096" cy="864096"/>
          </a:xfrm>
          <a:prstGeom prst="rect">
            <a:avLst/>
          </a:prstGeom>
          <a:solidFill>
            <a:schemeClr val="bg1"/>
          </a:solidFill>
          <a:ln w="25400" cap="flat" cmpd="sng" algn="ctr">
            <a:solidFill>
              <a:srgbClr val="C1C1C1">
                <a:lumMod val="20000"/>
                <a:lumOff val="80000"/>
              </a:srgbClr>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rPr>
              <a:t>01</a:t>
            </a:r>
            <a:endPar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2000"/>
                                        <p:tgtEl>
                                          <p:spTgt spid="28"/>
                                        </p:tgtEl>
                                      </p:cBhvr>
                                    </p:animEffect>
                                  </p:childTnLst>
                                </p:cTn>
                              </p:par>
                            </p:childTnLst>
                          </p:cTn>
                        </p:par>
                        <p:par>
                          <p:cTn id="25" fill="hold">
                            <p:stCondLst>
                              <p:cond delay="500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par>
                          <p:cTn id="31" fill="hold">
                            <p:stCondLst>
                              <p:cond delay="6199"/>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571183"/>
            <a:chOff x="395288" y="412750"/>
            <a:chExt cx="11682412" cy="57118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Company Profile</a:t>
              </a:r>
              <a:endParaRPr kumimoji="0" lang="en-US" altLang="zh-CN" sz="24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4332605" y="2692400"/>
            <a:ext cx="7745095" cy="4265295"/>
          </a:xfrm>
          <a:prstGeom prst="rect">
            <a:avLst/>
          </a:prstGeom>
          <a:noFill/>
        </p:spPr>
        <p:txBody>
          <a:bodyPr wrap="square" rtlCol="0">
            <a:noAutofit/>
          </a:bodyPr>
          <a:lstStyle/>
          <a:p>
            <a:pPr algn="just" defTabSz="913765" fontAlgn="base">
              <a:lnSpc>
                <a:spcPct val="150000"/>
              </a:lnSpc>
              <a:spcBef>
                <a:spcPct val="0"/>
              </a:spcBef>
              <a:spcAft>
                <a:spcPct val="0"/>
              </a:spcAft>
              <a:defRPr/>
            </a:pPr>
            <a:r>
              <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rPr>
              <a:t>Hansa International is a fast-growing NVOCC and freight forwarder dedicated to helping global companies to import and export their products around the world.</a:t>
            </a:r>
            <a:endPar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endParaRPr>
          </a:p>
          <a:p>
            <a:pPr algn="just" defTabSz="913765" fontAlgn="base">
              <a:lnSpc>
                <a:spcPct val="150000"/>
              </a:lnSpc>
              <a:spcBef>
                <a:spcPct val="0"/>
              </a:spcBef>
              <a:spcAft>
                <a:spcPct val="0"/>
              </a:spcAft>
              <a:defRPr/>
            </a:pPr>
            <a:r>
              <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rPr>
              <a:t>Established in 2003, We are constantly learning, refining and expanding in various areas over the past 20 years. Today, Hansa is able to handle all the services and needs of our clients with ease.</a:t>
            </a:r>
            <a:endPar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endParaRPr>
          </a:p>
          <a:p>
            <a:pPr algn="just" defTabSz="913765" fontAlgn="base">
              <a:lnSpc>
                <a:spcPct val="150000"/>
              </a:lnSpc>
              <a:spcBef>
                <a:spcPct val="0"/>
              </a:spcBef>
              <a:spcAft>
                <a:spcPct val="0"/>
              </a:spcAft>
              <a:defRPr/>
            </a:pPr>
            <a:r>
              <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rPr>
              <a:t>Customer satisfaction is the only goal of Hansa. As a quality logistics service provider, we are committed to a business philosophy that providing our customers with the best possible service. Our strong network is also the basis for our clients to work with us. Our network helps our clients to successfully drive their business at all levels--globally, countries and local cities. We commit to realize the real value of our clients and our employees and rewarding both financial and professional advancement by constantly innovative solutions.  </a:t>
            </a:r>
            <a:endPar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endParaRPr>
          </a:p>
          <a:p>
            <a:pPr algn="just" defTabSz="913765" fontAlgn="base">
              <a:lnSpc>
                <a:spcPct val="150000"/>
              </a:lnSpc>
              <a:spcBef>
                <a:spcPct val="0"/>
              </a:spcBef>
              <a:spcAft>
                <a:spcPct val="0"/>
              </a:spcAft>
              <a:defRPr/>
            </a:pPr>
            <a:r>
              <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rPr>
              <a:t>Now Hansa has a strong and professional service team that will provide you with the best service from day to night, striving to complete each and every shipment perfectly.</a:t>
            </a:r>
            <a:endParaRPr lang="zh-CN" altLang="en-US" sz="1400" dirty="0">
              <a:solidFill>
                <a:prstClr val="black">
                  <a:lumMod val="75000"/>
                  <a:lumOff val="25000"/>
                </a:prstClr>
              </a:solidFill>
              <a:latin typeface="Times New Roman" panose="02020603050405020304" charset="0"/>
              <a:ea typeface="微软雅黑" panose="020B0503020204020204" pitchFamily="34" charset="-122"/>
              <a:cs typeface="Times New Roman" panose="02020603050405020304" charset="0"/>
              <a:sym typeface="+mn-lt"/>
            </a:endParaRPr>
          </a:p>
        </p:txBody>
      </p:sp>
      <p:sp>
        <p:nvSpPr>
          <p:cNvPr id="16" name="Oval 5"/>
          <p:cNvSpPr/>
          <p:nvPr/>
        </p:nvSpPr>
        <p:spPr>
          <a:xfrm>
            <a:off x="4672461" y="1086979"/>
            <a:ext cx="1578534" cy="1559497"/>
          </a:xfrm>
          <a:prstGeom prst="ellipse">
            <a:avLst/>
          </a:prstGeom>
          <a:solidFill>
            <a:srgbClr val="9A0000"/>
          </a:solidFill>
          <a:ln w="9525">
            <a:noFill/>
          </a:ln>
        </p:spPr>
        <p:txBody>
          <a:bodyPr/>
          <a:lstStyle/>
          <a:p>
            <a:endParaRPr lang="zh-CN" altLang="en-US" sz="1800" dirty="0">
              <a:solidFill>
                <a:prstClr val="black"/>
              </a:solidFill>
              <a:latin typeface="Arial" panose="020B0604020202020204"/>
              <a:ea typeface="微软雅黑" panose="020B0503020204020204" pitchFamily="34" charset="-122"/>
              <a:cs typeface="+mn-ea"/>
              <a:sym typeface="+mn-lt"/>
            </a:endParaRPr>
          </a:p>
        </p:txBody>
      </p:sp>
      <p:sp>
        <p:nvSpPr>
          <p:cNvPr id="17" name="Oval 5"/>
          <p:cNvSpPr/>
          <p:nvPr/>
        </p:nvSpPr>
        <p:spPr>
          <a:xfrm>
            <a:off x="6743116" y="1086979"/>
            <a:ext cx="1578534" cy="1559497"/>
          </a:xfrm>
          <a:prstGeom prst="ellipse">
            <a:avLst/>
          </a:prstGeom>
          <a:solidFill>
            <a:schemeClr val="tx1">
              <a:lumMod val="75000"/>
              <a:lumOff val="25000"/>
            </a:schemeClr>
          </a:solidFill>
          <a:ln w="9525">
            <a:noFill/>
          </a:ln>
        </p:spPr>
        <p:txBody>
          <a:bodyPr/>
          <a:lstStyle/>
          <a:p>
            <a:endParaRPr lang="zh-CN" altLang="en-US" sz="1800" dirty="0">
              <a:solidFill>
                <a:prstClr val="black"/>
              </a:solidFill>
              <a:latin typeface="Arial" panose="020B0604020202020204"/>
              <a:ea typeface="微软雅黑" panose="020B0503020204020204" pitchFamily="34" charset="-122"/>
              <a:cs typeface="+mn-ea"/>
              <a:sym typeface="+mn-lt"/>
            </a:endParaRPr>
          </a:p>
        </p:txBody>
      </p:sp>
      <p:sp>
        <p:nvSpPr>
          <p:cNvPr id="18" name="Oval 5"/>
          <p:cNvSpPr/>
          <p:nvPr/>
        </p:nvSpPr>
        <p:spPr>
          <a:xfrm>
            <a:off x="8856001" y="1086979"/>
            <a:ext cx="1578535" cy="1559497"/>
          </a:xfrm>
          <a:prstGeom prst="ellipse">
            <a:avLst/>
          </a:prstGeom>
          <a:solidFill>
            <a:srgbClr val="9A0000"/>
          </a:solidFill>
          <a:ln w="9525">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sp>
        <p:nvSpPr>
          <p:cNvPr id="20" name="TextBox 72"/>
          <p:cNvSpPr txBox="1"/>
          <p:nvPr/>
        </p:nvSpPr>
        <p:spPr>
          <a:xfrm>
            <a:off x="4906010" y="1327785"/>
            <a:ext cx="1109980" cy="1414780"/>
          </a:xfrm>
          <a:prstGeom prst="rect">
            <a:avLst/>
          </a:prstGeom>
          <a:noFill/>
        </p:spPr>
        <p:txBody>
          <a:bodyPr wrap="square" rtlCol="0">
            <a:noAutofit/>
          </a:bodyPr>
          <a:lstStyle/>
          <a:p>
            <a:pPr algn="ctr" defTabSz="913765" fontAlgn="base">
              <a:spcBef>
                <a:spcPct val="0"/>
              </a:spcBef>
              <a:spcAft>
                <a:spcPct val="0"/>
              </a:spcAft>
              <a:defRPr/>
            </a:pPr>
            <a:r>
              <a:rPr lang="zh-CN" altLang="en-US" sz="1600" b="1" dirty="0">
                <a:solidFill>
                  <a:srgbClr val="F8F8F8"/>
                </a:solidFill>
                <a:latin typeface="Times New Roman" panose="02020603050405020304" charset="0"/>
                <a:ea typeface="微软雅黑" panose="020B0503020204020204" pitchFamily="34" charset="-122"/>
                <a:cs typeface="Times New Roman" panose="02020603050405020304" charset="0"/>
                <a:sym typeface="+mn-lt"/>
              </a:rPr>
              <a:t>Decades of experience in </a:t>
            </a:r>
            <a:r>
              <a:rPr lang="en-US" altLang="zh-CN" sz="1600" b="1" dirty="0">
                <a:solidFill>
                  <a:srgbClr val="F8F8F8"/>
                </a:solidFill>
                <a:latin typeface="Times New Roman" panose="02020603050405020304" charset="0"/>
                <a:ea typeface="微软雅黑" panose="020B0503020204020204" pitchFamily="34" charset="-122"/>
                <a:cs typeface="Times New Roman" panose="02020603050405020304" charset="0"/>
                <a:sym typeface="+mn-lt"/>
              </a:rPr>
              <a:t>logistics</a:t>
            </a:r>
            <a:endParaRPr lang="en-US" altLang="zh-CN" sz="1600" b="1" dirty="0">
              <a:solidFill>
                <a:srgbClr val="F8F8F8"/>
              </a:solidFill>
              <a:latin typeface="Times New Roman" panose="02020603050405020304" charset="0"/>
              <a:ea typeface="微软雅黑" panose="020B0503020204020204" pitchFamily="34" charset="-122"/>
              <a:cs typeface="Times New Roman" panose="02020603050405020304" charset="0"/>
              <a:sym typeface="+mn-lt"/>
            </a:endParaRPr>
          </a:p>
        </p:txBody>
      </p:sp>
      <p:sp>
        <p:nvSpPr>
          <p:cNvPr id="22" name="TextBox 74"/>
          <p:cNvSpPr txBox="1"/>
          <p:nvPr/>
        </p:nvSpPr>
        <p:spPr>
          <a:xfrm>
            <a:off x="6794500" y="1565275"/>
            <a:ext cx="1517650" cy="733425"/>
          </a:xfrm>
          <a:prstGeom prst="rect">
            <a:avLst/>
          </a:prstGeom>
          <a:noFill/>
        </p:spPr>
        <p:txBody>
          <a:bodyPr wrap="square" rtlCol="0">
            <a:noAutofit/>
          </a:bodyPr>
          <a:lstStyle/>
          <a:p>
            <a:pPr algn="ctr" defTabSz="913765" fontAlgn="base">
              <a:spcBef>
                <a:spcPct val="0"/>
              </a:spcBef>
              <a:spcAft>
                <a:spcPct val="0"/>
              </a:spcAft>
              <a:defRPr/>
            </a:pPr>
            <a:r>
              <a:rPr lang="zh-CN" altLang="en-US" sz="20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rPr>
              <a:t>Professional Team</a:t>
            </a:r>
            <a:endParaRPr lang="zh-CN" altLang="en-US" sz="20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endParaRPr>
          </a:p>
        </p:txBody>
      </p:sp>
      <p:sp>
        <p:nvSpPr>
          <p:cNvPr id="24" name="TextBox 76"/>
          <p:cNvSpPr txBox="1"/>
          <p:nvPr/>
        </p:nvSpPr>
        <p:spPr>
          <a:xfrm>
            <a:off x="8813800" y="1426845"/>
            <a:ext cx="1703070" cy="1315720"/>
          </a:xfrm>
          <a:prstGeom prst="rect">
            <a:avLst/>
          </a:prstGeom>
          <a:noFill/>
        </p:spPr>
        <p:txBody>
          <a:bodyPr wrap="square" rtlCol="0">
            <a:noAutofit/>
          </a:bodyPr>
          <a:lstStyle/>
          <a:p>
            <a:pPr algn="ctr" defTabSz="913765" fontAlgn="base">
              <a:spcBef>
                <a:spcPct val="0"/>
              </a:spcBef>
              <a:spcAft>
                <a:spcPct val="0"/>
              </a:spcAft>
              <a:defRPr/>
            </a:pPr>
            <a:r>
              <a:rPr lang="en-US" altLang="zh-CN" sz="24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rPr>
              <a:t>GDP </a:t>
            </a:r>
            <a:endParaRPr lang="en-US" altLang="zh-CN" sz="24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endParaRPr>
          </a:p>
          <a:p>
            <a:pPr algn="ctr" defTabSz="913765" fontAlgn="base">
              <a:spcBef>
                <a:spcPct val="0"/>
              </a:spcBef>
              <a:spcAft>
                <a:spcPct val="0"/>
              </a:spcAft>
              <a:defRPr/>
            </a:pPr>
            <a:r>
              <a:rPr lang="en-US" altLang="zh-CN" sz="24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rPr>
              <a:t>certificated</a:t>
            </a:r>
            <a:endParaRPr lang="en-US" altLang="zh-CN" sz="2400" b="1" dirty="0">
              <a:solidFill>
                <a:srgbClr val="FFFFFF"/>
              </a:solidFill>
              <a:latin typeface="Times New Roman" panose="02020603050405020304" charset="0"/>
              <a:ea typeface="微软雅黑" panose="020B0503020204020204" pitchFamily="34" charset="-122"/>
              <a:cs typeface="Times New Roman" panose="02020603050405020304" charset="0"/>
              <a:sym typeface="+mn-lt"/>
            </a:endParaRPr>
          </a:p>
        </p:txBody>
      </p:sp>
      <p:sp>
        <p:nvSpPr>
          <p:cNvPr id="25" name="矩形 24"/>
          <p:cNvSpPr/>
          <p:nvPr/>
        </p:nvSpPr>
        <p:spPr bwMode="auto">
          <a:xfrm>
            <a:off x="939923" y="4347218"/>
            <a:ext cx="2865772" cy="1792086"/>
          </a:xfrm>
          <a:prstGeom prst="rect">
            <a:avLst/>
          </a:prstGeom>
          <a:blipFill>
            <a:blip r:embed="rId1"/>
            <a:stretch>
              <a:fillRect/>
            </a:stretch>
          </a:blipFill>
          <a:ln w="9525" cap="flat" cmpd="sng" algn="ctr">
            <a:solidFill>
              <a:srgbClr val="EEECE1">
                <a:lumMod val="40000"/>
                <a:lumOff val="60000"/>
              </a:srgbClr>
            </a:solidFill>
            <a:prstDash val="solid"/>
            <a:round/>
            <a:headEnd type="none" w="med" len="med"/>
            <a:tailEnd type="none" w="med" len="med"/>
          </a:ln>
          <a:effectLst/>
        </p:spPr>
        <p:txBody>
          <a:bodyPr vert="horz" wrap="square" lIns="91380" tIns="45690" rIns="91380" bIns="45690" numCol="1" rtlCol="0" anchor="t" anchorCtr="0" compatLnSpc="1"/>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26" name="Picture 3"/>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918257" y="1996954"/>
            <a:ext cx="2906486" cy="1792086"/>
          </a:xfrm>
          <a:prstGeom prst="rect">
            <a:avLst/>
          </a:prstGeom>
          <a:blipFill>
            <a:blip r:embed="rId3"/>
            <a:stretch>
              <a:fillRect/>
            </a:stretch>
          </a:blipFill>
          <a:ln w="9525" cap="flat" cmpd="sng" algn="ctr">
            <a:solidFill>
              <a:srgbClr val="EEECE1">
                <a:lumMod val="40000"/>
                <a:lumOff val="60000"/>
              </a:srgbClr>
            </a:solidFill>
            <a:prstDash val="solid"/>
            <a:round/>
            <a:headEnd type="none" w="med" len="med"/>
            <a:tailEnd type="none" w="med" len="med"/>
          </a:ln>
          <a:effectLst/>
        </p:spPr>
      </p:pic>
      <p:pic>
        <p:nvPicPr>
          <p:cNvPr id="2" name="图片 1" descr="hansalogo"/>
          <p:cNvPicPr>
            <a:picLocks noChangeAspect="1"/>
          </p:cNvPicPr>
          <p:nvPr>
            <p:custDataLst>
              <p:tags r:id="rId4"/>
            </p:custDataLst>
          </p:nvPr>
        </p:nvPicPr>
        <p:blipFill>
          <a:blip r:embed="rId5"/>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2" fill="hold" nodeType="withEffect">
                                  <p:stCondLst>
                                    <p:cond delay="1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20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Scale>
                                      <p:cBhvr>
                                        <p:cTn id="1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6"/>
                                        </p:tgtEl>
                                        <p:attrNameLst>
                                          <p:attrName>ppt_x</p:attrName>
                                          <p:attrName>ppt_y</p:attrName>
                                        </p:attrNameLst>
                                      </p:cBhvr>
                                    </p:animMotion>
                                    <p:animEffect transition="in" filter="fade">
                                      <p:cBhvr>
                                        <p:cTn id="21" dur="1000"/>
                                        <p:tgtEl>
                                          <p:spTgt spid="16"/>
                                        </p:tgtEl>
                                      </p:cBhvr>
                                    </p:animEffect>
                                  </p:childTnLst>
                                </p:cTn>
                              </p:par>
                              <p:par>
                                <p:cTn id="22" presetID="52" presetClass="entr" presetSubtype="0" fill="hold" grpId="0" nodeType="withEffect">
                                  <p:stCondLst>
                                    <p:cond delay="100"/>
                                  </p:stCondLst>
                                  <p:childTnLst>
                                    <p:set>
                                      <p:cBhvr>
                                        <p:cTn id="23" dur="1" fill="hold">
                                          <p:stCondLst>
                                            <p:cond delay="0"/>
                                          </p:stCondLst>
                                        </p:cTn>
                                        <p:tgtEl>
                                          <p:spTgt spid="17"/>
                                        </p:tgtEl>
                                        <p:attrNameLst>
                                          <p:attrName>style.visibility</p:attrName>
                                        </p:attrNameLst>
                                      </p:cBhvr>
                                      <p:to>
                                        <p:strVal val="visible"/>
                                      </p:to>
                                    </p:set>
                                    <p:animScale>
                                      <p:cBhvr>
                                        <p:cTn id="2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7"/>
                                        </p:tgtEl>
                                        <p:attrNameLst>
                                          <p:attrName>ppt_x</p:attrName>
                                          <p:attrName>ppt_y</p:attrName>
                                        </p:attrNameLst>
                                      </p:cBhvr>
                                    </p:animMotion>
                                    <p:animEffect transition="in" filter="fade">
                                      <p:cBhvr>
                                        <p:cTn id="26" dur="1000"/>
                                        <p:tgtEl>
                                          <p:spTgt spid="17"/>
                                        </p:tgtEl>
                                      </p:cBhvr>
                                    </p:animEffect>
                                  </p:childTnLst>
                                </p:cTn>
                              </p:par>
                              <p:par>
                                <p:cTn id="27" presetID="52" presetClass="entr" presetSubtype="0" fill="hold" grpId="0" nodeType="withEffect">
                                  <p:stCondLst>
                                    <p:cond delay="200"/>
                                  </p:stCondLst>
                                  <p:childTnLst>
                                    <p:set>
                                      <p:cBhvr>
                                        <p:cTn id="28" dur="1" fill="hold">
                                          <p:stCondLst>
                                            <p:cond delay="0"/>
                                          </p:stCondLst>
                                        </p:cTn>
                                        <p:tgtEl>
                                          <p:spTgt spid="18"/>
                                        </p:tgtEl>
                                        <p:attrNameLst>
                                          <p:attrName>style.visibility</p:attrName>
                                        </p:attrNameLst>
                                      </p:cBhvr>
                                      <p:to>
                                        <p:strVal val="visible"/>
                                      </p:to>
                                    </p:set>
                                    <p:animScale>
                                      <p:cBhvr>
                                        <p:cTn id="2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8"/>
                                        </p:tgtEl>
                                        <p:attrNameLst>
                                          <p:attrName>ppt_x</p:attrName>
                                          <p:attrName>ppt_y</p:attrName>
                                        </p:attrNameLst>
                                      </p:cBhvr>
                                    </p:animMotion>
                                    <p:animEffect transition="in" filter="fade">
                                      <p:cBhvr>
                                        <p:cTn id="31" dur="1000"/>
                                        <p:tgtEl>
                                          <p:spTgt spid="18"/>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300"/>
                                        <p:tgtEl>
                                          <p:spTgt spid="20"/>
                                        </p:tgtEl>
                                      </p:cBhvr>
                                    </p:animEffect>
                                  </p:childTnLst>
                                </p:cTn>
                              </p:par>
                            </p:childTnLst>
                          </p:cTn>
                        </p:par>
                        <p:par>
                          <p:cTn id="36" fill="hold">
                            <p:stCondLst>
                              <p:cond delay="20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300"/>
                                        <p:tgtEl>
                                          <p:spTgt spid="22"/>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300"/>
                                        <p:tgtEl>
                                          <p:spTgt spid="2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ldLvl="0" animBg="1"/>
      <p:bldP spid="17" grpId="0" bldLvl="0" animBg="1"/>
      <p:bldP spid="18" grpId="0" bldLvl="0" animBg="1"/>
      <p:bldP spid="20" grpId="0"/>
      <p:bldP spid="22"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81673"/>
            <a:chOff x="395288" y="412750"/>
            <a:chExt cx="11682412" cy="68167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53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3200" b="0" dirty="0">
                  <a:solidFill>
                    <a:srgbClr val="595959"/>
                  </a:solidFill>
                  <a:latin typeface="Times New Roman" panose="02020603050405020304" charset="0"/>
                  <a:cs typeface="Times New Roman" panose="02020603050405020304" charset="0"/>
                  <a:sym typeface="微软雅黑" panose="020B0503020204020204" pitchFamily="34" charset="-122"/>
                </a:rPr>
                <a:t>History</a:t>
              </a:r>
              <a:endParaRPr kumimoji="0" lang="en-US" altLang="zh-CN" sz="32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12" name="任意多边形 3"/>
          <p:cNvSpPr/>
          <p:nvPr/>
        </p:nvSpPr>
        <p:spPr>
          <a:xfrm rot="198227">
            <a:off x="14850" y="3784847"/>
            <a:ext cx="12149945" cy="865720"/>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noFill/>
          <a:ln w="6350" cap="flat" cmpd="sng" algn="ctr">
            <a:solidFill>
              <a:srgbClr val="9A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5" name="任意多边形 4"/>
          <p:cNvSpPr/>
          <p:nvPr/>
        </p:nvSpPr>
        <p:spPr>
          <a:xfrm rot="261411">
            <a:off x="38997" y="3824497"/>
            <a:ext cx="12149945" cy="434071"/>
          </a:xfrm>
          <a:custGeom>
            <a:avLst/>
            <a:gdLst>
              <a:gd name="connsiteX0" fmla="*/ 20526 w 12256069"/>
              <a:gd name="connsiteY0" fmla="*/ 79640 h 865720"/>
              <a:gd name="connsiteX1" fmla="*/ 165669 w 12256069"/>
              <a:gd name="connsiteY1" fmla="*/ 253811 h 865720"/>
              <a:gd name="connsiteX2" fmla="*/ 1239726 w 12256069"/>
              <a:gd name="connsiteY2" fmla="*/ 863411 h 865720"/>
              <a:gd name="connsiteX3" fmla="*/ 2995955 w 12256069"/>
              <a:gd name="connsiteY3" fmla="*/ 7068 h 865720"/>
              <a:gd name="connsiteX4" fmla="*/ 4636069 w 12256069"/>
              <a:gd name="connsiteY4" fmla="*/ 544097 h 865720"/>
              <a:gd name="connsiteX5" fmla="*/ 6029441 w 12256069"/>
              <a:gd name="connsiteY5" fmla="*/ 573125 h 865720"/>
              <a:gd name="connsiteX6" fmla="*/ 7234126 w 12256069"/>
              <a:gd name="connsiteY6" fmla="*/ 7068 h 865720"/>
              <a:gd name="connsiteX7" fmla="*/ 8627498 w 12256069"/>
              <a:gd name="connsiteY7" fmla="*/ 457011 h 865720"/>
              <a:gd name="connsiteX8" fmla="*/ 9875726 w 12256069"/>
              <a:gd name="connsiteY8" fmla="*/ 7068 h 865720"/>
              <a:gd name="connsiteX9" fmla="*/ 11225555 w 12256069"/>
              <a:gd name="connsiteY9" fmla="*/ 195754 h 865720"/>
              <a:gd name="connsiteX10" fmla="*/ 11835155 w 12256069"/>
              <a:gd name="connsiteY10" fmla="*/ 384440 h 865720"/>
              <a:gd name="connsiteX11" fmla="*/ 12256069 w 12256069"/>
              <a:gd name="connsiteY11" fmla="*/ 398954 h 86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6069" h="865720">
                <a:moveTo>
                  <a:pt x="20526" y="79640"/>
                </a:moveTo>
                <a:cubicBezTo>
                  <a:pt x="-8503" y="101411"/>
                  <a:pt x="-37531" y="123183"/>
                  <a:pt x="165669" y="253811"/>
                </a:cubicBezTo>
                <a:cubicBezTo>
                  <a:pt x="368869" y="384440"/>
                  <a:pt x="768012" y="904535"/>
                  <a:pt x="1239726" y="863411"/>
                </a:cubicBezTo>
                <a:cubicBezTo>
                  <a:pt x="1711440" y="822287"/>
                  <a:pt x="2429898" y="60287"/>
                  <a:pt x="2995955" y="7068"/>
                </a:cubicBezTo>
                <a:cubicBezTo>
                  <a:pt x="3562012" y="-46151"/>
                  <a:pt x="4130488" y="449754"/>
                  <a:pt x="4636069" y="544097"/>
                </a:cubicBezTo>
                <a:cubicBezTo>
                  <a:pt x="5141650" y="638440"/>
                  <a:pt x="5596432" y="662630"/>
                  <a:pt x="6029441" y="573125"/>
                </a:cubicBezTo>
                <a:cubicBezTo>
                  <a:pt x="6462450" y="483620"/>
                  <a:pt x="6801117" y="26420"/>
                  <a:pt x="7234126" y="7068"/>
                </a:cubicBezTo>
                <a:cubicBezTo>
                  <a:pt x="7667136" y="-12284"/>
                  <a:pt x="8187231" y="457011"/>
                  <a:pt x="8627498" y="457011"/>
                </a:cubicBezTo>
                <a:cubicBezTo>
                  <a:pt x="9067765" y="457011"/>
                  <a:pt x="9442717" y="50611"/>
                  <a:pt x="9875726" y="7068"/>
                </a:cubicBezTo>
                <a:cubicBezTo>
                  <a:pt x="10308736" y="-36475"/>
                  <a:pt x="10898984" y="132859"/>
                  <a:pt x="11225555" y="195754"/>
                </a:cubicBezTo>
                <a:cubicBezTo>
                  <a:pt x="11552126" y="258649"/>
                  <a:pt x="11663403" y="350573"/>
                  <a:pt x="11835155" y="384440"/>
                </a:cubicBezTo>
                <a:cubicBezTo>
                  <a:pt x="12006907" y="418307"/>
                  <a:pt x="12256069" y="398954"/>
                  <a:pt x="12256069" y="398954"/>
                </a:cubicBezTo>
              </a:path>
            </a:pathLst>
          </a:custGeom>
          <a:noFill/>
          <a:ln w="6350" cap="flat" cmpd="sng" algn="ctr">
            <a:solidFill>
              <a:srgbClr val="9A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nvGrpSpPr>
          <p:cNvPr id="16" name="组合 15"/>
          <p:cNvGrpSpPr/>
          <p:nvPr/>
        </p:nvGrpSpPr>
        <p:grpSpPr>
          <a:xfrm>
            <a:off x="741985" y="4092209"/>
            <a:ext cx="1297399" cy="1284485"/>
            <a:chOff x="1486694" y="2665507"/>
            <a:chExt cx="1297399" cy="1284485"/>
          </a:xfrm>
        </p:grpSpPr>
        <p:sp>
          <p:nvSpPr>
            <p:cNvPr id="17"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A0000"/>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2003</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Text Placeholder 32"/>
          <p:cNvSpPr txBox="1"/>
          <p:nvPr/>
        </p:nvSpPr>
        <p:spPr>
          <a:xfrm>
            <a:off x="741985" y="5648364"/>
            <a:ext cx="1879600" cy="516255"/>
          </a:xfrm>
          <a:prstGeom prst="rect">
            <a:avLst/>
          </a:prstGeom>
        </p:spPr>
        <p:txBody>
          <a:bodyPr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Shanghai Hansa International established</a:t>
            </a:r>
            <a:endPar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nvGrpSpPr>
          <p:cNvPr id="20" name="组合 19"/>
          <p:cNvGrpSpPr/>
          <p:nvPr/>
        </p:nvGrpSpPr>
        <p:grpSpPr>
          <a:xfrm>
            <a:off x="2378439" y="2543458"/>
            <a:ext cx="1297399" cy="1284485"/>
            <a:chOff x="1486694" y="2665507"/>
            <a:chExt cx="1297399" cy="1284485"/>
          </a:xfrm>
        </p:grpSpPr>
        <p:sp>
          <p:nvSpPr>
            <p:cNvPr id="21"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75000"/>
                <a:lumOff val="25000"/>
              </a:schemeClr>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2005</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3" name="Text Placeholder 32"/>
          <p:cNvSpPr txBox="1"/>
          <p:nvPr/>
        </p:nvSpPr>
        <p:spPr>
          <a:xfrm>
            <a:off x="2390370" y="1845947"/>
            <a:ext cx="1879600" cy="516255"/>
          </a:xfrm>
          <a:prstGeom prst="rect">
            <a:avLst/>
          </a:prstGeom>
        </p:spPr>
        <p:txBody>
          <a:bodyPr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Ningbo Hansa International established</a:t>
            </a:r>
            <a:endPar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nvGrpSpPr>
          <p:cNvPr id="24" name="组合 23"/>
          <p:cNvGrpSpPr/>
          <p:nvPr/>
        </p:nvGrpSpPr>
        <p:grpSpPr>
          <a:xfrm>
            <a:off x="4187670" y="3845464"/>
            <a:ext cx="1297399" cy="1284485"/>
            <a:chOff x="1486694" y="2665507"/>
            <a:chExt cx="1297399" cy="1284485"/>
          </a:xfrm>
        </p:grpSpPr>
        <p:sp>
          <p:nvSpPr>
            <p:cNvPr id="25"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A0000"/>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2006</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7" name="Text Placeholder 32"/>
          <p:cNvSpPr txBox="1"/>
          <p:nvPr/>
        </p:nvSpPr>
        <p:spPr>
          <a:xfrm>
            <a:off x="3976744" y="5339526"/>
            <a:ext cx="1879600" cy="516255"/>
          </a:xfrm>
          <a:prstGeom prst="rect">
            <a:avLst/>
          </a:prstGeom>
        </p:spPr>
        <p:txBody>
          <a:bodyPr lIns="0" tIns="0" rIns="0" bIns="0">
            <a:sp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Successful registration of FMC qualification</a:t>
            </a:r>
            <a:endPar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nvGrpSpPr>
          <p:cNvPr id="28" name="组合 27"/>
          <p:cNvGrpSpPr/>
          <p:nvPr/>
        </p:nvGrpSpPr>
        <p:grpSpPr>
          <a:xfrm>
            <a:off x="6302018" y="2992989"/>
            <a:ext cx="1297399" cy="1284485"/>
            <a:chOff x="1486694" y="2665507"/>
            <a:chExt cx="1297399" cy="1284485"/>
          </a:xfrm>
        </p:grpSpPr>
        <p:sp>
          <p:nvSpPr>
            <p:cNvPr id="29"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75000"/>
                <a:lumOff val="25000"/>
              </a:schemeClr>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2018</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1" name="Text Placeholder 32"/>
          <p:cNvSpPr txBox="1"/>
          <p:nvPr/>
        </p:nvSpPr>
        <p:spPr>
          <a:xfrm>
            <a:off x="5962015" y="2543175"/>
            <a:ext cx="2064385" cy="381000"/>
          </a:xfrm>
          <a:prstGeom prst="rect">
            <a:avLst/>
          </a:prstGeom>
        </p:spPr>
        <p:txBody>
          <a:bodyPr lIns="0" tIns="0" rIns="0" bIns="0">
            <a:no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6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Started in FBA business</a:t>
            </a:r>
            <a:endParaRPr kumimoji="0" lang="en-US" altLang="zh-CN" sz="16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nvGrpSpPr>
          <p:cNvPr id="32" name="组合 31"/>
          <p:cNvGrpSpPr/>
          <p:nvPr/>
        </p:nvGrpSpPr>
        <p:grpSpPr>
          <a:xfrm>
            <a:off x="8026707" y="4150581"/>
            <a:ext cx="1297399" cy="1284485"/>
            <a:chOff x="1486694" y="2665507"/>
            <a:chExt cx="1297399" cy="1284485"/>
          </a:xfrm>
        </p:grpSpPr>
        <p:sp>
          <p:nvSpPr>
            <p:cNvPr id="33"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A0000"/>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33"/>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2019</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5" name="Text Placeholder 32"/>
          <p:cNvSpPr txBox="1"/>
          <p:nvPr/>
        </p:nvSpPr>
        <p:spPr>
          <a:xfrm>
            <a:off x="7305675" y="5511165"/>
            <a:ext cx="2706370" cy="370840"/>
          </a:xfrm>
          <a:prstGeom prst="rect">
            <a:avLst/>
          </a:prstGeom>
        </p:spPr>
        <p:txBody>
          <a:bodyPr wrap="square" lIns="0" tIns="0" rIns="0" bIns="0">
            <a:no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Started in pharma logistics business</a:t>
            </a:r>
            <a:endParaRPr kumimoji="0" lang="en-US" altLang="zh-CN" sz="14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grpSp>
        <p:nvGrpSpPr>
          <p:cNvPr id="36" name="组合 35"/>
          <p:cNvGrpSpPr/>
          <p:nvPr/>
        </p:nvGrpSpPr>
        <p:grpSpPr>
          <a:xfrm>
            <a:off x="9499190" y="2993546"/>
            <a:ext cx="1297399" cy="1358339"/>
            <a:chOff x="1486694" y="2665507"/>
            <a:chExt cx="1297399" cy="1284485"/>
          </a:xfrm>
        </p:grpSpPr>
        <p:sp>
          <p:nvSpPr>
            <p:cNvPr id="37" name="Freeform 5"/>
            <p:cNvSpPr/>
            <p:nvPr/>
          </p:nvSpPr>
          <p:spPr bwMode="auto">
            <a:xfrm rot="5400000">
              <a:off x="1476182" y="2728182"/>
              <a:ext cx="1284485" cy="1159135"/>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75000"/>
                <a:lumOff val="25000"/>
              </a:schemeClr>
            </a:solid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1486694" y="3091396"/>
              <a:ext cx="1297399" cy="432705"/>
            </a:xfrm>
            <a:prstGeom prst="rect">
              <a:avLst/>
            </a:prstGeom>
            <a:noFill/>
            <a:ln w="12700" cap="flat" cmpd="sng" algn="ctr">
              <a:noFill/>
              <a:prstDash val="solid"/>
              <a:miter lim="800000"/>
            </a:ln>
            <a:effectLst>
              <a:outerShdw blurRad="152400" dist="63500" dir="2700000" sx="101000" sy="101000" algn="tl" rotWithShape="0">
                <a:prstClr val="black">
                  <a:alpha val="2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2022</a:t>
              </a:r>
              <a:endParaRPr kumimoji="0" lang="zh-CN" altLang="en-US" sz="2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39" name="Text Placeholder 32"/>
          <p:cNvSpPr txBox="1"/>
          <p:nvPr/>
        </p:nvSpPr>
        <p:spPr>
          <a:xfrm>
            <a:off x="9498965" y="2526665"/>
            <a:ext cx="1496695" cy="350520"/>
          </a:xfrm>
          <a:prstGeom prst="rect">
            <a:avLst/>
          </a:prstGeom>
        </p:spPr>
        <p:txBody>
          <a:bodyPr wrap="square" lIns="0" tIns="0" rIns="0" bIns="0">
            <a:noAutofit/>
          </a:bodyPr>
          <a:lstStyle>
            <a:defPPr>
              <a:defRPr lang="zh-CN"/>
            </a:defPPr>
            <a:lvl1pPr indent="0" defTabSz="685800">
              <a:lnSpc>
                <a:spcPct val="120000"/>
              </a:lnSpc>
              <a:spcBef>
                <a:spcPts val="750"/>
              </a:spcBef>
              <a:buFont typeface="Arial" panose="020B0604020202020204" pitchFamily="34" charset="0"/>
              <a:buNone/>
              <a:defRPr sz="1200">
                <a:solidFill>
                  <a:schemeClr val="tx1">
                    <a:lumMod val="65000"/>
                    <a:lumOff val="35000"/>
                  </a:schemeClr>
                </a:solidFill>
                <a:latin typeface="微软雅黑" panose="020B0503020204020204" pitchFamily="34" charset="-122"/>
                <a:ea typeface="微软雅黑" panose="020B0503020204020204" pitchFamily="34" charset="-122"/>
              </a:defRPr>
            </a:lvl1pPr>
            <a:lvl2pPr marL="514350" indent="-171450" defTabSz="685800">
              <a:lnSpc>
                <a:spcPct val="90000"/>
              </a:lnSpc>
              <a:spcBef>
                <a:spcPts val="375"/>
              </a:spcBef>
              <a:buFont typeface="Arial" panose="020B0604020202020204" pitchFamily="34" charset="0"/>
              <a:buChar char="•"/>
              <a:defRPr sz="1800">
                <a:latin typeface="Neris Thin" panose="00000300000000000000" pitchFamily="50" charset="0"/>
              </a:defRPr>
            </a:lvl2pPr>
            <a:lvl3pPr marL="857250" indent="-171450" defTabSz="685800">
              <a:lnSpc>
                <a:spcPct val="90000"/>
              </a:lnSpc>
              <a:spcBef>
                <a:spcPts val="375"/>
              </a:spcBef>
              <a:buFont typeface="Arial" panose="020B0604020202020204" pitchFamily="34" charset="0"/>
              <a:buChar char="•"/>
              <a:defRPr sz="1500">
                <a:latin typeface="Neris Thin" panose="00000300000000000000" pitchFamily="50" charset="0"/>
              </a:defRPr>
            </a:lvl3pPr>
            <a:lvl4pPr marL="12001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4pPr>
            <a:lvl5pPr marL="1543050" indent="-171450" defTabSz="685800">
              <a:lnSpc>
                <a:spcPct val="90000"/>
              </a:lnSpc>
              <a:spcBef>
                <a:spcPts val="375"/>
              </a:spcBef>
              <a:buFont typeface="Arial" panose="020B0604020202020204" pitchFamily="34" charset="0"/>
              <a:buChar char="•"/>
              <a:defRPr sz="1350">
                <a:latin typeface="Neris Thin" panose="00000300000000000000" pitchFamily="50"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defTabSz="685800" eaLnBrk="1" fontAlgn="auto" latinLnBrk="0" hangingPunct="1">
              <a:lnSpc>
                <a:spcPct val="120000"/>
              </a:lnSpc>
              <a:spcBef>
                <a:spcPts val="750"/>
              </a:spcBef>
              <a:spcAft>
                <a:spcPts val="0"/>
              </a:spcAft>
              <a:buClrTx/>
              <a:buSzTx/>
              <a:buFont typeface="Arial" panose="020B0604020202020204" pitchFamily="34" charset="0"/>
              <a:buNone/>
              <a:defRPr/>
            </a:pPr>
            <a:r>
              <a:rPr kumimoji="0" lang="en-US" altLang="zh-CN" sz="16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rPr>
              <a:t>GDP certificated</a:t>
            </a:r>
            <a:endParaRPr kumimoji="0" lang="en-US" altLang="zh-CN" sz="1600" b="0" i="0" u="none" strike="noStrike" kern="0" cap="none" spc="0" normalizeH="0" baseline="0" noProof="1">
              <a:ln>
                <a:noFill/>
              </a:ln>
              <a:solidFill>
                <a:prstClr val="black">
                  <a:lumMod val="65000"/>
                  <a:lumOff val="35000"/>
                </a:prstClr>
              </a:solidFill>
              <a:effectLst/>
              <a:uLnTx/>
              <a:uFillTx/>
              <a:latin typeface="Times New Roman" panose="02020603050405020304" charset="0"/>
              <a:ea typeface="微软雅黑" panose="020B0503020204020204" pitchFamily="34" charset="-122"/>
              <a:cs typeface="Times New Roman" panose="02020603050405020304" charset="0"/>
            </a:endParaRPr>
          </a:p>
        </p:txBody>
      </p:sp>
      <p:pic>
        <p:nvPicPr>
          <p:cNvPr id="2" name="图片 1" descr="hansalogo"/>
          <p:cNvPicPr>
            <a:picLocks noChangeAspect="1"/>
          </p:cNvPicPr>
          <p:nvPr>
            <p:custDataLst>
              <p:tags r:id="rId1"/>
            </p:custDataLst>
          </p:nvPr>
        </p:nvPicPr>
        <p:blipFill>
          <a:blip r:embed="rId2"/>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1500"/>
                                        <p:tgtEl>
                                          <p:spTgt spid="12"/>
                                        </p:tgtEl>
                                      </p:cBhvr>
                                    </p:animEffect>
                                  </p:childTnLst>
                                </p:cTn>
                              </p:par>
                            </p:childTnLst>
                          </p:cTn>
                        </p:par>
                        <p:par>
                          <p:cTn id="15" fill="hold">
                            <p:stCondLst>
                              <p:cond delay="2000"/>
                            </p:stCondLst>
                            <p:childTnLst>
                              <p:par>
                                <p:cTn id="16" presetID="49" presetClass="entr" presetSubtype="0" decel="10000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360"/>
                                          </p:val>
                                        </p:tav>
                                        <p:tav tm="100000">
                                          <p:val>
                                            <p:fltVal val="0"/>
                                          </p:val>
                                        </p:tav>
                                      </p:tavLst>
                                    </p:anim>
                                    <p:animEffect transition="in" filter="fade">
                                      <p:cBhvr>
                                        <p:cTn id="21" dur="1000"/>
                                        <p:tgtEl>
                                          <p:spTgt spid="16"/>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3500"/>
                            </p:stCondLst>
                            <p:childTnLst>
                              <p:par>
                                <p:cTn id="27" presetID="49" presetClass="entr" presetSubtype="0" decel="10000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360"/>
                                          </p:val>
                                        </p:tav>
                                        <p:tav tm="100000">
                                          <p:val>
                                            <p:fltVal val="0"/>
                                          </p:val>
                                        </p:tav>
                                      </p:tavLst>
                                    </p:anim>
                                    <p:animEffect transition="in" filter="fade">
                                      <p:cBhvr>
                                        <p:cTn id="32" dur="1000"/>
                                        <p:tgtEl>
                                          <p:spTgt spid="20"/>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5000"/>
                            </p:stCondLst>
                            <p:childTnLst>
                              <p:par>
                                <p:cTn id="38" presetID="49" presetClass="entr" presetSubtype="0" decel="10000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 calcmode="lin" valueType="num">
                                      <p:cBhvr>
                                        <p:cTn id="42" dur="1000" fill="hold"/>
                                        <p:tgtEl>
                                          <p:spTgt spid="24"/>
                                        </p:tgtEl>
                                        <p:attrNameLst>
                                          <p:attrName>style.rotation</p:attrName>
                                        </p:attrNameLst>
                                      </p:cBhvr>
                                      <p:tavLst>
                                        <p:tav tm="0">
                                          <p:val>
                                            <p:fltVal val="360"/>
                                          </p:val>
                                        </p:tav>
                                        <p:tav tm="100000">
                                          <p:val>
                                            <p:fltVal val="0"/>
                                          </p:val>
                                        </p:tav>
                                      </p:tavLst>
                                    </p:anim>
                                    <p:animEffect transition="in" filter="fade">
                                      <p:cBhvr>
                                        <p:cTn id="43" dur="1000"/>
                                        <p:tgtEl>
                                          <p:spTgt spid="24"/>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6500"/>
                            </p:stCondLst>
                            <p:childTnLst>
                              <p:par>
                                <p:cTn id="49" presetID="49" presetClass="entr" presetSubtype="0" decel="10000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360"/>
                                          </p:val>
                                        </p:tav>
                                        <p:tav tm="100000">
                                          <p:val>
                                            <p:fltVal val="0"/>
                                          </p:val>
                                        </p:tav>
                                      </p:tavLst>
                                    </p:anim>
                                    <p:animEffect transition="in" filter="fade">
                                      <p:cBhvr>
                                        <p:cTn id="54" dur="1000"/>
                                        <p:tgtEl>
                                          <p:spTgt spid="28"/>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8000"/>
                            </p:stCondLst>
                            <p:childTnLst>
                              <p:par>
                                <p:cTn id="60" presetID="49" presetClass="entr" presetSubtype="0" decel="10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1000" fill="hold"/>
                                        <p:tgtEl>
                                          <p:spTgt spid="32"/>
                                        </p:tgtEl>
                                        <p:attrNameLst>
                                          <p:attrName>ppt_w</p:attrName>
                                        </p:attrNameLst>
                                      </p:cBhvr>
                                      <p:tavLst>
                                        <p:tav tm="0">
                                          <p:val>
                                            <p:fltVal val="0"/>
                                          </p:val>
                                        </p:tav>
                                        <p:tav tm="100000">
                                          <p:val>
                                            <p:strVal val="#ppt_w"/>
                                          </p:val>
                                        </p:tav>
                                      </p:tavLst>
                                    </p:anim>
                                    <p:anim calcmode="lin" valueType="num">
                                      <p:cBhvr>
                                        <p:cTn id="63" dur="1000" fill="hold"/>
                                        <p:tgtEl>
                                          <p:spTgt spid="32"/>
                                        </p:tgtEl>
                                        <p:attrNameLst>
                                          <p:attrName>ppt_h</p:attrName>
                                        </p:attrNameLst>
                                      </p:cBhvr>
                                      <p:tavLst>
                                        <p:tav tm="0">
                                          <p:val>
                                            <p:fltVal val="0"/>
                                          </p:val>
                                        </p:tav>
                                        <p:tav tm="100000">
                                          <p:val>
                                            <p:strVal val="#ppt_h"/>
                                          </p:val>
                                        </p:tav>
                                      </p:tavLst>
                                    </p:anim>
                                    <p:anim calcmode="lin" valueType="num">
                                      <p:cBhvr>
                                        <p:cTn id="64" dur="1000" fill="hold"/>
                                        <p:tgtEl>
                                          <p:spTgt spid="32"/>
                                        </p:tgtEl>
                                        <p:attrNameLst>
                                          <p:attrName>style.rotation</p:attrName>
                                        </p:attrNameLst>
                                      </p:cBhvr>
                                      <p:tavLst>
                                        <p:tav tm="0">
                                          <p:val>
                                            <p:fltVal val="360"/>
                                          </p:val>
                                        </p:tav>
                                        <p:tav tm="100000">
                                          <p:val>
                                            <p:fltVal val="0"/>
                                          </p:val>
                                        </p:tav>
                                      </p:tavLst>
                                    </p:anim>
                                    <p:animEffect transition="in" filter="fade">
                                      <p:cBhvr>
                                        <p:cTn id="65" dur="1000"/>
                                        <p:tgtEl>
                                          <p:spTgt spid="32"/>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left)">
                                      <p:cBhvr>
                                        <p:cTn id="69" dur="500"/>
                                        <p:tgtEl>
                                          <p:spTgt spid="35"/>
                                        </p:tgtEl>
                                      </p:cBhvr>
                                    </p:animEffect>
                                  </p:childTnLst>
                                </p:cTn>
                              </p:par>
                            </p:childTnLst>
                          </p:cTn>
                        </p:par>
                        <p:par>
                          <p:cTn id="70" fill="hold">
                            <p:stCondLst>
                              <p:cond delay="95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1000" fill="hold"/>
                                        <p:tgtEl>
                                          <p:spTgt spid="36"/>
                                        </p:tgtEl>
                                        <p:attrNameLst>
                                          <p:attrName>ppt_w</p:attrName>
                                        </p:attrNameLst>
                                      </p:cBhvr>
                                      <p:tavLst>
                                        <p:tav tm="0">
                                          <p:val>
                                            <p:fltVal val="0"/>
                                          </p:val>
                                        </p:tav>
                                        <p:tav tm="100000">
                                          <p:val>
                                            <p:strVal val="#ppt_w"/>
                                          </p:val>
                                        </p:tav>
                                      </p:tavLst>
                                    </p:anim>
                                    <p:anim calcmode="lin" valueType="num">
                                      <p:cBhvr>
                                        <p:cTn id="74" dur="1000" fill="hold"/>
                                        <p:tgtEl>
                                          <p:spTgt spid="36"/>
                                        </p:tgtEl>
                                        <p:attrNameLst>
                                          <p:attrName>ppt_h</p:attrName>
                                        </p:attrNameLst>
                                      </p:cBhvr>
                                      <p:tavLst>
                                        <p:tav tm="0">
                                          <p:val>
                                            <p:fltVal val="0"/>
                                          </p:val>
                                        </p:tav>
                                        <p:tav tm="100000">
                                          <p:val>
                                            <p:strVal val="#ppt_h"/>
                                          </p:val>
                                        </p:tav>
                                      </p:tavLst>
                                    </p:anim>
                                    <p:anim calcmode="lin" valueType="num">
                                      <p:cBhvr>
                                        <p:cTn id="75" dur="1000" fill="hold"/>
                                        <p:tgtEl>
                                          <p:spTgt spid="36"/>
                                        </p:tgtEl>
                                        <p:attrNameLst>
                                          <p:attrName>style.rotation</p:attrName>
                                        </p:attrNameLst>
                                      </p:cBhvr>
                                      <p:tavLst>
                                        <p:tav tm="0">
                                          <p:val>
                                            <p:fltVal val="360"/>
                                          </p:val>
                                        </p:tav>
                                        <p:tav tm="100000">
                                          <p:val>
                                            <p:fltVal val="0"/>
                                          </p:val>
                                        </p:tav>
                                      </p:tavLst>
                                    </p:anim>
                                    <p:animEffect transition="in" filter="fade">
                                      <p:cBhvr>
                                        <p:cTn id="76" dur="1000"/>
                                        <p:tgtEl>
                                          <p:spTgt spid="36"/>
                                        </p:tgtEl>
                                      </p:cBhvr>
                                    </p:animEffect>
                                  </p:childTnLst>
                                </p:cTn>
                              </p:par>
                            </p:childTnLst>
                          </p:cTn>
                        </p:par>
                        <p:par>
                          <p:cTn id="77" fill="hold">
                            <p:stCondLst>
                              <p:cond delay="10500"/>
                            </p:stCondLst>
                            <p:childTnLst>
                              <p:par>
                                <p:cTn id="78" presetID="22" presetClass="entr" presetSubtype="8"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9" grpId="0"/>
      <p:bldP spid="23" grpId="0"/>
      <p:bldP spid="27" grpId="0"/>
      <p:bldP spid="31" grpId="0"/>
      <p:bldP spid="35"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Our </a:t>
              </a: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team</a:t>
              </a:r>
              <a:endPar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7883997" y="2696608"/>
            <a:ext cx="1526983" cy="707886"/>
          </a:xfrm>
          <a:prstGeom prst="rect">
            <a:avLst/>
          </a:prstGeom>
        </p:spPr>
        <p:txBody>
          <a:bodyPr wrap="square">
            <a:spAutoFit/>
          </a:bodyPr>
          <a:lstStyle/>
          <a:p>
            <a:pPr lvl="0"/>
            <a:r>
              <a:rPr lang="zh-CN" altLang="en-US" sz="4000" b="1" dirty="0">
                <a:solidFill>
                  <a:schemeClr val="bg1"/>
                </a:solidFill>
                <a:latin typeface="微软雅黑" panose="020B0503020204020204" pitchFamily="34" charset="-122"/>
                <a:ea typeface="微软雅黑" panose="020B0503020204020204" pitchFamily="34" charset="-122"/>
              </a:rPr>
              <a:t>专</a:t>
            </a:r>
            <a:r>
              <a:rPr lang="zh-CN" altLang="en-US" sz="2800" b="1" dirty="0">
                <a:solidFill>
                  <a:schemeClr val="bg1"/>
                </a:solidFill>
                <a:latin typeface="微软雅黑" panose="020B0503020204020204" pitchFamily="34" charset="-122"/>
                <a:ea typeface="微软雅黑" panose="020B0503020204020204" pitchFamily="34" charset="-122"/>
              </a:rPr>
              <a:t> 业，</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 name="矩形 1">
            <a:hlinkClick r:id="rId1" action="ppaction://hlinksldjump"/>
          </p:cNvPr>
          <p:cNvSpPr/>
          <p:nvPr>
            <p:custDataLst>
              <p:tags r:id="rId2"/>
            </p:custDataLst>
          </p:nvPr>
        </p:nvSpPr>
        <p:spPr>
          <a:xfrm>
            <a:off x="2723515" y="970280"/>
            <a:ext cx="6542405" cy="2817495"/>
          </a:xfrm>
          <a:prstGeom prst="rect">
            <a:avLst/>
          </a:prstGeom>
          <a:blipFill dpi="0" rotWithShape="1">
            <a:blip r:embed="rId3"/>
            <a:srcRect/>
            <a:stretch>
              <a:fillRect t="-30000" b="-30000"/>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189355" y="3896995"/>
            <a:ext cx="9080500" cy="2879090"/>
          </a:xfrm>
          <a:prstGeom prst="rect">
            <a:avLst/>
          </a:prstGeom>
          <a:noFill/>
        </p:spPr>
        <p:txBody>
          <a:bodyPr wrap="square" rtlCol="0">
            <a:noAutofit/>
          </a:bodyPr>
          <a:p>
            <a:pPr algn="just">
              <a:lnSpc>
                <a:spcPct val="150000"/>
              </a:lnSpc>
            </a:pPr>
            <a:r>
              <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rPr>
              <a:t>With nearly 20 years of experience in the freight forwarding, our team is able to  respond to your needs in a variety of ways, so we can do everything for you.</a:t>
            </a:r>
            <a:endPar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endParaRPr>
          </a:p>
          <a:p>
            <a:pPr algn="just">
              <a:lnSpc>
                <a:spcPct val="150000"/>
              </a:lnSpc>
            </a:pPr>
            <a:r>
              <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rPr>
              <a:t>Before working as a freight forwarder, Samuel Chen, the founder of the company was a medical doctor in one of most famous hospitals in China. He selected Pharma logistics as one of Hansa’s services to utilize his medical knowledge to fulfill healthcare tasks, in another way.</a:t>
            </a:r>
            <a:endPar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a:p>
            <a:pPr algn="just">
              <a:lnSpc>
                <a:spcPct val="150000"/>
              </a:lnSpc>
            </a:pPr>
            <a:r>
              <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sym typeface="+mn-ea"/>
              </a:rPr>
              <a:t>Our business is a people business, and people are Hansa’ s most important asset. We are committed to creating real value for employees through rewarding careers, transparency throughout our company, open communication and dialogue at every level of the organization.</a:t>
            </a:r>
            <a:endPar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a:p>
            <a:endParaRPr lang="en-US" altLang="zh-CN" sz="1400" dirty="0">
              <a:solidFill>
                <a:schemeClr val="tx1">
                  <a:lumMod val="75000"/>
                  <a:lumOff val="25000"/>
                </a:schemeClr>
              </a:solidFill>
              <a:latin typeface="Times New Roman" panose="02020603050405020304" charset="0"/>
              <a:ea typeface="微软雅黑" panose="020B0503020204020204" pitchFamily="34" charset="-122"/>
              <a:cs typeface="Times New Roman" panose="02020603050405020304" charset="0"/>
            </a:endParaRPr>
          </a:p>
        </p:txBody>
      </p:sp>
      <p:pic>
        <p:nvPicPr>
          <p:cNvPr id="7" name="图片 6" descr="hansalogo"/>
          <p:cNvPicPr>
            <a:picLocks noChangeAspect="1"/>
          </p:cNvPicPr>
          <p:nvPr>
            <p:custDataLst>
              <p:tags r:id="rId4"/>
            </p:custDataLst>
          </p:nvPr>
        </p:nvPicPr>
        <p:blipFill>
          <a:blip r:embed="rId5"/>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1422400"/>
            <a:ext cx="12192000" cy="4025891"/>
            <a:chOff x="0" y="1422400"/>
            <a:chExt cx="12192000" cy="4025891"/>
          </a:xfrm>
        </p:grpSpPr>
        <p:pic>
          <p:nvPicPr>
            <p:cNvPr id="35" name="图片 34"/>
            <p:cNvPicPr>
              <a:picLocks noChangeAspect="1"/>
            </p:cNvPicPr>
            <p:nvPr/>
          </p:nvPicPr>
          <p:blipFill rotWithShape="1">
            <a:blip r:embed="rId1">
              <a:extLst>
                <a:ext uri="{28A0092B-C50C-407E-A947-70E740481C1C}">
                  <a14:useLocalDpi xmlns:a14="http://schemas.microsoft.com/office/drawing/2010/main" val="0"/>
                </a:ext>
              </a:extLst>
            </a:blip>
            <a:srcRect t="20741" b="20925"/>
            <a:stretch>
              <a:fillRect/>
            </a:stretch>
          </p:blipFill>
          <p:spPr>
            <a:xfrm>
              <a:off x="0" y="1422400"/>
              <a:ext cx="12192000" cy="4000498"/>
            </a:xfrm>
            <a:prstGeom prst="rect">
              <a:avLst/>
            </a:prstGeom>
          </p:spPr>
        </p:pic>
        <p:sp>
          <p:nvSpPr>
            <p:cNvPr id="2" name="矩形 1"/>
            <p:cNvSpPr/>
            <p:nvPr/>
          </p:nvSpPr>
          <p:spPr>
            <a:xfrm>
              <a:off x="0" y="1422400"/>
              <a:ext cx="12192000" cy="4025891"/>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Core </a:t>
              </a: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values</a:t>
              </a:r>
              <a:endPar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2206626" y="2281238"/>
            <a:ext cx="1414462" cy="1412875"/>
          </a:xfrm>
          <a:prstGeom prst="ellipse">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4" name="TextBox 20"/>
          <p:cNvSpPr txBox="1">
            <a:spLocks noChangeArrowheads="1"/>
          </p:cNvSpPr>
          <p:nvPr/>
        </p:nvSpPr>
        <p:spPr bwMode="auto">
          <a:xfrm>
            <a:off x="1925320" y="2736850"/>
            <a:ext cx="1995805"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Sincere</a:t>
            </a:r>
            <a:endPar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26" name="椭圆 25"/>
          <p:cNvSpPr/>
          <p:nvPr/>
        </p:nvSpPr>
        <p:spPr>
          <a:xfrm>
            <a:off x="4449763" y="2281238"/>
            <a:ext cx="1412875" cy="1412875"/>
          </a:xfrm>
          <a:prstGeom prst="ellipse">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7" name="TextBox 25"/>
          <p:cNvSpPr txBox="1">
            <a:spLocks noChangeArrowheads="1"/>
          </p:cNvSpPr>
          <p:nvPr/>
        </p:nvSpPr>
        <p:spPr bwMode="auto">
          <a:xfrm>
            <a:off x="4206240" y="2738120"/>
            <a:ext cx="190246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Efficient</a:t>
            </a:r>
            <a:endPar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29" name="椭圆 28"/>
          <p:cNvSpPr/>
          <p:nvPr/>
        </p:nvSpPr>
        <p:spPr>
          <a:xfrm>
            <a:off x="6692901" y="2281238"/>
            <a:ext cx="1412875" cy="1412875"/>
          </a:xfrm>
          <a:prstGeom prst="ellipse">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0" name="TextBox 39"/>
          <p:cNvSpPr txBox="1">
            <a:spLocks noChangeArrowheads="1"/>
          </p:cNvSpPr>
          <p:nvPr/>
        </p:nvSpPr>
        <p:spPr bwMode="auto">
          <a:xfrm>
            <a:off x="6373495" y="2736850"/>
            <a:ext cx="205232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Prefessional</a:t>
            </a:r>
            <a:endPar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sp>
        <p:nvSpPr>
          <p:cNvPr id="32" name="椭圆 31"/>
          <p:cNvSpPr/>
          <p:nvPr/>
        </p:nvSpPr>
        <p:spPr>
          <a:xfrm>
            <a:off x="8934451" y="2281238"/>
            <a:ext cx="1414462" cy="1412875"/>
          </a:xfrm>
          <a:prstGeom prst="ellipse">
            <a:avLst/>
          </a:prstGeom>
          <a:solidFill>
            <a:srgbClr val="9A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3" name="TextBox 44"/>
          <p:cNvSpPr txBox="1">
            <a:spLocks noChangeArrowheads="1"/>
          </p:cNvSpPr>
          <p:nvPr/>
        </p:nvSpPr>
        <p:spPr bwMode="auto">
          <a:xfrm>
            <a:off x="8719186" y="2738120"/>
            <a:ext cx="1846262"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Innovative</a:t>
            </a:r>
            <a:endParaRPr kumimoji="0" lang="en-US" altLang="zh-CN" sz="2400" b="1" i="0" u="none" strike="noStrike" kern="0" cap="none" spc="0" normalizeH="0" baseline="0" noProof="0" dirty="0">
              <a:ln>
                <a:noFill/>
              </a:ln>
              <a:solidFill>
                <a:schemeClr val="bg1"/>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pic>
        <p:nvPicPr>
          <p:cNvPr id="7" name="图片 6" descr="hansalogo"/>
          <p:cNvPicPr>
            <a:picLocks noChangeAspect="1"/>
          </p:cNvPicPr>
          <p:nvPr>
            <p:custDataLst>
              <p:tags r:id="rId2"/>
            </p:custDataLst>
          </p:nvPr>
        </p:nvPicPr>
        <p:blipFill>
          <a:blip r:embed="rId3"/>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fltVal val="0.5"/>
                                          </p:val>
                                        </p:tav>
                                        <p:tav tm="100000">
                                          <p:val>
                                            <p:strVal val="#ppt_x"/>
                                          </p:val>
                                        </p:tav>
                                      </p:tavLst>
                                    </p:anim>
                                    <p:anim calcmode="lin" valueType="num">
                                      <p:cBhvr>
                                        <p:cTn id="19" dur="500" fill="hold"/>
                                        <p:tgtEl>
                                          <p:spTgt spid="23"/>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4"/>
                                        </p:tgtEl>
                                        <p:attrNameLst>
                                          <p:attrName>ppt_y</p:attrName>
                                        </p:attrNameLst>
                                      </p:cBhvr>
                                      <p:tavLst>
                                        <p:tav tm="0">
                                          <p:val>
                                            <p:strVal val="#ppt_y"/>
                                          </p:val>
                                        </p:tav>
                                        <p:tav tm="100000">
                                          <p:val>
                                            <p:strVal val="#ppt_y"/>
                                          </p:val>
                                        </p:tav>
                                      </p:tavLst>
                                    </p:anim>
                                    <p:anim calcmode="lin" valueType="num">
                                      <p:cBhvr>
                                        <p:cTn id="25" dur="10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4"/>
                                        </p:tgtEl>
                                      </p:cBhvr>
                                    </p:animEffect>
                                  </p:childTnLst>
                                </p:cTn>
                              </p:par>
                            </p:childTnLst>
                          </p:cTn>
                        </p:par>
                        <p:par>
                          <p:cTn id="28" fill="hold">
                            <p:stCondLst>
                              <p:cond delay="3099"/>
                            </p:stCondLst>
                            <p:childTnLst>
                              <p:par>
                                <p:cTn id="29" presetID="53" presetClass="entr" presetSubtype="52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fltVal val="0.5"/>
                                          </p:val>
                                        </p:tav>
                                        <p:tav tm="100000">
                                          <p:val>
                                            <p:strVal val="#ppt_x"/>
                                          </p:val>
                                        </p:tav>
                                      </p:tavLst>
                                    </p:anim>
                                    <p:anim calcmode="lin" valueType="num">
                                      <p:cBhvr>
                                        <p:cTn id="35" dur="500" fill="hold"/>
                                        <p:tgtEl>
                                          <p:spTgt spid="26"/>
                                        </p:tgtEl>
                                        <p:attrNameLst>
                                          <p:attrName>ppt_y</p:attrName>
                                        </p:attrNameLst>
                                      </p:cBhvr>
                                      <p:tavLst>
                                        <p:tav tm="0">
                                          <p:val>
                                            <p:fltVal val="0.5"/>
                                          </p:val>
                                        </p:tav>
                                        <p:tav tm="100000">
                                          <p:val>
                                            <p:strVal val="#ppt_y"/>
                                          </p:val>
                                        </p:tav>
                                      </p:tavLst>
                                    </p:anim>
                                  </p:childTnLst>
                                </p:cTn>
                              </p:par>
                            </p:childTnLst>
                          </p:cTn>
                        </p:par>
                        <p:par>
                          <p:cTn id="36" fill="hold">
                            <p:stCondLst>
                              <p:cond delay="359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27"/>
                                        </p:tgtEl>
                                        <p:attrNameLst>
                                          <p:attrName>ppt_y</p:attrName>
                                        </p:attrNameLst>
                                      </p:cBhvr>
                                      <p:tavLst>
                                        <p:tav tm="0">
                                          <p:val>
                                            <p:strVal val="#ppt_y"/>
                                          </p:val>
                                        </p:tav>
                                        <p:tav tm="100000">
                                          <p:val>
                                            <p:strVal val="#ppt_y"/>
                                          </p:val>
                                        </p:tav>
                                      </p:tavLst>
                                    </p:anim>
                                    <p:anim calcmode="lin" valueType="num">
                                      <p:cBhvr>
                                        <p:cTn id="41"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27"/>
                                        </p:tgtEl>
                                      </p:cBhvr>
                                    </p:animEffect>
                                  </p:childTnLst>
                                </p:cTn>
                              </p:par>
                            </p:childTnLst>
                          </p:cTn>
                        </p:par>
                        <p:par>
                          <p:cTn id="44" fill="hold">
                            <p:stCondLst>
                              <p:cond delay="5400"/>
                            </p:stCondLst>
                            <p:childTnLst>
                              <p:par>
                                <p:cTn id="45" presetID="53" presetClass="entr" presetSubtype="52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anim calcmode="lin" valueType="num">
                                      <p:cBhvr>
                                        <p:cTn id="50" dur="500" fill="hold"/>
                                        <p:tgtEl>
                                          <p:spTgt spid="29"/>
                                        </p:tgtEl>
                                        <p:attrNameLst>
                                          <p:attrName>ppt_x</p:attrName>
                                        </p:attrNameLst>
                                      </p:cBhvr>
                                      <p:tavLst>
                                        <p:tav tm="0">
                                          <p:val>
                                            <p:fltVal val="0.5"/>
                                          </p:val>
                                        </p:tav>
                                        <p:tav tm="100000">
                                          <p:val>
                                            <p:strVal val="#ppt_x"/>
                                          </p:val>
                                        </p:tav>
                                      </p:tavLst>
                                    </p:anim>
                                    <p:anim calcmode="lin" valueType="num">
                                      <p:cBhvr>
                                        <p:cTn id="51" dur="500" fill="hold"/>
                                        <p:tgtEl>
                                          <p:spTgt spid="29"/>
                                        </p:tgtEl>
                                        <p:attrNameLst>
                                          <p:attrName>ppt_y</p:attrName>
                                        </p:attrNameLst>
                                      </p:cBhvr>
                                      <p:tavLst>
                                        <p:tav tm="0">
                                          <p:val>
                                            <p:fltVal val="0.5"/>
                                          </p:val>
                                        </p:tav>
                                        <p:tav tm="100000">
                                          <p:val>
                                            <p:strVal val="#ppt_y"/>
                                          </p:val>
                                        </p:tav>
                                      </p:tavLst>
                                    </p:anim>
                                  </p:childTnLst>
                                </p:cTn>
                              </p:par>
                            </p:childTnLst>
                          </p:cTn>
                        </p:par>
                        <p:par>
                          <p:cTn id="52" fill="hold">
                            <p:stCondLst>
                              <p:cond delay="59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30"/>
                                        </p:tgtEl>
                                        <p:attrNameLst>
                                          <p:attrName>ppt_y</p:attrName>
                                        </p:attrNameLst>
                                      </p:cBhvr>
                                      <p:tavLst>
                                        <p:tav tm="0">
                                          <p:val>
                                            <p:strVal val="#ppt_y"/>
                                          </p:val>
                                        </p:tav>
                                        <p:tav tm="100000">
                                          <p:val>
                                            <p:strVal val="#ppt_y"/>
                                          </p:val>
                                        </p:tav>
                                      </p:tavLst>
                                    </p:anim>
                                    <p:anim calcmode="lin" valueType="num">
                                      <p:cBhvr>
                                        <p:cTn id="57"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30"/>
                                        </p:tgtEl>
                                      </p:cBhvr>
                                    </p:animEffect>
                                  </p:childTnLst>
                                </p:cTn>
                              </p:par>
                            </p:childTnLst>
                          </p:cTn>
                        </p:par>
                        <p:par>
                          <p:cTn id="60" fill="hold">
                            <p:stCondLst>
                              <p:cond delay="7999"/>
                            </p:stCondLst>
                            <p:childTnLst>
                              <p:par>
                                <p:cTn id="61" presetID="53" presetClass="entr" presetSubtype="52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8499"/>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2" dur="1000" fill="hold"/>
                                        <p:tgtEl>
                                          <p:spTgt spid="33"/>
                                        </p:tgtEl>
                                        <p:attrNameLst>
                                          <p:attrName>ppt_y</p:attrName>
                                        </p:attrNameLst>
                                      </p:cBhvr>
                                      <p:tavLst>
                                        <p:tav tm="0">
                                          <p:val>
                                            <p:strVal val="#ppt_y"/>
                                          </p:val>
                                        </p:tav>
                                        <p:tav tm="100000">
                                          <p:val>
                                            <p:strVal val="#ppt_y"/>
                                          </p:val>
                                        </p:tav>
                                      </p:tavLst>
                                    </p:anim>
                                    <p:anim calcmode="lin" valueType="num">
                                      <p:cBhvr>
                                        <p:cTn id="73" dur="10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74" dur="10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p:bldP spid="29" grpId="0" animBg="1"/>
      <p:bldP spid="30" grpId="0"/>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3626110" y="2267668"/>
            <a:ext cx="5472608" cy="2112235"/>
          </a:xfrm>
          <a:prstGeom prst="rect">
            <a:avLst/>
          </a:prstGeom>
          <a:solidFill>
            <a:srgbClr val="9A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2774185" y="2738871"/>
            <a:ext cx="7176459" cy="1076325"/>
          </a:xfrm>
          <a:prstGeom prst="rect">
            <a:avLst/>
          </a:prstGeom>
        </p:spPr>
        <p:txBody>
          <a:bodyPr wrap="square">
            <a:spAutoFit/>
          </a:bodyPr>
          <a:lstStyle/>
          <a:p>
            <a:pPr algn="ctr" defTabSz="1219200"/>
            <a:r>
              <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rPr>
              <a:t>Our Services</a:t>
            </a:r>
            <a:endParaRPr kumimoji="1" lang="en-US" altLang="zh-CN" sz="6400" dirty="0">
              <a:solidFill>
                <a:srgbClr val="C1C1C1">
                  <a:lumMod val="20000"/>
                  <a:lumOff val="80000"/>
                </a:srgbClr>
              </a:solidFill>
              <a:latin typeface="Times New Roman" panose="02020603050405020304" charset="0"/>
              <a:ea typeface="方正兰亭粗黑_GB18030" panose="02000000000000000000" pitchFamily="2" charset="-122"/>
              <a:cs typeface="Times New Roman" panose="02020603050405020304" charset="0"/>
            </a:endParaRPr>
          </a:p>
        </p:txBody>
      </p:sp>
      <p:sp>
        <p:nvSpPr>
          <p:cNvPr id="19" name="矩形 18"/>
          <p:cNvSpPr/>
          <p:nvPr/>
        </p:nvSpPr>
        <p:spPr>
          <a:xfrm>
            <a:off x="2437430" y="1421942"/>
            <a:ext cx="7695043" cy="4020833"/>
          </a:xfrm>
          <a:prstGeom prst="rect">
            <a:avLst/>
          </a:prstGeom>
          <a:noFill/>
          <a:ln w="12700" cap="flat" cmpd="sng" algn="ctr">
            <a:solidFill>
              <a:srgbClr val="9A0000"/>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nvGrpSpPr>
          <p:cNvPr id="20" name="组合 19"/>
          <p:cNvGrpSpPr/>
          <p:nvPr/>
        </p:nvGrpSpPr>
        <p:grpSpPr>
          <a:xfrm>
            <a:off x="2373758" y="1353155"/>
            <a:ext cx="1056117" cy="1034572"/>
            <a:chOff x="576608" y="387249"/>
            <a:chExt cx="1396644" cy="1368152"/>
          </a:xfrm>
          <a:solidFill>
            <a:srgbClr val="9A0000"/>
          </a:solidFill>
        </p:grpSpPr>
        <p:sp>
          <p:nvSpPr>
            <p:cNvPr id="21" name="矩形 20"/>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2" name="矩形 21"/>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rot="16200000" flipV="1">
            <a:off x="9190689" y="4439973"/>
            <a:ext cx="1056117" cy="1034572"/>
            <a:chOff x="576608" y="387249"/>
            <a:chExt cx="1396644" cy="1368152"/>
          </a:xfrm>
          <a:solidFill>
            <a:srgbClr val="9A0000"/>
          </a:solidFill>
        </p:grpSpPr>
        <p:sp>
          <p:nvSpPr>
            <p:cNvPr id="24" name="矩形 23"/>
            <p:cNvSpPr/>
            <p:nvPr/>
          </p:nvSpPr>
          <p:spPr>
            <a:xfrm>
              <a:off x="605100" y="387249"/>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sp>
          <p:nvSpPr>
            <p:cNvPr id="25" name="矩形 24"/>
            <p:cNvSpPr/>
            <p:nvPr/>
          </p:nvSpPr>
          <p:spPr>
            <a:xfrm rot="16200000">
              <a:off x="-11199" y="975056"/>
              <a:ext cx="1368152" cy="192537"/>
            </a:xfrm>
            <a:prstGeom prst="rect">
              <a:avLst/>
            </a:prstGeom>
            <a:gr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175BE"/>
                </a:solidFill>
                <a:effectLst/>
                <a:uLnTx/>
                <a:uFillTx/>
                <a:latin typeface="Calibri" panose="020F0502020204030204"/>
                <a:ea typeface="宋体" panose="02010600030101010101" pitchFamily="2" charset="-122"/>
                <a:cs typeface="+mn-cs"/>
              </a:endParaRPr>
            </a:p>
          </p:txBody>
        </p:sp>
      </p:grpSp>
      <p:sp>
        <p:nvSpPr>
          <p:cNvPr id="26" name="矩形 25"/>
          <p:cNvSpPr/>
          <p:nvPr/>
        </p:nvSpPr>
        <p:spPr>
          <a:xfrm>
            <a:off x="4969709" y="4123299"/>
            <a:ext cx="2586990" cy="843280"/>
          </a:xfrm>
          <a:prstGeom prst="rect">
            <a:avLst/>
          </a:prstGeom>
        </p:spPr>
        <p:txBody>
          <a:bodyPr wrap="none">
            <a:spAutoFit/>
          </a:bodyPr>
          <a:lstStyle/>
          <a:p>
            <a:pPr algn="ctr" defTabSz="1219200">
              <a:lnSpc>
                <a:spcPts val="5865"/>
              </a:lnSpc>
            </a:pPr>
            <a:r>
              <a:rPr lang="en-US" altLang="zh-CN" sz="1865" dirty="0">
                <a:solidFill>
                  <a:schemeClr val="bg1"/>
                </a:solidFill>
                <a:latin typeface="Times New Roman" panose="02020603050405020304" charset="0"/>
                <a:ea typeface="楷体" panose="02010609060101010101" pitchFamily="49" charset="-122"/>
                <a:cs typeface="Times New Roman" panose="02020603050405020304" charset="0"/>
                <a:sym typeface="+mn-ea"/>
              </a:rPr>
              <a:t>We ship your satisfaction</a:t>
            </a:r>
            <a:endParaRPr lang="zh-CN" altLang="en-US" sz="1865" dirty="0">
              <a:solidFill>
                <a:schemeClr val="bg1"/>
              </a:solidFill>
              <a:latin typeface="楷体" panose="02010609060101010101" pitchFamily="49" charset="-122"/>
              <a:ea typeface="楷体" panose="02010609060101010101" pitchFamily="49" charset="-122"/>
            </a:endParaRPr>
          </a:p>
        </p:txBody>
      </p:sp>
      <p:sp>
        <p:nvSpPr>
          <p:cNvPr id="28" name="矩形 27"/>
          <p:cNvSpPr/>
          <p:nvPr/>
        </p:nvSpPr>
        <p:spPr>
          <a:xfrm>
            <a:off x="3971881" y="1846827"/>
            <a:ext cx="864096" cy="864096"/>
          </a:xfrm>
          <a:prstGeom prst="rect">
            <a:avLst/>
          </a:prstGeom>
          <a:solidFill>
            <a:schemeClr val="bg1"/>
          </a:solidFill>
          <a:ln w="25400" cap="flat" cmpd="sng" algn="ctr">
            <a:solidFill>
              <a:srgbClr val="C1C1C1">
                <a:lumMod val="20000"/>
                <a:lumOff val="80000"/>
              </a:srgbClr>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rPr>
              <a:t>02</a:t>
            </a:r>
            <a:endParaRPr kumimoji="0" lang="en-US" altLang="zh-CN" sz="4400" b="0" i="0" u="none" strike="noStrike" kern="0" cap="none" spc="0" normalizeH="0" baseline="0" noProof="0" dirty="0">
              <a:ln>
                <a:noFill/>
              </a:ln>
              <a:solidFill>
                <a:srgbClr val="9A0000"/>
              </a:solidFill>
              <a:effectLst/>
              <a:uLnTx/>
              <a:uFillTx/>
              <a:latin typeface="Times New Roman" panose="02020603050405020304" charset="0"/>
              <a:ea typeface="方正大标宋简体" panose="03000509000000000000" pitchFamily="65"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par>
                          <p:cTn id="21" fill="hold">
                            <p:stCondLst>
                              <p:cond delay="3000"/>
                            </p:stCondLst>
                            <p:childTnLst>
                              <p:par>
                                <p:cTn id="22" presetID="21"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2000"/>
                                        <p:tgtEl>
                                          <p:spTgt spid="28"/>
                                        </p:tgtEl>
                                      </p:cBhvr>
                                    </p:animEffect>
                                  </p:childTnLst>
                                </p:cTn>
                              </p:par>
                            </p:childTnLst>
                          </p:cTn>
                        </p:par>
                        <p:par>
                          <p:cTn id="25" fill="hold">
                            <p:stCondLst>
                              <p:cond delay="5000"/>
                            </p:stCondLst>
                            <p:childTnLst>
                              <p:par>
                                <p:cTn id="26" presetID="52"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par>
                          <p:cTn id="31" fill="hold">
                            <p:stCondLst>
                              <p:cond delay="6599"/>
                            </p:stCondLst>
                            <p:childTnLst>
                              <p:par>
                                <p:cTn id="32" presetID="42"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6"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95288" y="412750"/>
            <a:ext cx="11682412" cy="625793"/>
            <a:chOff x="395288" y="412750"/>
            <a:chExt cx="11682412" cy="625793"/>
          </a:xfrm>
        </p:grpSpPr>
        <p:grpSp>
          <p:nvGrpSpPr>
            <p:cNvPr id="4" name="组合 3"/>
            <p:cNvGrpSpPr/>
            <p:nvPr/>
          </p:nvGrpSpPr>
          <p:grpSpPr bwMode="auto">
            <a:xfrm>
              <a:off x="395288" y="412750"/>
              <a:ext cx="503237" cy="528638"/>
              <a:chOff x="589722" y="2064577"/>
              <a:chExt cx="1043876" cy="1092878"/>
            </a:xfrm>
          </p:grpSpPr>
          <p:sp>
            <p:nvSpPr>
              <p:cNvPr id="5" name="矩形 4"/>
              <p:cNvSpPr/>
              <p:nvPr userDrawn="1"/>
            </p:nvSpPr>
            <p:spPr>
              <a:xfrm>
                <a:off x="589722" y="2064577"/>
                <a:ext cx="793609" cy="790942"/>
              </a:xfrm>
              <a:prstGeom prst="rect">
                <a:avLst/>
              </a:prstGeom>
              <a:noFill/>
              <a:ln w="9525">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userDrawn="1"/>
            </p:nvSpPr>
            <p:spPr>
              <a:xfrm>
                <a:off x="839989" y="2366513"/>
                <a:ext cx="793609" cy="790942"/>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sp>
          <p:nvSpPr>
            <p:cNvPr id="9" name="文本占位符 10"/>
            <p:cNvSpPr txBox="1">
              <a:spLocks noChangeArrowheads="1"/>
            </p:cNvSpPr>
            <p:nvPr/>
          </p:nvSpPr>
          <p:spPr bwMode="auto">
            <a:xfrm>
              <a:off x="892175" y="560388"/>
              <a:ext cx="4970463"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spAutoFit/>
            </a:bodyPr>
            <a:lstStyle>
              <a:lvl1pPr marL="0" indent="0" algn="l" rtl="0" eaLnBrk="0" fontAlgn="base" hangingPunct="0">
                <a:lnSpc>
                  <a:spcPct val="90000"/>
                </a:lnSpc>
                <a:spcBef>
                  <a:spcPts val="1000"/>
                </a:spcBef>
                <a:spcAft>
                  <a:spcPct val="0"/>
                </a:spcAft>
                <a:buFont typeface="Arial" panose="020B0604020202020204" pitchFamily="34" charset="0"/>
                <a:buNone/>
                <a:defRPr lang="zh-CN" altLang="en-US" sz="2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2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rPr>
                <a:t> Services</a:t>
              </a:r>
              <a:endParaRPr kumimoji="0" lang="en-US" altLang="zh-CN" sz="2800" b="0" i="0" u="none" strike="noStrike" kern="1200" cap="none" spc="0" normalizeH="0" baseline="0" noProof="0" dirty="0">
                <a:ln>
                  <a:noFill/>
                </a:ln>
                <a:solidFill>
                  <a:srgbClr val="595959"/>
                </a:solidFill>
                <a:effectLst/>
                <a:uLnTx/>
                <a:uFillTx/>
                <a:latin typeface="Times New Roman" panose="02020603050405020304" charset="0"/>
                <a:ea typeface="微软雅黑" panose="020B0503020204020204" pitchFamily="34" charset="-122"/>
                <a:cs typeface="Times New Roman" panose="02020603050405020304" charset="0"/>
                <a:sym typeface="微软雅黑" panose="020B0503020204020204" pitchFamily="34" charset="-122"/>
              </a:endParaRPr>
            </a:p>
          </p:txBody>
        </p:sp>
        <p:cxnSp>
          <p:nvCxnSpPr>
            <p:cNvPr id="13" name="直接连接符 12"/>
            <p:cNvCxnSpPr/>
            <p:nvPr/>
          </p:nvCxnSpPr>
          <p:spPr>
            <a:xfrm>
              <a:off x="2489200" y="941388"/>
              <a:ext cx="9588500"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10" name="Freeform 24"/>
          <p:cNvSpPr/>
          <p:nvPr/>
        </p:nvSpPr>
        <p:spPr bwMode="auto">
          <a:xfrm>
            <a:off x="6358833" y="2306353"/>
            <a:ext cx="2041398" cy="3586047"/>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2" name="Freeform 25"/>
          <p:cNvSpPr/>
          <p:nvPr/>
        </p:nvSpPr>
        <p:spPr bwMode="auto">
          <a:xfrm>
            <a:off x="6860312" y="3531665"/>
            <a:ext cx="1539919" cy="236073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5" name="Freeform 26"/>
          <p:cNvSpPr/>
          <p:nvPr/>
        </p:nvSpPr>
        <p:spPr bwMode="auto">
          <a:xfrm>
            <a:off x="7380714" y="4756976"/>
            <a:ext cx="1019516" cy="1135424"/>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6" name="Freeform 30"/>
          <p:cNvSpPr/>
          <p:nvPr/>
        </p:nvSpPr>
        <p:spPr bwMode="auto">
          <a:xfrm>
            <a:off x="3778109" y="2306353"/>
            <a:ext cx="2041397" cy="3586047"/>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7" name="Freeform 31"/>
          <p:cNvSpPr/>
          <p:nvPr/>
        </p:nvSpPr>
        <p:spPr bwMode="auto">
          <a:xfrm>
            <a:off x="3778110" y="3531665"/>
            <a:ext cx="1539917" cy="236073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sp>
        <p:nvSpPr>
          <p:cNvPr id="18" name="Freeform 32"/>
          <p:cNvSpPr/>
          <p:nvPr/>
        </p:nvSpPr>
        <p:spPr bwMode="auto">
          <a:xfrm>
            <a:off x="3778109" y="4756976"/>
            <a:ext cx="1021881" cy="1135424"/>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chemeClr val="tx1">
                <a:lumMod val="75000"/>
                <a:lumOff val="25000"/>
              </a:schemeClr>
            </a:solidFill>
            <a:prstDash val="dash"/>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sz="2400"/>
          </a:p>
        </p:txBody>
      </p:sp>
      <p:grpSp>
        <p:nvGrpSpPr>
          <p:cNvPr id="19" name="组合 18"/>
          <p:cNvGrpSpPr/>
          <p:nvPr/>
        </p:nvGrpSpPr>
        <p:grpSpPr>
          <a:xfrm>
            <a:off x="2992775" y="1916052"/>
            <a:ext cx="785334" cy="775873"/>
            <a:chOff x="2992775" y="1916052"/>
            <a:chExt cx="785334" cy="775873"/>
          </a:xfrm>
        </p:grpSpPr>
        <p:sp>
          <p:nvSpPr>
            <p:cNvPr id="20" name="Freeform 27"/>
            <p:cNvSpPr/>
            <p:nvPr/>
          </p:nvSpPr>
          <p:spPr bwMode="auto">
            <a:xfrm>
              <a:off x="2992775" y="1916052"/>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21" name="Freeform 33"/>
            <p:cNvSpPr>
              <a:spLocks noEditPoints="1"/>
            </p:cNvSpPr>
            <p:nvPr/>
          </p:nvSpPr>
          <p:spPr bwMode="auto">
            <a:xfrm>
              <a:off x="3196205" y="2128944"/>
              <a:ext cx="378475" cy="350089"/>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2" name="组合 21"/>
          <p:cNvGrpSpPr/>
          <p:nvPr/>
        </p:nvGrpSpPr>
        <p:grpSpPr>
          <a:xfrm>
            <a:off x="8400230" y="3143729"/>
            <a:ext cx="785334" cy="773508"/>
            <a:chOff x="8400230" y="3143729"/>
            <a:chExt cx="785334" cy="773508"/>
          </a:xfrm>
        </p:grpSpPr>
        <p:sp>
          <p:nvSpPr>
            <p:cNvPr id="23" name="Freeform 22"/>
            <p:cNvSpPr/>
            <p:nvPr/>
          </p:nvSpPr>
          <p:spPr bwMode="auto">
            <a:xfrm>
              <a:off x="8400230" y="3143729"/>
              <a:ext cx="785334" cy="773508"/>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24" name="Freeform 34"/>
            <p:cNvSpPr>
              <a:spLocks noEditPoints="1"/>
            </p:cNvSpPr>
            <p:nvPr/>
          </p:nvSpPr>
          <p:spPr bwMode="auto">
            <a:xfrm>
              <a:off x="8665162" y="3349524"/>
              <a:ext cx="257835" cy="36428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5" name="组合 24"/>
          <p:cNvGrpSpPr/>
          <p:nvPr/>
        </p:nvGrpSpPr>
        <p:grpSpPr>
          <a:xfrm>
            <a:off x="8400230" y="1916052"/>
            <a:ext cx="785334" cy="775873"/>
            <a:chOff x="8400230" y="1916052"/>
            <a:chExt cx="785334" cy="775873"/>
          </a:xfrm>
        </p:grpSpPr>
        <p:sp>
          <p:nvSpPr>
            <p:cNvPr id="26" name="Freeform 21"/>
            <p:cNvSpPr/>
            <p:nvPr/>
          </p:nvSpPr>
          <p:spPr bwMode="auto">
            <a:xfrm>
              <a:off x="8400230" y="1916052"/>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9A0000"/>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27" name="Freeform 35"/>
            <p:cNvSpPr>
              <a:spLocks noEditPoints="1"/>
            </p:cNvSpPr>
            <p:nvPr/>
          </p:nvSpPr>
          <p:spPr bwMode="auto">
            <a:xfrm>
              <a:off x="8624950" y="2093461"/>
              <a:ext cx="328800" cy="418689"/>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28" name="组合 27"/>
          <p:cNvGrpSpPr/>
          <p:nvPr/>
        </p:nvGrpSpPr>
        <p:grpSpPr>
          <a:xfrm>
            <a:off x="8400230" y="4369039"/>
            <a:ext cx="785334" cy="775873"/>
            <a:chOff x="8400230" y="4369039"/>
            <a:chExt cx="785334" cy="775873"/>
          </a:xfrm>
        </p:grpSpPr>
        <p:sp>
          <p:nvSpPr>
            <p:cNvPr id="29" name="Freeform 23"/>
            <p:cNvSpPr/>
            <p:nvPr/>
          </p:nvSpPr>
          <p:spPr bwMode="auto">
            <a:xfrm>
              <a:off x="8400230" y="4369039"/>
              <a:ext cx="785334" cy="775873"/>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9A0000"/>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30" name="Freeform 36"/>
            <p:cNvSpPr>
              <a:spLocks noEditPoints="1"/>
            </p:cNvSpPr>
            <p:nvPr/>
          </p:nvSpPr>
          <p:spPr bwMode="auto">
            <a:xfrm>
              <a:off x="8653334" y="4570105"/>
              <a:ext cx="279125" cy="376108"/>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1" name="组合 30"/>
          <p:cNvGrpSpPr/>
          <p:nvPr/>
        </p:nvGrpSpPr>
        <p:grpSpPr>
          <a:xfrm>
            <a:off x="2992775" y="3143729"/>
            <a:ext cx="785334" cy="773508"/>
            <a:chOff x="2992775" y="3143729"/>
            <a:chExt cx="785334" cy="773508"/>
          </a:xfrm>
        </p:grpSpPr>
        <p:sp>
          <p:nvSpPr>
            <p:cNvPr id="32" name="Freeform 28"/>
            <p:cNvSpPr/>
            <p:nvPr/>
          </p:nvSpPr>
          <p:spPr bwMode="auto">
            <a:xfrm>
              <a:off x="2992775" y="3143729"/>
              <a:ext cx="785334" cy="773508"/>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9A0000"/>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33" name="Freeform 37"/>
            <p:cNvSpPr>
              <a:spLocks noEditPoints="1"/>
            </p:cNvSpPr>
            <p:nvPr/>
          </p:nvSpPr>
          <p:spPr bwMode="auto">
            <a:xfrm>
              <a:off x="3222226" y="3342427"/>
              <a:ext cx="328800" cy="378475"/>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4" name="组合 33"/>
          <p:cNvGrpSpPr/>
          <p:nvPr/>
        </p:nvGrpSpPr>
        <p:grpSpPr>
          <a:xfrm>
            <a:off x="2992775" y="4369039"/>
            <a:ext cx="785334" cy="775873"/>
            <a:chOff x="2992775" y="4369039"/>
            <a:chExt cx="785334" cy="775873"/>
          </a:xfrm>
        </p:grpSpPr>
        <p:sp>
          <p:nvSpPr>
            <p:cNvPr id="35" name="Freeform 29"/>
            <p:cNvSpPr/>
            <p:nvPr/>
          </p:nvSpPr>
          <p:spPr bwMode="auto">
            <a:xfrm>
              <a:off x="2992775" y="4369039"/>
              <a:ext cx="785334" cy="775873"/>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chemeClr val="tx1">
                <a:lumMod val="75000"/>
                <a:lumOff val="25000"/>
              </a:schemeClr>
            </a:solidFill>
            <a:ln>
              <a:noFill/>
            </a:ln>
            <a:effectLst>
              <a:outerShdw blurRad="50800" dist="38100" dir="2700000" algn="tl" rotWithShape="0">
                <a:prstClr val="black">
                  <a:alpha val="40000"/>
                </a:prstClr>
              </a:outerShdw>
            </a:effectLst>
          </p:spPr>
          <p:txBody>
            <a:bodyPr/>
            <a:lstStyle/>
            <a:p>
              <a:endParaRPr lang="zh-CN" altLang="en-US" sz="2400">
                <a:solidFill>
                  <a:schemeClr val="tx1">
                    <a:lumMod val="50000"/>
                    <a:lumOff val="50000"/>
                  </a:schemeClr>
                </a:solidFill>
              </a:endParaRPr>
            </a:p>
          </p:txBody>
        </p:sp>
        <p:sp>
          <p:nvSpPr>
            <p:cNvPr id="36" name="Freeform 38"/>
            <p:cNvSpPr>
              <a:spLocks noEditPoints="1"/>
            </p:cNvSpPr>
            <p:nvPr/>
          </p:nvSpPr>
          <p:spPr bwMode="auto">
            <a:xfrm>
              <a:off x="3231687" y="4572469"/>
              <a:ext cx="309877" cy="369013"/>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37" name="Group 39"/>
          <p:cNvGrpSpPr/>
          <p:nvPr/>
        </p:nvGrpSpPr>
        <p:grpSpPr bwMode="auto">
          <a:xfrm>
            <a:off x="4102178" y="3962179"/>
            <a:ext cx="3973982" cy="2677708"/>
            <a:chOff x="0" y="0"/>
            <a:chExt cx="2724" cy="1835"/>
          </a:xfrm>
        </p:grpSpPr>
        <p:sp>
          <p:nvSpPr>
            <p:cNvPr id="38" name="Oval 40"/>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nvGrpSpPr>
            <p:cNvPr id="39" name="Group 41"/>
            <p:cNvGrpSpPr/>
            <p:nvPr/>
          </p:nvGrpSpPr>
          <p:grpSpPr bwMode="auto">
            <a:xfrm>
              <a:off x="240" y="0"/>
              <a:ext cx="2246" cy="1810"/>
              <a:chOff x="0" y="0"/>
              <a:chExt cx="2556" cy="1958"/>
            </a:xfrm>
          </p:grpSpPr>
          <p:pic>
            <p:nvPicPr>
              <p:cNvPr id="40" name="Picture 42" descr="apple ico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 name="Rectangle 43" descr="sy_77578179991"/>
              <p:cNvSpPr>
                <a:spLocks noChangeArrowheads="1"/>
              </p:cNvSpPr>
              <p:nvPr/>
            </p:nvSpPr>
            <p:spPr bwMode="auto">
              <a:xfrm>
                <a:off x="99" y="100"/>
                <a:ext cx="2358" cy="1336"/>
              </a:xfrm>
              <a:prstGeom prst="rect">
                <a:avLst/>
              </a:prstGeom>
              <a:blipFill dpi="0" rotWithShape="1">
                <a:blip r:embed="rId2"/>
                <a:srcRect/>
                <a:stretch>
                  <a:fillRect b="-35460"/>
                </a:stretch>
              </a:bli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sz="2400"/>
                  <a:t> </a:t>
                </a:r>
                <a:endParaRPr lang="zh-CN" altLang="zh-CN" sz="2400"/>
              </a:p>
            </p:txBody>
          </p:sp>
        </p:grpSp>
      </p:grpSp>
      <p:sp>
        <p:nvSpPr>
          <p:cNvPr id="42" name="文本框 4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965" y="1760855"/>
            <a:ext cx="2877185" cy="661035"/>
          </a:xfrm>
          <a:prstGeom prst="rect">
            <a:avLst/>
          </a:prstGeom>
          <a:noFill/>
          <a:ln>
            <a:noFill/>
          </a:ln>
          <a:effectLst/>
        </p:spPr>
        <p:txBody>
          <a:bodyPr wrap="none" rtlCol="0">
            <a:noAutofit/>
          </a:bodyPr>
          <a:lstStyle/>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Pharma Logistics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with TC of 15</a:t>
            </a:r>
            <a:r>
              <a:rPr lang="en-US" alt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 - 25</a:t>
            </a:r>
            <a:r>
              <a:rPr lang="en-US" alt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2</a:t>
            </a:r>
            <a:r>
              <a:rPr lang="en-US" alt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c-8</a:t>
            </a:r>
            <a:r>
              <a:rPr lang="en-US" alt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 below -18</a:t>
            </a:r>
            <a:r>
              <a:rPr lang="en-US" alt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t>
            </a:r>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3" name="文本框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11125" y="3434080"/>
            <a:ext cx="2258695" cy="394335"/>
          </a:xfrm>
          <a:prstGeom prst="rect">
            <a:avLst/>
          </a:prstGeom>
          <a:noFill/>
          <a:ln>
            <a:noFill/>
          </a:ln>
          <a:effectLst/>
        </p:spPr>
        <p:txBody>
          <a:bodyPr wrap="none" rtlCol="0">
            <a:noAutofit/>
          </a:bodyPr>
          <a:lstStyle/>
          <a:p>
            <a:r>
              <a:rPr 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Own S/C with T1 carriers</a:t>
            </a:r>
            <a:endParaRPr lang="en-US" altLang="zh-CN" sz="32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4" name="文本框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27965" y="4570095"/>
            <a:ext cx="2540635" cy="462280"/>
          </a:xfrm>
          <a:prstGeom prst="rect">
            <a:avLst/>
          </a:prstGeom>
          <a:noFill/>
          <a:ln>
            <a:noFill/>
          </a:ln>
          <a:effectLst/>
        </p:spPr>
        <p:txBody>
          <a:bodyPr wrap="none" rtlCol="0">
            <a:noAutofit/>
          </a:bodyPr>
          <a:lstStyle/>
          <a:p>
            <a:r>
              <a:rPr 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Air transport </a:t>
            </a:r>
            <a:r>
              <a:rPr 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services</a:t>
            </a:r>
            <a:endParaRPr lang="en-US"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5" name="文本框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488805" y="1915795"/>
            <a:ext cx="2188845" cy="698500"/>
          </a:xfrm>
          <a:prstGeom prst="rect">
            <a:avLst/>
          </a:prstGeom>
          <a:noFill/>
          <a:ln>
            <a:noFill/>
          </a:ln>
          <a:effectLst/>
        </p:spPr>
        <p:txBody>
          <a:bodyPr wrap="none" rtlCol="0">
            <a:noAutofit/>
          </a:bodyPr>
          <a:lstStyle/>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CFS consolidation &amp;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Own Customs brokerage</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6" name="文本框 4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547" y="3307891"/>
            <a:ext cx="2439670" cy="398780"/>
          </a:xfrm>
          <a:prstGeom prst="rect">
            <a:avLst/>
          </a:prstGeom>
          <a:noFill/>
          <a:ln>
            <a:noFill/>
          </a:ln>
          <a:effectLst/>
        </p:spPr>
        <p:txBody>
          <a:bodyPr wrap="none" rtlCol="0">
            <a:spAutoFit/>
          </a:bodyPr>
          <a:lstStyle/>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Import/export trading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7" name="文本框 4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579610" y="4399915"/>
            <a:ext cx="1711960" cy="770255"/>
          </a:xfrm>
          <a:prstGeom prst="rect">
            <a:avLst/>
          </a:prstGeom>
          <a:noFill/>
          <a:ln>
            <a:noFill/>
          </a:ln>
          <a:effectLst/>
        </p:spPr>
        <p:txBody>
          <a:bodyPr wrap="none" rtlCol="0">
            <a:noAutofit/>
          </a:bodyPr>
          <a:lstStyle/>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Amazon FBA delivery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from China to Europe </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a:p>
            <a:pPr algn="l"/>
            <a:r>
              <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rPr>
              <a:t>and USA</a:t>
            </a:r>
            <a:endParaRPr lang="en-US" altLang="zh-CN" sz="2000" dirty="0">
              <a:solidFill>
                <a:schemeClr val="tx1">
                  <a:lumMod val="85000"/>
                  <a:lumOff val="15000"/>
                </a:schemeClr>
              </a:solidFill>
              <a:latin typeface="Times New Roman" panose="02020603050405020304" charset="0"/>
              <a:ea typeface="微软雅黑" panose="020B0503020204020204" pitchFamily="34" charset="-122"/>
              <a:cs typeface="Times New Roman" panose="02020603050405020304" charset="0"/>
            </a:endParaRPr>
          </a:p>
        </p:txBody>
      </p:sp>
      <p:pic>
        <p:nvPicPr>
          <p:cNvPr id="2" name="图片 1" descr="hansalogo"/>
          <p:cNvPicPr>
            <a:picLocks noChangeAspect="1"/>
          </p:cNvPicPr>
          <p:nvPr>
            <p:custDataLst>
              <p:tags r:id="rId3"/>
            </p:custDataLst>
          </p:nvPr>
        </p:nvPicPr>
        <p:blipFill>
          <a:blip r:embed="rId4"/>
          <a:stretch>
            <a:fillRect/>
          </a:stretch>
        </p:blipFill>
        <p:spPr>
          <a:xfrm>
            <a:off x="11449685" y="0"/>
            <a:ext cx="742315" cy="857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750"/>
                                        <p:tgtEl>
                                          <p:spTgt spid="3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000"/>
                            </p:stCondLst>
                            <p:childTnLst>
                              <p:par>
                                <p:cTn id="31" presetID="23" presetClass="entr" presetSubtype="3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750" fill="hold"/>
                                        <p:tgtEl>
                                          <p:spTgt spid="19"/>
                                        </p:tgtEl>
                                        <p:attrNameLst>
                                          <p:attrName>ppt_w</p:attrName>
                                        </p:attrNameLst>
                                      </p:cBhvr>
                                      <p:tavLst>
                                        <p:tav tm="0">
                                          <p:val>
                                            <p:strVal val="4*#ppt_w"/>
                                          </p:val>
                                        </p:tav>
                                        <p:tav tm="100000">
                                          <p:val>
                                            <p:strVal val="#ppt_w"/>
                                          </p:val>
                                        </p:tav>
                                      </p:tavLst>
                                    </p:anim>
                                    <p:anim calcmode="lin" valueType="num">
                                      <p:cBhvr>
                                        <p:cTn id="34" dur="750" fill="hold"/>
                                        <p:tgtEl>
                                          <p:spTgt spid="19"/>
                                        </p:tgtEl>
                                        <p:attrNameLst>
                                          <p:attrName>ppt_h</p:attrName>
                                        </p:attrNameLst>
                                      </p:cBhvr>
                                      <p:tavLst>
                                        <p:tav tm="0">
                                          <p:val>
                                            <p:strVal val="4*#ppt_h"/>
                                          </p:val>
                                        </p:tav>
                                        <p:tav tm="100000">
                                          <p:val>
                                            <p:strVal val="#ppt_h"/>
                                          </p:val>
                                        </p:tav>
                                      </p:tavLst>
                                    </p:anim>
                                  </p:childTnLst>
                                </p:cTn>
                              </p:par>
                              <p:par>
                                <p:cTn id="35" presetID="23" presetClass="entr" presetSubtype="32" fill="hold"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p:cTn id="37" dur="750" fill="hold"/>
                                        <p:tgtEl>
                                          <p:spTgt spid="31"/>
                                        </p:tgtEl>
                                        <p:attrNameLst>
                                          <p:attrName>ppt_w</p:attrName>
                                        </p:attrNameLst>
                                      </p:cBhvr>
                                      <p:tavLst>
                                        <p:tav tm="0">
                                          <p:val>
                                            <p:strVal val="4*#ppt_w"/>
                                          </p:val>
                                        </p:tav>
                                        <p:tav tm="100000">
                                          <p:val>
                                            <p:strVal val="#ppt_w"/>
                                          </p:val>
                                        </p:tav>
                                      </p:tavLst>
                                    </p:anim>
                                    <p:anim calcmode="lin" valueType="num">
                                      <p:cBhvr>
                                        <p:cTn id="38" dur="750" fill="hold"/>
                                        <p:tgtEl>
                                          <p:spTgt spid="31"/>
                                        </p:tgtEl>
                                        <p:attrNameLst>
                                          <p:attrName>ppt_h</p:attrName>
                                        </p:attrNameLst>
                                      </p:cBhvr>
                                      <p:tavLst>
                                        <p:tav tm="0">
                                          <p:val>
                                            <p:strVal val="4*#ppt_h"/>
                                          </p:val>
                                        </p:tav>
                                        <p:tav tm="100000">
                                          <p:val>
                                            <p:strVal val="#ppt_h"/>
                                          </p:val>
                                        </p:tav>
                                      </p:tavLst>
                                    </p:anim>
                                  </p:childTnLst>
                                </p:cTn>
                              </p:par>
                              <p:par>
                                <p:cTn id="39" presetID="23" presetClass="entr" presetSubtype="32"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 calcmode="lin" valueType="num">
                                      <p:cBhvr>
                                        <p:cTn id="41" dur="750" fill="hold"/>
                                        <p:tgtEl>
                                          <p:spTgt spid="34"/>
                                        </p:tgtEl>
                                        <p:attrNameLst>
                                          <p:attrName>ppt_w</p:attrName>
                                        </p:attrNameLst>
                                      </p:cBhvr>
                                      <p:tavLst>
                                        <p:tav tm="0">
                                          <p:val>
                                            <p:strVal val="4*#ppt_w"/>
                                          </p:val>
                                        </p:tav>
                                        <p:tav tm="100000">
                                          <p:val>
                                            <p:strVal val="#ppt_w"/>
                                          </p:val>
                                        </p:tav>
                                      </p:tavLst>
                                    </p:anim>
                                    <p:anim calcmode="lin" valueType="num">
                                      <p:cBhvr>
                                        <p:cTn id="42" dur="750" fill="hold"/>
                                        <p:tgtEl>
                                          <p:spTgt spid="34"/>
                                        </p:tgtEl>
                                        <p:attrNameLst>
                                          <p:attrName>ppt_h</p:attrName>
                                        </p:attrNameLst>
                                      </p:cBhvr>
                                      <p:tavLst>
                                        <p:tav tm="0">
                                          <p:val>
                                            <p:strVal val="4*#ppt_h"/>
                                          </p:val>
                                        </p:tav>
                                        <p:tav tm="100000">
                                          <p:val>
                                            <p:strVal val="#ppt_h"/>
                                          </p:val>
                                        </p:tav>
                                      </p:tavLst>
                                    </p:anim>
                                  </p:childTnLst>
                                </p:cTn>
                              </p:par>
                              <p:par>
                                <p:cTn id="43" presetID="23" presetClass="entr" presetSubtype="32" fill="hold" nodeType="withEffect">
                                  <p:stCondLst>
                                    <p:cond delay="750"/>
                                  </p:stCondLst>
                                  <p:childTnLst>
                                    <p:set>
                                      <p:cBhvr>
                                        <p:cTn id="44" dur="1" fill="hold">
                                          <p:stCondLst>
                                            <p:cond delay="0"/>
                                          </p:stCondLst>
                                        </p:cTn>
                                        <p:tgtEl>
                                          <p:spTgt spid="25"/>
                                        </p:tgtEl>
                                        <p:attrNameLst>
                                          <p:attrName>style.visibility</p:attrName>
                                        </p:attrNameLst>
                                      </p:cBhvr>
                                      <p:to>
                                        <p:strVal val="visible"/>
                                      </p:to>
                                    </p:set>
                                    <p:anim calcmode="lin" valueType="num">
                                      <p:cBhvr>
                                        <p:cTn id="45" dur="750" fill="hold"/>
                                        <p:tgtEl>
                                          <p:spTgt spid="25"/>
                                        </p:tgtEl>
                                        <p:attrNameLst>
                                          <p:attrName>ppt_w</p:attrName>
                                        </p:attrNameLst>
                                      </p:cBhvr>
                                      <p:tavLst>
                                        <p:tav tm="0">
                                          <p:val>
                                            <p:strVal val="4*#ppt_w"/>
                                          </p:val>
                                        </p:tav>
                                        <p:tav tm="100000">
                                          <p:val>
                                            <p:strVal val="#ppt_w"/>
                                          </p:val>
                                        </p:tav>
                                      </p:tavLst>
                                    </p:anim>
                                    <p:anim calcmode="lin" valueType="num">
                                      <p:cBhvr>
                                        <p:cTn id="46" dur="750" fill="hold"/>
                                        <p:tgtEl>
                                          <p:spTgt spid="25"/>
                                        </p:tgtEl>
                                        <p:attrNameLst>
                                          <p:attrName>ppt_h</p:attrName>
                                        </p:attrNameLst>
                                      </p:cBhvr>
                                      <p:tavLst>
                                        <p:tav tm="0">
                                          <p:val>
                                            <p:strVal val="4*#ppt_h"/>
                                          </p:val>
                                        </p:tav>
                                        <p:tav tm="100000">
                                          <p:val>
                                            <p:strVal val="#ppt_h"/>
                                          </p:val>
                                        </p:tav>
                                      </p:tavLst>
                                    </p:anim>
                                  </p:childTnLst>
                                </p:cTn>
                              </p:par>
                              <p:par>
                                <p:cTn id="47" presetID="23" presetClass="entr" presetSubtype="32" fill="hold"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750" fill="hold"/>
                                        <p:tgtEl>
                                          <p:spTgt spid="22"/>
                                        </p:tgtEl>
                                        <p:attrNameLst>
                                          <p:attrName>ppt_w</p:attrName>
                                        </p:attrNameLst>
                                      </p:cBhvr>
                                      <p:tavLst>
                                        <p:tav tm="0">
                                          <p:val>
                                            <p:strVal val="4*#ppt_w"/>
                                          </p:val>
                                        </p:tav>
                                        <p:tav tm="100000">
                                          <p:val>
                                            <p:strVal val="#ppt_w"/>
                                          </p:val>
                                        </p:tav>
                                      </p:tavLst>
                                    </p:anim>
                                    <p:anim calcmode="lin" valueType="num">
                                      <p:cBhvr>
                                        <p:cTn id="50" dur="750" fill="hold"/>
                                        <p:tgtEl>
                                          <p:spTgt spid="22"/>
                                        </p:tgtEl>
                                        <p:attrNameLst>
                                          <p:attrName>ppt_h</p:attrName>
                                        </p:attrNameLst>
                                      </p:cBhvr>
                                      <p:tavLst>
                                        <p:tav tm="0">
                                          <p:val>
                                            <p:strVal val="4*#ppt_h"/>
                                          </p:val>
                                        </p:tav>
                                        <p:tav tm="100000">
                                          <p:val>
                                            <p:strVal val="#ppt_h"/>
                                          </p:val>
                                        </p:tav>
                                      </p:tavLst>
                                    </p:anim>
                                  </p:childTnLst>
                                </p:cTn>
                              </p:par>
                              <p:par>
                                <p:cTn id="51" presetID="23" presetClass="entr" presetSubtype="32" fill="hold" nodeType="withEffect">
                                  <p:stCondLst>
                                    <p:cond delay="1250"/>
                                  </p:stCondLst>
                                  <p:childTnLst>
                                    <p:set>
                                      <p:cBhvr>
                                        <p:cTn id="52" dur="1" fill="hold">
                                          <p:stCondLst>
                                            <p:cond delay="0"/>
                                          </p:stCondLst>
                                        </p:cTn>
                                        <p:tgtEl>
                                          <p:spTgt spid="28"/>
                                        </p:tgtEl>
                                        <p:attrNameLst>
                                          <p:attrName>style.visibility</p:attrName>
                                        </p:attrNameLst>
                                      </p:cBhvr>
                                      <p:to>
                                        <p:strVal val="visible"/>
                                      </p:to>
                                    </p:set>
                                    <p:anim calcmode="lin" valueType="num">
                                      <p:cBhvr>
                                        <p:cTn id="53" dur="750" fill="hold"/>
                                        <p:tgtEl>
                                          <p:spTgt spid="28"/>
                                        </p:tgtEl>
                                        <p:attrNameLst>
                                          <p:attrName>ppt_w</p:attrName>
                                        </p:attrNameLst>
                                      </p:cBhvr>
                                      <p:tavLst>
                                        <p:tav tm="0">
                                          <p:val>
                                            <p:strVal val="4*#ppt_w"/>
                                          </p:val>
                                        </p:tav>
                                        <p:tav tm="100000">
                                          <p:val>
                                            <p:strVal val="#ppt_w"/>
                                          </p:val>
                                        </p:tav>
                                      </p:tavLst>
                                    </p:anim>
                                    <p:anim calcmode="lin" valueType="num">
                                      <p:cBhvr>
                                        <p:cTn id="54" dur="750" fill="hold"/>
                                        <p:tgtEl>
                                          <p:spTgt spid="28"/>
                                        </p:tgtEl>
                                        <p:attrNameLst>
                                          <p:attrName>ppt_h</p:attrName>
                                        </p:attrNameLst>
                                      </p:cBhvr>
                                      <p:tavLst>
                                        <p:tav tm="0">
                                          <p:val>
                                            <p:strVal val="4*#ppt_h"/>
                                          </p:val>
                                        </p:tav>
                                        <p:tav tm="100000">
                                          <p:val>
                                            <p:strVal val="#ppt_h"/>
                                          </p:val>
                                        </p:tav>
                                      </p:tavLst>
                                    </p:anim>
                                  </p:childTnLst>
                                </p:cTn>
                              </p:par>
                            </p:childTnLst>
                          </p:cTn>
                        </p:par>
                        <p:par>
                          <p:cTn id="55" fill="hold">
                            <p:stCondLst>
                              <p:cond delay="2000"/>
                            </p:stCondLst>
                            <p:childTnLst>
                              <p:par>
                                <p:cTn id="56" presetID="26" presetClass="emph" presetSubtype="0" fill="hold" nodeType="afterEffect">
                                  <p:stCondLst>
                                    <p:cond delay="0"/>
                                  </p:stCondLst>
                                  <p:childTnLst>
                                    <p:animEffect transition="out" filter="fade">
                                      <p:cBhvr>
                                        <p:cTn id="57" dur="500" tmFilter="0, 0; .2, .5; .8, .5; 1, 0"/>
                                        <p:tgtEl>
                                          <p:spTgt spid="19"/>
                                        </p:tgtEl>
                                      </p:cBhvr>
                                    </p:animEffect>
                                    <p:animScale>
                                      <p:cBhvr>
                                        <p:cTn id="58" dur="250" autoRev="1" fill="hold"/>
                                        <p:tgtEl>
                                          <p:spTgt spid="19"/>
                                        </p:tgtEl>
                                      </p:cBhvr>
                                      <p:by x="105000" y="105000"/>
                                    </p:animScale>
                                  </p:childTnLst>
                                </p:cTn>
                              </p:par>
                              <p:par>
                                <p:cTn id="59" presetID="26" presetClass="emph" presetSubtype="0" fill="hold" nodeType="withEffect">
                                  <p:stCondLst>
                                    <p:cond delay="250"/>
                                  </p:stCondLst>
                                  <p:childTnLst>
                                    <p:animEffect transition="out" filter="fade">
                                      <p:cBhvr>
                                        <p:cTn id="60" dur="500" tmFilter="0, 0; .2, .5; .8, .5; 1, 0"/>
                                        <p:tgtEl>
                                          <p:spTgt spid="31"/>
                                        </p:tgtEl>
                                      </p:cBhvr>
                                    </p:animEffect>
                                    <p:animScale>
                                      <p:cBhvr>
                                        <p:cTn id="61" dur="250" autoRev="1" fill="hold"/>
                                        <p:tgtEl>
                                          <p:spTgt spid="31"/>
                                        </p:tgtEl>
                                      </p:cBhvr>
                                      <p:by x="105000" y="105000"/>
                                    </p:animScale>
                                  </p:childTnLst>
                                </p:cTn>
                              </p:par>
                              <p:par>
                                <p:cTn id="62" presetID="26" presetClass="emph" presetSubtype="0" fill="hold" nodeType="withEffect">
                                  <p:stCondLst>
                                    <p:cond delay="500"/>
                                  </p:stCondLst>
                                  <p:childTnLst>
                                    <p:animEffect transition="out" filter="fade">
                                      <p:cBhvr>
                                        <p:cTn id="63" dur="500" tmFilter="0, 0; .2, .5; .8, .5; 1, 0"/>
                                        <p:tgtEl>
                                          <p:spTgt spid="34"/>
                                        </p:tgtEl>
                                      </p:cBhvr>
                                    </p:animEffect>
                                    <p:animScale>
                                      <p:cBhvr>
                                        <p:cTn id="64" dur="250" autoRev="1" fill="hold"/>
                                        <p:tgtEl>
                                          <p:spTgt spid="34"/>
                                        </p:tgtEl>
                                      </p:cBhvr>
                                      <p:by x="105000" y="105000"/>
                                    </p:animScale>
                                  </p:childTnLst>
                                </p:cTn>
                              </p:par>
                              <p:par>
                                <p:cTn id="65" presetID="26" presetClass="emph" presetSubtype="0" fill="hold" nodeType="withEffect">
                                  <p:stCondLst>
                                    <p:cond delay="750"/>
                                  </p:stCondLst>
                                  <p:childTnLst>
                                    <p:animEffect transition="out" filter="fade">
                                      <p:cBhvr>
                                        <p:cTn id="66" dur="500" tmFilter="0, 0; .2, .5; .8, .5; 1, 0"/>
                                        <p:tgtEl>
                                          <p:spTgt spid="25"/>
                                        </p:tgtEl>
                                      </p:cBhvr>
                                    </p:animEffect>
                                    <p:animScale>
                                      <p:cBhvr>
                                        <p:cTn id="67" dur="250" autoRev="1" fill="hold"/>
                                        <p:tgtEl>
                                          <p:spTgt spid="25"/>
                                        </p:tgtEl>
                                      </p:cBhvr>
                                      <p:by x="105000" y="105000"/>
                                    </p:animScale>
                                  </p:childTnLst>
                                </p:cTn>
                              </p:par>
                              <p:par>
                                <p:cTn id="68" presetID="26" presetClass="emph" presetSubtype="0" fill="hold" nodeType="withEffect">
                                  <p:stCondLst>
                                    <p:cond delay="1000"/>
                                  </p:stCondLst>
                                  <p:childTnLst>
                                    <p:animEffect transition="out" filter="fade">
                                      <p:cBhvr>
                                        <p:cTn id="69" dur="500" tmFilter="0, 0; .2, .5; .8, .5; 1, 0"/>
                                        <p:tgtEl>
                                          <p:spTgt spid="22"/>
                                        </p:tgtEl>
                                      </p:cBhvr>
                                    </p:animEffect>
                                    <p:animScale>
                                      <p:cBhvr>
                                        <p:cTn id="70" dur="250" autoRev="1" fill="hold"/>
                                        <p:tgtEl>
                                          <p:spTgt spid="22"/>
                                        </p:tgtEl>
                                      </p:cBhvr>
                                      <p:by x="105000" y="105000"/>
                                    </p:animScale>
                                  </p:childTnLst>
                                </p:cTn>
                              </p:par>
                              <p:par>
                                <p:cTn id="71" presetID="26" presetClass="emph" presetSubtype="0" fill="hold" nodeType="withEffect">
                                  <p:stCondLst>
                                    <p:cond delay="1250"/>
                                  </p:stCondLst>
                                  <p:childTnLst>
                                    <p:animEffect transition="out" filter="fade">
                                      <p:cBhvr>
                                        <p:cTn id="72" dur="500" tmFilter="0, 0; .2, .5; .8, .5; 1, 0"/>
                                        <p:tgtEl>
                                          <p:spTgt spid="28"/>
                                        </p:tgtEl>
                                      </p:cBhvr>
                                    </p:animEffect>
                                    <p:animScale>
                                      <p:cBhvr>
                                        <p:cTn id="73" dur="250" autoRev="1" fill="hold"/>
                                        <p:tgtEl>
                                          <p:spTgt spid="28"/>
                                        </p:tgtEl>
                                      </p:cBhvr>
                                      <p:by x="105000" y="105000"/>
                                    </p:animScale>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grpId="0" nodeType="withEffect">
                                  <p:stCondLst>
                                    <p:cond delay="25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18" grpId="0" animBg="1"/>
      <p:bldP spid="42" grpId="0" bldLvl="0" animBg="1"/>
      <p:bldP spid="43" grpId="0" bldLvl="0" animBg="1"/>
      <p:bldP spid="44" grpId="0" bldLvl="0" animBg="1"/>
      <p:bldP spid="45" grpId="0" bldLvl="0" animBg="1"/>
      <p:bldP spid="46" grpId="0" bldLvl="0" animBg="1"/>
      <p:bldP spid="47"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ISPRING_SCORM_RATE_SLIDES" val="0"/>
  <p:tag name="ISPRING_SCORM_RATE_QUIZZES" val="0"/>
  <p:tag name="ISPRING_SCORM_PASSING_SCORE" val="0.000000"/>
  <p:tag name="ISPRING_ULTRA_SCORM_COURSE_ID" val="16F4D515-4942-44F9-8618-898076E722A4"/>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F:\01 PPT原创设计\B589 公司简介"/>
  <p:tag name="ISPRING_PRESENTATION_TITLE" val="B589 公司简介"/>
  <p:tag name="ISPRING_FIRST_PUBLISH" val="1"/>
  <p:tag name="KSO_WPP_MARK_KEY" val="83250105-66a9-46e3-8e16-ec8715fc470f"/>
  <p:tag name="COMMONDATA" val="eyJjb3VudCI6MTAsImhkaWQiOiJlZGUxOTcxYTAwZWFjMzUzN2VjZjU0NGI3ZDc1NmZlZSIsInVzZXJDb3VudCI6MTB9"/>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0BDDFDC9697124E893E9C133630C126" ma:contentTypeVersion="15" ma:contentTypeDescription="Crear nuevo documento." ma:contentTypeScope="" ma:versionID="385e8373a12a4c788fef1a9f0b1242c6">
  <xsd:schema xmlns:xsd="http://www.w3.org/2001/XMLSchema" xmlns:xs="http://www.w3.org/2001/XMLSchema" xmlns:p="http://schemas.microsoft.com/office/2006/metadata/properties" xmlns:ns2="41c5b9d7-b815-42ee-984f-43d52b4d6c23" xmlns:ns3="5d66f359-c1cc-4ef7-a61b-58d0b0f63dff" targetNamespace="http://schemas.microsoft.com/office/2006/metadata/properties" ma:root="true" ma:fieldsID="d60cd278a55edef884d059e4c378a94d" ns2:_="" ns3:_="">
    <xsd:import namespace="41c5b9d7-b815-42ee-984f-43d52b4d6c23"/>
    <xsd:import namespace="5d66f359-c1cc-4ef7-a61b-58d0b0f63df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5b9d7-b815-42ee-984f-43d52b4d6c2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Etiquetas de imagen" ma:readOnly="false" ma:fieldId="{5cf76f15-5ced-4ddc-b409-7134ff3c332f}" ma:taxonomyMulti="true" ma:sspId="0b6c67c7-3800-4887-8484-6082c082a23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66f359-c1cc-4ef7-a61b-58d0b0f63df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1292ca2-422e-4288-a412-cc58c8ce98c0}" ma:internalName="TaxCatchAll" ma:showField="CatchAllData" ma:web="5d66f359-c1cc-4ef7-a61b-58d0b0f63df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c5b9d7-b815-42ee-984f-43d52b4d6c23">
      <Terms xmlns="http://schemas.microsoft.com/office/infopath/2007/PartnerControls"/>
    </lcf76f155ced4ddcb4097134ff3c332f>
    <TaxCatchAll xmlns="5d66f359-c1cc-4ef7-a61b-58d0b0f63dff" xsi:nil="true"/>
  </documentManagement>
</p:properties>
</file>

<file path=customXml/itemProps1.xml><?xml version="1.0" encoding="utf-8"?>
<ds:datastoreItem xmlns:ds="http://schemas.openxmlformats.org/officeDocument/2006/customXml" ds:itemID="{8F4C086F-0512-431E-9320-D6180DF1896F}"/>
</file>

<file path=customXml/itemProps2.xml><?xml version="1.0" encoding="utf-8"?>
<ds:datastoreItem xmlns:ds="http://schemas.openxmlformats.org/officeDocument/2006/customXml" ds:itemID="{410D20C9-88B7-4F93-8BAA-39A0F9A92805}"/>
</file>

<file path=customXml/itemProps3.xml><?xml version="1.0" encoding="utf-8"?>
<ds:datastoreItem xmlns:ds="http://schemas.openxmlformats.org/officeDocument/2006/customXml" ds:itemID="{073D3E75-D99F-4FF5-B006-1B26964C8A2D}"/>
</file>

<file path=docProps/app.xml><?xml version="1.0" encoding="utf-8"?>
<Properties xmlns="http://schemas.openxmlformats.org/officeDocument/2006/extended-properties" xmlns:vt="http://schemas.openxmlformats.org/officeDocument/2006/docPropsVTypes">
  <TotalTime>0</TotalTime>
  <Words>3188</Words>
  <Application>WPS 演示</Application>
  <PresentationFormat>宽屏</PresentationFormat>
  <Paragraphs>172</Paragraphs>
  <Slides>16</Slides>
  <Notes>40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Akzidenz-Grotesk BQ Extended</vt:lpstr>
      <vt:lpstr>Segoe Print</vt:lpstr>
      <vt:lpstr>Times New Roman</vt:lpstr>
      <vt:lpstr>方正韵动粗黑简体</vt:lpstr>
      <vt:lpstr>微软雅黑</vt:lpstr>
      <vt:lpstr>Calibri</vt:lpstr>
      <vt:lpstr>Calibri</vt:lpstr>
      <vt:lpstr>方正兰亭粗黑_GB18030</vt:lpstr>
      <vt:lpstr>黑体</vt:lpstr>
      <vt:lpstr>楷体</vt:lpstr>
      <vt:lpstr>方正大标宋简体</vt:lpstr>
      <vt:lpstr>Arial</vt:lpstr>
      <vt:lpstr>Neris Thin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B589 公司简介</dc:title>
  <dc:creator>xb21cn</dc:creator>
  <cp:lastModifiedBy>Lional</cp:lastModifiedBy>
  <cp:revision>58</cp:revision>
  <dcterms:created xsi:type="dcterms:W3CDTF">2018-10-05T07:07:00Z</dcterms:created>
  <dcterms:modified xsi:type="dcterms:W3CDTF">2026-02-02T07:03:11Z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KSOTemplateUUID">
    <vt:lpwstr>v1.0_mb_o8+qvr1veAsBrAa68IqE+A==</vt:lpwstr>
  </property>
  <property fmtid="{D5CDD505-2E9C-101B-9397-08002B2CF9AE}" pid="4" name="ICV">
    <vt:lpwstr>161AE463E2924C86BB7A915027B78AFA_13</vt:lpwstr>
  </property>
  <property fmtid="{D5CDD505-2E9C-101B-9397-08002B2CF9AE}" pid="5" name="ContentTypeId">
    <vt:lpwstr>0x01010040BDDFDC9697124E893E9C133630C126</vt:lpwstr>
  </property>
</Properties>
</file>