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/>
    <p:restoredTop sz="94610"/>
  </p:normalViewPr>
  <p:slideViewPr>
    <p:cSldViewPr snapToGrid="0" snapToObjects="1">
      <p:cViewPr varScale="1">
        <p:scale>
          <a:sx n="179" d="100"/>
          <a:sy n="179" d="100"/>
        </p:scale>
        <p:origin x="1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37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03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5CA80-5BC3-79EC-61AD-2B6D6DDA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27050"/>
            <a:ext cx="8178799" cy="4089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881CF-D128-EBFF-564C-3096D3C5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145" y="600075"/>
            <a:ext cx="583790" cy="704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A6FA4-0AC4-2D95-3EB7-AC26EE76A28B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9498" y="518712"/>
            <a:ext cx="1553768" cy="10358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A552B6-7503-0F84-DA94-541D1C02F1D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alphaModFix/>
          </a:blip>
          <a:stretch/>
        </p:blipFill>
        <p:spPr>
          <a:xfrm>
            <a:off x="2346204" y="518712"/>
            <a:ext cx="1553768" cy="8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0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4124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  STRATEGIC RECOMMENDATIONS FOR SCN AGENCIES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320040" y="1115568"/>
            <a:ext cx="4160520" cy="9144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5" name="Shape 3"/>
          <p:cNvSpPr/>
          <p:nvPr/>
        </p:nvSpPr>
        <p:spPr>
          <a:xfrm>
            <a:off x="429768" y="1243584"/>
            <a:ext cx="347472" cy="347472"/>
          </a:xfrm>
          <a:prstGeom prst="roundRect">
            <a:avLst>
              <a:gd name="adj" fmla="val 18421"/>
            </a:avLst>
          </a:prstGeom>
          <a:solidFill>
            <a:srgbClr val="00C9A7"/>
          </a:solidFill>
          <a:ln w="12700">
            <a:solidFill>
              <a:srgbClr val="00C9A7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6" name="Text 4"/>
          <p:cNvSpPr/>
          <p:nvPr/>
        </p:nvSpPr>
        <p:spPr>
          <a:xfrm>
            <a:off x="429768" y="1243584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850392" y="1188720"/>
            <a:ext cx="35021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Consolidate Freight via SCN Service Search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850392" y="1463040"/>
            <a:ext cx="3502152" cy="493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800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Coordinate LCL, LTL &amp; weekly air consolidations among member agencies</a:t>
            </a:r>
            <a:endParaRPr lang="en-US" sz="800" dirty="0"/>
          </a:p>
          <a:p>
            <a:pPr marL="342900" indent="-342900">
              <a:buSzPct val="100000"/>
              <a:buChar char="•"/>
            </a:pPr>
            <a:r>
              <a:rPr lang="en-US" sz="800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 end-to-end costs and eliminate hidden surcharges at destination</a:t>
            </a:r>
            <a:endParaRPr lang="en-US" sz="800" dirty="0"/>
          </a:p>
        </p:txBody>
      </p:sp>
      <p:sp>
        <p:nvSpPr>
          <p:cNvPr id="9" name="Shape 7"/>
          <p:cNvSpPr/>
          <p:nvPr/>
        </p:nvSpPr>
        <p:spPr>
          <a:xfrm>
            <a:off x="4754880" y="1115568"/>
            <a:ext cx="4160520" cy="9144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0" name="Shape 8"/>
          <p:cNvSpPr/>
          <p:nvPr/>
        </p:nvSpPr>
        <p:spPr>
          <a:xfrm>
            <a:off x="4864608" y="1243584"/>
            <a:ext cx="347472" cy="347472"/>
          </a:xfrm>
          <a:prstGeom prst="roundRect">
            <a:avLst>
              <a:gd name="adj" fmla="val 18421"/>
            </a:avLst>
          </a:prstGeom>
          <a:solidFill>
            <a:srgbClr val="00C9A7"/>
          </a:solidFill>
          <a:ln w="12700">
            <a:solidFill>
              <a:srgbClr val="00C9A7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1" name="Text 9"/>
          <p:cNvSpPr/>
          <p:nvPr/>
        </p:nvSpPr>
        <p:spPr>
          <a:xfrm>
            <a:off x="4864608" y="1243584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5285232" y="1188720"/>
            <a:ext cx="35021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CTPAT / AEO Certifications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285232" y="1463040"/>
            <a:ext cx="3502152" cy="493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800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Leverage CBP pilot allowing 3PL accreditation without own fleet</a:t>
            </a:r>
            <a:endParaRPr lang="en-US" sz="800" dirty="0"/>
          </a:p>
          <a:p>
            <a:pPr marL="342900" indent="-342900">
              <a:buSzPct val="100000"/>
              <a:buChar char="•"/>
            </a:pPr>
            <a:r>
              <a:rPr lang="en-US" sz="800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 border wait times under mutual customs recognition schemes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320040" y="2157984"/>
            <a:ext cx="4160520" cy="9144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5" name="Shape 13"/>
          <p:cNvSpPr/>
          <p:nvPr/>
        </p:nvSpPr>
        <p:spPr>
          <a:xfrm>
            <a:off x="429768" y="2286000"/>
            <a:ext cx="347472" cy="347472"/>
          </a:xfrm>
          <a:prstGeom prst="roundRect">
            <a:avLst>
              <a:gd name="adj" fmla="val 18421"/>
            </a:avLst>
          </a:prstGeom>
          <a:solidFill>
            <a:srgbClr val="00C9A7"/>
          </a:solidFill>
          <a:ln w="12700">
            <a:solidFill>
              <a:srgbClr val="00C9A7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6" name="Text 14"/>
          <p:cNvSpPr/>
          <p:nvPr/>
        </p:nvSpPr>
        <p:spPr>
          <a:xfrm>
            <a:off x="429768" y="228600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850392" y="2231136"/>
            <a:ext cx="35021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Capitalize on the Callao-Chancay Axis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850392" y="2505456"/>
            <a:ext cx="3502152" cy="493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800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 multimodal services feeding Chancay from Chile, Ecuador &amp; Colombia</a:t>
            </a:r>
            <a:endParaRPr lang="en-US" sz="800" dirty="0"/>
          </a:p>
          <a:p>
            <a:pPr marL="342900" indent="-342900">
              <a:buSzPct val="100000"/>
              <a:buChar char="•"/>
            </a:pPr>
            <a:r>
              <a:rPr lang="en-US" sz="800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Offer direct Asia transits 10-17 days faster than conventional routes</a:t>
            </a:r>
            <a:endParaRPr lang="en-US" sz="800" dirty="0"/>
          </a:p>
        </p:txBody>
      </p:sp>
      <p:sp>
        <p:nvSpPr>
          <p:cNvPr id="19" name="Shape 17"/>
          <p:cNvSpPr/>
          <p:nvPr/>
        </p:nvSpPr>
        <p:spPr>
          <a:xfrm>
            <a:off x="4754880" y="2157984"/>
            <a:ext cx="4160520" cy="9144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0" name="Shape 18"/>
          <p:cNvSpPr/>
          <p:nvPr/>
        </p:nvSpPr>
        <p:spPr>
          <a:xfrm>
            <a:off x="4864608" y="2286000"/>
            <a:ext cx="347472" cy="347472"/>
          </a:xfrm>
          <a:prstGeom prst="roundRect">
            <a:avLst>
              <a:gd name="adj" fmla="val 18421"/>
            </a:avLst>
          </a:prstGeom>
          <a:solidFill>
            <a:srgbClr val="00C9A7"/>
          </a:solidFill>
          <a:ln w="12700">
            <a:solidFill>
              <a:srgbClr val="00C9A7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1" name="Text 19"/>
          <p:cNvSpPr/>
          <p:nvPr/>
        </p:nvSpPr>
        <p:spPr>
          <a:xfrm>
            <a:off x="4864608" y="2286000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5285232" y="2231136"/>
            <a:ext cx="35021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Strengthen Digital Visibility &amp; Risk Control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285232" y="2505456"/>
            <a:ext cx="3502152" cy="493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800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Carrier identity audits + satellite tracking with anti-jamming detection</a:t>
            </a:r>
            <a:endParaRPr lang="en-US" sz="800" dirty="0"/>
          </a:p>
          <a:p>
            <a:pPr marL="342900" indent="-342900">
              <a:buSzPct val="100000"/>
              <a:buChar char="•"/>
            </a:pPr>
            <a:r>
              <a:rPr lang="en-US" sz="800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Safe-stop protocols and use of bonded warehouses at border crossings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2514600" y="3200400"/>
            <a:ext cx="4114800" cy="9144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5" name="Shape 23"/>
          <p:cNvSpPr/>
          <p:nvPr/>
        </p:nvSpPr>
        <p:spPr>
          <a:xfrm>
            <a:off x="2624328" y="3328416"/>
            <a:ext cx="347472" cy="347472"/>
          </a:xfrm>
          <a:prstGeom prst="roundRect">
            <a:avLst>
              <a:gd name="adj" fmla="val 18421"/>
            </a:avLst>
          </a:prstGeom>
          <a:solidFill>
            <a:srgbClr val="00C9A7"/>
          </a:solidFill>
          <a:ln w="12700">
            <a:solidFill>
              <a:srgbClr val="00C9A7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6" name="Text 24"/>
          <p:cNvSpPr/>
          <p:nvPr/>
        </p:nvSpPr>
        <p:spPr>
          <a:xfrm>
            <a:off x="2624328" y="3328416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3044952" y="3273552"/>
            <a:ext cx="345643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Embed Decarbonization Metrics in Proposals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3044952" y="3547872"/>
            <a:ext cx="3456432" cy="4937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800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Provide verified Scope 3 emission reports for multinational clients</a:t>
            </a:r>
            <a:endParaRPr lang="en-US" sz="800" dirty="0"/>
          </a:p>
          <a:p>
            <a:pPr marL="342900" indent="-342900">
              <a:buSzPct val="100000"/>
              <a:buChar char="•"/>
            </a:pPr>
            <a:r>
              <a:rPr lang="en-US" sz="800" dirty="0">
                <a:solidFill>
                  <a:srgbClr val="4444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Prioritize efficient fleets; offer carbon offset options for road &amp; ocean freight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00C9A7"/>
          </a:solidFill>
          <a:ln w="12700">
            <a:solidFill>
              <a:srgbClr val="00C9A7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731520" y="1005840"/>
            <a:ext cx="7680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kern="0" spc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TAKEAWAYS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731520" y="1645920"/>
            <a:ext cx="2286000" cy="45720"/>
          </a:xfrm>
          <a:prstGeom prst="rect">
            <a:avLst/>
          </a:prstGeom>
          <a:solidFill>
            <a:srgbClr val="FF6B35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5" name="Text 3"/>
          <p:cNvSpPr/>
          <p:nvPr/>
        </p:nvSpPr>
        <p:spPr>
          <a:xfrm>
            <a:off x="731520" y="1828800"/>
            <a:ext cx="7680960" cy="2651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Nearshoring in Mexico is irreversible — the key is executing well: secure warehouses, get certified, go digital</a:t>
            </a:r>
            <a:endParaRPr lang="en-US" sz="125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EU-Mercosur deal (live May 2026) opens a new Atlantic corridor — SCN agencies must be ready to handle the surge in Europe-LATAM freight</a:t>
            </a:r>
            <a:endParaRPr lang="en-US" sz="125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Chancay redefines South Pacific routes — Andean agencies must position themselves as feeders now</a:t>
            </a:r>
            <a:endParaRPr lang="en-US" sz="125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Cargo security is a competitive advantage, not just a cost — CTPAT and digital visibility are non-negotiable</a:t>
            </a:r>
            <a:endParaRPr lang="en-US" sz="125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Decarbonization is already a commercial requirement — those not reporting Scope 3 emissions will lose contracts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0" y="4846320"/>
            <a:ext cx="9144000" cy="54864"/>
          </a:xfrm>
          <a:prstGeom prst="rect">
            <a:avLst/>
          </a:prstGeom>
          <a:solidFill>
            <a:srgbClr val="00C9A7"/>
          </a:solidFill>
          <a:ln w="12700">
            <a:solidFill>
              <a:srgbClr val="00C9A7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7" name="Text 5"/>
          <p:cNvSpPr/>
          <p:nvPr/>
        </p:nvSpPr>
        <p:spPr>
          <a:xfrm>
            <a:off x="731520" y="4617720"/>
            <a:ext cx="76809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F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Security Cargo Network  |  LATAM Logistics Opportunities 2026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189EB-4264-610C-6376-EF0E0DC5B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AA7FCE-CCF0-218B-23BA-1560AF8FB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03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E697FF-B027-D8D8-0876-513943B1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AF4D7-3879-9097-3EE4-EF600870D6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600" y="527050"/>
            <a:ext cx="8178799" cy="4089399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196F0B54-9FEE-B9FD-F05C-2D16A95AFD98}"/>
              </a:ext>
            </a:extLst>
          </p:cNvPr>
          <p:cNvSpPr/>
          <p:nvPr/>
        </p:nvSpPr>
        <p:spPr>
          <a:xfrm>
            <a:off x="2050256" y="2274569"/>
            <a:ext cx="5379244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9F3216-8F8E-7E66-86C2-1A6096988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98" y="2950290"/>
            <a:ext cx="583790" cy="704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7C0C18-F434-E238-E804-8287C958392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0631" y="2868929"/>
            <a:ext cx="1553768" cy="1035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16EF91-1228-05DF-0FE0-3F83A5B14D89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alphaModFix/>
          </a:blip>
          <a:stretch/>
        </p:blipFill>
        <p:spPr>
          <a:xfrm>
            <a:off x="1657559" y="2877978"/>
            <a:ext cx="1553768" cy="86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9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00C9A7"/>
          </a:solidFill>
          <a:ln w="12700">
            <a:solidFill>
              <a:srgbClr val="00C9A7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548640" y="822960"/>
            <a:ext cx="8046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kern="0" spc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LOGISTICS IN LATAM</a:t>
            </a:r>
            <a:endParaRPr lang="en-US" sz="4200" dirty="0"/>
          </a:p>
        </p:txBody>
      </p:sp>
      <p:sp>
        <p:nvSpPr>
          <p:cNvPr id="4" name="Text 2"/>
          <p:cNvSpPr/>
          <p:nvPr/>
        </p:nvSpPr>
        <p:spPr>
          <a:xfrm>
            <a:off x="548640" y="169164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Opportunities &amp; Challenges 2026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48640" y="2331720"/>
            <a:ext cx="3200400" cy="36576"/>
          </a:xfrm>
          <a:prstGeom prst="rect">
            <a:avLst/>
          </a:prstGeom>
          <a:solidFill>
            <a:srgbClr val="FF6B35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6" name="Text 4"/>
          <p:cNvSpPr/>
          <p:nvPr/>
        </p:nvSpPr>
        <p:spPr>
          <a:xfrm>
            <a:off x="548640" y="251460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Strategic perspectives for independent freight agencies in the SCN network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48640" y="3383280"/>
            <a:ext cx="2560320" cy="1371600"/>
          </a:xfrm>
          <a:prstGeom prst="roundRect">
            <a:avLst>
              <a:gd name="adj" fmla="val 8000"/>
            </a:avLst>
          </a:prstGeom>
          <a:solidFill>
            <a:srgbClr val="1B2B3C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8" name="Text 6"/>
          <p:cNvSpPr/>
          <p:nvPr/>
        </p:nvSpPr>
        <p:spPr>
          <a:xfrm>
            <a:off x="640080" y="3456432"/>
            <a:ext cx="23774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2.2%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640080" y="4005072"/>
            <a:ext cx="23774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LATAM GDP Growth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(ECLAC)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383280" y="3383280"/>
            <a:ext cx="2560320" cy="1371600"/>
          </a:xfrm>
          <a:prstGeom prst="roundRect">
            <a:avLst>
              <a:gd name="adj" fmla="val 8000"/>
            </a:avLst>
          </a:prstGeom>
          <a:solidFill>
            <a:srgbClr val="1B2B3C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1" name="Text 9"/>
          <p:cNvSpPr/>
          <p:nvPr/>
        </p:nvSpPr>
        <p:spPr>
          <a:xfrm>
            <a:off x="3474720" y="3456432"/>
            <a:ext cx="23774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$40.9B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3474720" y="4005072"/>
            <a:ext cx="23774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FDI in Mexico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(last period)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6217920" y="3383280"/>
            <a:ext cx="2560320" cy="1371600"/>
          </a:xfrm>
          <a:prstGeom prst="roundRect">
            <a:avLst>
              <a:gd name="adj" fmla="val 8000"/>
            </a:avLst>
          </a:prstGeom>
          <a:solidFill>
            <a:srgbClr val="1B2B3C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4" name="Text 12"/>
          <p:cNvSpPr/>
          <p:nvPr/>
        </p:nvSpPr>
        <p:spPr>
          <a:xfrm>
            <a:off x="6309360" y="3456432"/>
            <a:ext cx="23774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240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6309360" y="4005072"/>
            <a:ext cx="237744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SCN Companies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138 countries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0" y="5074920"/>
            <a:ext cx="9144000" cy="68580"/>
          </a:xfrm>
          <a:prstGeom prst="rect">
            <a:avLst/>
          </a:prstGeom>
          <a:solidFill>
            <a:srgbClr val="FF6B35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7" name="Text 15"/>
          <p:cNvSpPr/>
          <p:nvPr/>
        </p:nvSpPr>
        <p:spPr>
          <a:xfrm>
            <a:off x="548640" y="47548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8F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Security Cargo Network  |  2026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 MACROECONOMIC &amp; GEOPOLITICAL ENVIRONMENT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365760" y="1143000"/>
            <a:ext cx="4023360" cy="3566160"/>
          </a:xfrm>
          <a:prstGeom prst="roundRect">
            <a:avLst>
              <a:gd name="adj" fmla="val 2564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5" name="Text 3"/>
          <p:cNvSpPr/>
          <p:nvPr/>
        </p:nvSpPr>
        <p:spPr>
          <a:xfrm>
            <a:off x="502920" y="1234440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Pressures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02920" y="1572768"/>
            <a:ext cx="914400" cy="36576"/>
          </a:xfrm>
          <a:prstGeom prst="rect">
            <a:avLst/>
          </a:prstGeom>
          <a:solidFill>
            <a:srgbClr val="FF6B35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7" name="Text 5"/>
          <p:cNvSpPr/>
          <p:nvPr/>
        </p:nvSpPr>
        <p:spPr>
          <a:xfrm>
            <a:off x="502920" y="1691640"/>
            <a:ext cx="3749040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LATAM GDP growth 2026: +2.2% (ECLAC) — broad slowdown across 24 of 33 nations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Iran conflict drives Brent prices up → inflationary pressure on diesel and jet fuel costs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Caribbean (excl. Guyana): only +1.2% real growth — high vulnerability to critical imports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Brazil &amp; Mexico: severe fiscal constraints and tariff uncertainty with northern partners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754880" y="1143000"/>
            <a:ext cx="4023360" cy="3566160"/>
          </a:xfrm>
          <a:prstGeom prst="roundRect">
            <a:avLst>
              <a:gd name="adj" fmla="val 2564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9" name="Text 7"/>
          <p:cNvSpPr/>
          <p:nvPr/>
        </p:nvSpPr>
        <p:spPr>
          <a:xfrm>
            <a:off x="4892040" y="1234440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Regional Divergences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4892040" y="1572768"/>
            <a:ext cx="1188720" cy="36576"/>
          </a:xfrm>
          <a:prstGeom prst="rect">
            <a:avLst/>
          </a:prstGeom>
          <a:solidFill>
            <a:srgbClr val="00C9A7"/>
          </a:solidFill>
          <a:ln w="12700">
            <a:solidFill>
              <a:srgbClr val="00C9A7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1" name="Text 9"/>
          <p:cNvSpPr/>
          <p:nvPr/>
        </p:nvSpPr>
        <p:spPr>
          <a:xfrm>
            <a:off x="4892040" y="1691640"/>
            <a:ext cx="3749040" cy="2834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Dominican Republic: +4.5-4.8% driven by booming industrial free-trade zones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South America: +2.4%, productive slowdown with inflation in imported inputs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Rising international freight costs hurt net energy importers across Central America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Argentina improves financial conditions through structural reforms and fiscal stabilization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B2B3C"/>
          </a:solidFill>
          <a:ln w="12700">
            <a:solidFill>
              <a:srgbClr val="1B2B3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 NEARSHORING &amp; USMCA ECOSYSTEM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320040" y="1097280"/>
            <a:ext cx="1965960" cy="1234440"/>
          </a:xfrm>
          <a:prstGeom prst="roundRect">
            <a:avLst>
              <a:gd name="adj" fmla="val 7407"/>
            </a:avLst>
          </a:prstGeom>
          <a:solidFill>
            <a:srgbClr val="162434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5" name="Text 3"/>
          <p:cNvSpPr/>
          <p:nvPr/>
        </p:nvSpPr>
        <p:spPr>
          <a:xfrm>
            <a:off x="365760" y="1170432"/>
            <a:ext cx="1874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+7.4%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65760" y="1719072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U.S. imports from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Mexico (annualized)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2468880" y="1097280"/>
            <a:ext cx="1965960" cy="1234440"/>
          </a:xfrm>
          <a:prstGeom prst="roundRect">
            <a:avLst>
              <a:gd name="adj" fmla="val 7407"/>
            </a:avLst>
          </a:prstGeom>
          <a:solidFill>
            <a:srgbClr val="162434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8" name="Text 6"/>
          <p:cNvSpPr/>
          <p:nvPr/>
        </p:nvSpPr>
        <p:spPr>
          <a:xfrm>
            <a:off x="2514600" y="1170432"/>
            <a:ext cx="1874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$40.9B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2514600" y="1719072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FDI in Mexico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(last period)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4617720" y="1097280"/>
            <a:ext cx="1965960" cy="1234440"/>
          </a:xfrm>
          <a:prstGeom prst="roundRect">
            <a:avLst>
              <a:gd name="adj" fmla="val 7407"/>
            </a:avLst>
          </a:prstGeom>
          <a:solidFill>
            <a:srgbClr val="162434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1" name="Text 9"/>
          <p:cNvSpPr/>
          <p:nvPr/>
        </p:nvSpPr>
        <p:spPr>
          <a:xfrm>
            <a:off x="4663440" y="1170432"/>
            <a:ext cx="1874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2-5 days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4663440" y="1719072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CPKC border crossing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vs. weeks by sea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6766560" y="1097280"/>
            <a:ext cx="1965960" cy="1234440"/>
          </a:xfrm>
          <a:prstGeom prst="roundRect">
            <a:avLst>
              <a:gd name="adj" fmla="val 7407"/>
            </a:avLst>
          </a:prstGeom>
          <a:solidFill>
            <a:srgbClr val="162434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4" name="Text 12"/>
          <p:cNvSpPr/>
          <p:nvPr/>
        </p:nvSpPr>
        <p:spPr>
          <a:xfrm>
            <a:off x="6812280" y="1170432"/>
            <a:ext cx="1874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&lt;4%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6812280" y="1719072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Industrial vacancy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Monterrey/GDL/CDMX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320040" y="2450592"/>
            <a:ext cx="4114800" cy="2423160"/>
          </a:xfrm>
          <a:prstGeom prst="roundRect">
            <a:avLst>
              <a:gd name="adj" fmla="val 3774"/>
            </a:avLst>
          </a:prstGeom>
          <a:solidFill>
            <a:srgbClr val="162434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7" name="Text 15"/>
          <p:cNvSpPr/>
          <p:nvPr/>
        </p:nvSpPr>
        <p:spPr>
          <a:xfrm>
            <a:off x="457200" y="2523744"/>
            <a:ext cx="3840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6B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Opportunities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57200" y="2834640"/>
            <a:ext cx="3749040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Mexico: top U.S. trading partner; finished goods exported duty-free under USMCA rules of origin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CPKC rail network links Mexican manufacturing to U.S. Midwest in 2-5 days (vs. weeks by sea)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GM, Ford, BMW, Toyota, Audi &amp; Kia expanding plants; growing focus on EVs and lithium batteries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Aerospace cluster in Querétaro &amp; Baja California: Bombardier, Safran, Honeywell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4709160" y="2450592"/>
            <a:ext cx="4114800" cy="2423160"/>
          </a:xfrm>
          <a:prstGeom prst="roundRect">
            <a:avLst>
              <a:gd name="adj" fmla="val 3774"/>
            </a:avLst>
          </a:prstGeom>
          <a:solidFill>
            <a:srgbClr val="162434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0" name="Text 18"/>
          <p:cNvSpPr/>
          <p:nvPr/>
        </p:nvSpPr>
        <p:spPr>
          <a:xfrm>
            <a:off x="4846320" y="2523744"/>
            <a:ext cx="3840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6B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Risks &amp; Constraints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846320" y="2834640"/>
            <a:ext cx="3749040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Guadalajara ('Mexican Silicon Valley'): Intel, IBM, Oracle, HP — hardware, software &amp; supply chain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Industrial vacancy &lt;4% in main hubs → space must be reserved well in advance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USMCA 2026 review: pressure to raise Regional Value Content (RVC) thresholds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Washington pushing to exclude Chinese inputs in electronics, steel &amp; batteries to prevent transshipment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4124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 MERCOSUR – EUROPE: THE HISTORIC TRADE DEAL OF 2026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320040" y="1078992"/>
            <a:ext cx="8503920" cy="658368"/>
          </a:xfrm>
          <a:prstGeom prst="roundRect">
            <a:avLst>
              <a:gd name="adj" fmla="val 11111"/>
            </a:avLst>
          </a:prstGeom>
          <a:solidFill>
            <a:srgbClr val="EBF0FA"/>
          </a:solidFill>
          <a:ln/>
        </p:spPr>
        <p:txBody>
          <a:bodyPr/>
          <a:lstStyle/>
          <a:p>
            <a:endParaRPr lang="es-MX"/>
          </a:p>
        </p:txBody>
      </p:sp>
      <p:sp>
        <p:nvSpPr>
          <p:cNvPr id="5" name="Text 3"/>
          <p:cNvSpPr/>
          <p:nvPr/>
        </p:nvSpPr>
        <p:spPr>
          <a:xfrm>
            <a:off x="502920" y="1152144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0033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After 25 years of negotiations, the EU-Mercosur Interim Trade Agreement entered provisional application on May 1, 2026 — creating the world's largest free trade area: 700M people, 30% of global GDP, €111B in bilateral trade.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320040" y="1847088"/>
            <a:ext cx="416052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7" name="Shape 5"/>
          <p:cNvSpPr/>
          <p:nvPr/>
        </p:nvSpPr>
        <p:spPr>
          <a:xfrm>
            <a:off x="320040" y="1847088"/>
            <a:ext cx="4160520" cy="347472"/>
          </a:xfrm>
          <a:prstGeom prst="roundRect">
            <a:avLst>
              <a:gd name="adj" fmla="val 26316"/>
            </a:avLst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8" name="Shape 6"/>
          <p:cNvSpPr/>
          <p:nvPr/>
        </p:nvSpPr>
        <p:spPr>
          <a:xfrm>
            <a:off x="320040" y="2029968"/>
            <a:ext cx="4160520" cy="164592"/>
          </a:xfrm>
          <a:prstGeom prst="rect">
            <a:avLst/>
          </a:prstGeom>
          <a:solidFill>
            <a:srgbClr val="003399"/>
          </a:solidFill>
          <a:ln w="12700">
            <a:solidFill>
              <a:srgbClr val="003399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9" name="Text 7"/>
          <p:cNvSpPr/>
          <p:nvPr/>
        </p:nvSpPr>
        <p:spPr>
          <a:xfrm>
            <a:off x="457200" y="189280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Deal Scope &amp; Tariff Cuts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457200" y="2231136"/>
            <a:ext cx="388620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91% of EU exports to Mercosur and 92% of Mercosur exports to EU move toward duty-free — phased up to 10-15 years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 cars: tariff cut from 35% → 17.5% on day one (EVs: 35% → 25%); machinery duty down from 14-20%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 pharmaceutical tariffs (up to 14%) eliminated; estimated savings of €4B/year for EU exporters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Agri-food quotas: beef, poultry &amp; sugar subject to volume limits and EU safeguard mechanisms</a:t>
            </a:r>
            <a:endParaRPr lang="en-US" sz="800" dirty="0"/>
          </a:p>
        </p:txBody>
      </p:sp>
      <p:sp>
        <p:nvSpPr>
          <p:cNvPr id="11" name="Shape 9"/>
          <p:cNvSpPr/>
          <p:nvPr/>
        </p:nvSpPr>
        <p:spPr>
          <a:xfrm>
            <a:off x="4754880" y="1847088"/>
            <a:ext cx="416052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2" name="Shape 10"/>
          <p:cNvSpPr/>
          <p:nvPr/>
        </p:nvSpPr>
        <p:spPr>
          <a:xfrm>
            <a:off x="4754880" y="1847088"/>
            <a:ext cx="4160520" cy="347472"/>
          </a:xfrm>
          <a:prstGeom prst="roundRect">
            <a:avLst>
              <a:gd name="adj" fmla="val 26316"/>
            </a:avLst>
          </a:prstGeom>
          <a:solidFill>
            <a:srgbClr val="00875A"/>
          </a:solidFill>
          <a:ln w="12700">
            <a:solidFill>
              <a:srgbClr val="00875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3" name="Shape 11"/>
          <p:cNvSpPr/>
          <p:nvPr/>
        </p:nvSpPr>
        <p:spPr>
          <a:xfrm>
            <a:off x="4754880" y="2029968"/>
            <a:ext cx="4160520" cy="164592"/>
          </a:xfrm>
          <a:prstGeom prst="rect">
            <a:avLst/>
          </a:prstGeom>
          <a:solidFill>
            <a:srgbClr val="00875A"/>
          </a:solidFill>
          <a:ln w="12700">
            <a:solidFill>
              <a:srgbClr val="00875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4" name="Text 12"/>
          <p:cNvSpPr/>
          <p:nvPr/>
        </p:nvSpPr>
        <p:spPr>
          <a:xfrm>
            <a:off x="4892040" y="189280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Logistics &amp; Freight Opportunities</a:t>
            </a:r>
            <a:endParaRPr lang="en-US" sz="1050" dirty="0"/>
          </a:p>
        </p:txBody>
      </p:sp>
      <p:sp>
        <p:nvSpPr>
          <p:cNvPr id="15" name="Text 13"/>
          <p:cNvSpPr/>
          <p:nvPr/>
        </p:nvSpPr>
        <p:spPr>
          <a:xfrm>
            <a:off x="4892040" y="2231136"/>
            <a:ext cx="388620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Atlantic trade lanes between Europe and Argentina, Brazil, Paraguay &amp; Uruguay (270M consumers)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Surge expected in containerized exports of machinery, chemicals, autos &amp; pharma from EU to LATAM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Mercosur agri exports to EU (beef, soy, grains, fruits) to grow — boosting Santos, Buenos Aires, Montevideo port volumes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Liberalization of logistics &amp; digital services: EU 3PL operators gain improved market access in Mercosur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20040" y="3465576"/>
            <a:ext cx="416052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7" name="Shape 15"/>
          <p:cNvSpPr/>
          <p:nvPr/>
        </p:nvSpPr>
        <p:spPr>
          <a:xfrm>
            <a:off x="320040" y="3465576"/>
            <a:ext cx="4160520" cy="347472"/>
          </a:xfrm>
          <a:prstGeom prst="roundRect">
            <a:avLst>
              <a:gd name="adj" fmla="val 26316"/>
            </a:avLst>
          </a:prstGeom>
          <a:solidFill>
            <a:srgbClr val="7B3F00"/>
          </a:solidFill>
          <a:ln w="12700">
            <a:solidFill>
              <a:srgbClr val="7B3F00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8" name="Shape 16"/>
          <p:cNvSpPr/>
          <p:nvPr/>
        </p:nvSpPr>
        <p:spPr>
          <a:xfrm>
            <a:off x="320040" y="3648456"/>
            <a:ext cx="4160520" cy="164592"/>
          </a:xfrm>
          <a:prstGeom prst="rect">
            <a:avLst/>
          </a:prstGeom>
          <a:solidFill>
            <a:srgbClr val="7B3F00"/>
          </a:solidFill>
          <a:ln w="12700">
            <a:solidFill>
              <a:srgbClr val="7B3F00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9" name="Text 17"/>
          <p:cNvSpPr/>
          <p:nvPr/>
        </p:nvSpPr>
        <p:spPr>
          <a:xfrm>
            <a:off x="457200" y="3511296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Strategic Raw Materials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457200" y="3849624"/>
            <a:ext cx="388620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 imports 82% of its Niobium from Mercosur — critical for superconducting magnets and clean tech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Lithium (Argentina), iron ore (Brazil) and copper (Paraguay) secured under preferential terms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Deal directly counters China's growing grip on LATAM critical mineral supply chains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European companies gain first-mover advantage in green transition sourcing before competitors</a:t>
            </a:r>
            <a:endParaRPr lang="en-US" sz="800" dirty="0"/>
          </a:p>
        </p:txBody>
      </p:sp>
      <p:sp>
        <p:nvSpPr>
          <p:cNvPr id="21" name="Shape 19"/>
          <p:cNvSpPr/>
          <p:nvPr/>
        </p:nvSpPr>
        <p:spPr>
          <a:xfrm>
            <a:off x="4754880" y="3465576"/>
            <a:ext cx="416052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2" name="Shape 20"/>
          <p:cNvSpPr/>
          <p:nvPr/>
        </p:nvSpPr>
        <p:spPr>
          <a:xfrm>
            <a:off x="4754880" y="3465576"/>
            <a:ext cx="4160520" cy="347472"/>
          </a:xfrm>
          <a:prstGeom prst="roundRect">
            <a:avLst>
              <a:gd name="adj" fmla="val 26316"/>
            </a:avLst>
          </a:prstGeom>
          <a:solidFill>
            <a:srgbClr val="C53030"/>
          </a:solidFill>
          <a:ln w="12700">
            <a:solidFill>
              <a:srgbClr val="C53030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3" name="Shape 21"/>
          <p:cNvSpPr/>
          <p:nvPr/>
        </p:nvSpPr>
        <p:spPr>
          <a:xfrm>
            <a:off x="4754880" y="3648456"/>
            <a:ext cx="4160520" cy="164592"/>
          </a:xfrm>
          <a:prstGeom prst="rect">
            <a:avLst/>
          </a:prstGeom>
          <a:solidFill>
            <a:srgbClr val="C53030"/>
          </a:solidFill>
          <a:ln w="12700">
            <a:solidFill>
              <a:srgbClr val="C53030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4" name="Text 22"/>
          <p:cNvSpPr/>
          <p:nvPr/>
        </p:nvSpPr>
        <p:spPr>
          <a:xfrm>
            <a:off x="4892040" y="3511296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Risks &amp; Political Hurdles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4892040" y="3849624"/>
            <a:ext cx="3886200" cy="1051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 Parliament froze ratification (Jan 2026) and referred deal to Court of Justice — review may take 2 years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France, Ireland, Austria, Hungary &amp; Poland voted against; French farmer protests ongoing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Deforestation conditionality: LATAM exporters must meet EU sustainability and labor standards</a:t>
            </a:r>
            <a:endParaRPr lang="en-US" sz="8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8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Rules of origin compliance required — no preference if goods don't meet Chapter 3 origin criteria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  MEXICO LOGISTICS DEEP DIVE 2026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320040" y="1115568"/>
            <a:ext cx="4160520" cy="178308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5" name="Shape 3"/>
          <p:cNvSpPr/>
          <p:nvPr/>
        </p:nvSpPr>
        <p:spPr>
          <a:xfrm>
            <a:off x="320040" y="1115568"/>
            <a:ext cx="4160520" cy="365760"/>
          </a:xfrm>
          <a:prstGeom prst="roundRect">
            <a:avLst>
              <a:gd name="adj" fmla="val 25000"/>
            </a:avLst>
          </a:prstGeom>
          <a:solidFill>
            <a:srgbClr val="00C9A7"/>
          </a:solidFill>
          <a:ln w="12700">
            <a:solidFill>
              <a:srgbClr val="00C9A7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6" name="Shape 4"/>
          <p:cNvSpPr/>
          <p:nvPr/>
        </p:nvSpPr>
        <p:spPr>
          <a:xfrm>
            <a:off x="320040" y="1316736"/>
            <a:ext cx="4160520" cy="164592"/>
          </a:xfrm>
          <a:prstGeom prst="rect">
            <a:avLst/>
          </a:prstGeom>
          <a:solidFill>
            <a:srgbClr val="00C9A7"/>
          </a:solidFill>
          <a:ln w="12700">
            <a:solidFill>
              <a:srgbClr val="00C9A7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7" name="Text 5"/>
          <p:cNvSpPr/>
          <p:nvPr/>
        </p:nvSpPr>
        <p:spPr>
          <a:xfrm>
            <a:off x="457200" y="116128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Warehousing &amp; Transport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457200" y="1527048"/>
            <a:ext cx="3886200" cy="1298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Vacancy &lt;4% in Monterrey, GDL &amp; CDMX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Ciudad Juárez: industrial absorption +63% year-on-year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Querétaro: absorption +74%, availability just 7.48%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Shortage of 28,000 professional truck drivers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Detention/layover rates up +20-30%</a:t>
            </a:r>
            <a:endParaRPr lang="en-US" sz="950" dirty="0"/>
          </a:p>
        </p:txBody>
      </p:sp>
      <p:sp>
        <p:nvSpPr>
          <p:cNvPr id="9" name="Shape 7"/>
          <p:cNvSpPr/>
          <p:nvPr/>
        </p:nvSpPr>
        <p:spPr>
          <a:xfrm>
            <a:off x="4754880" y="1115568"/>
            <a:ext cx="4160520" cy="178308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0" name="Shape 8"/>
          <p:cNvSpPr/>
          <p:nvPr/>
        </p:nvSpPr>
        <p:spPr>
          <a:xfrm>
            <a:off x="4754880" y="1115568"/>
            <a:ext cx="4160520" cy="365760"/>
          </a:xfrm>
          <a:prstGeom prst="roundRect">
            <a:avLst>
              <a:gd name="adj" fmla="val 25000"/>
            </a:avLst>
          </a:prstGeom>
          <a:solidFill>
            <a:srgbClr val="FF6B35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1" name="Shape 9"/>
          <p:cNvSpPr/>
          <p:nvPr/>
        </p:nvSpPr>
        <p:spPr>
          <a:xfrm>
            <a:off x="4754880" y="1316736"/>
            <a:ext cx="4160520" cy="164592"/>
          </a:xfrm>
          <a:prstGeom prst="rect">
            <a:avLst/>
          </a:prstGeom>
          <a:solidFill>
            <a:srgbClr val="FF6B35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2" name="Text 10"/>
          <p:cNvSpPr/>
          <p:nvPr/>
        </p:nvSpPr>
        <p:spPr>
          <a:xfrm>
            <a:off x="4892040" y="116128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USMCA: 2026 Review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892040" y="1527048"/>
            <a:ext cx="3886200" cy="1298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Formal renegotiation launched March 2026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technical round: July 1, 2026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Higher RVC thresholds demanded in electronics &amp; auto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Pressure to exclude Chinese-origin components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blanket U.S. import tariff of 10%</a:t>
            </a:r>
            <a:endParaRPr lang="en-US" sz="950" dirty="0"/>
          </a:p>
        </p:txBody>
      </p:sp>
      <p:sp>
        <p:nvSpPr>
          <p:cNvPr id="14" name="Shape 12"/>
          <p:cNvSpPr/>
          <p:nvPr/>
        </p:nvSpPr>
        <p:spPr>
          <a:xfrm>
            <a:off x="320040" y="3017520"/>
            <a:ext cx="4160520" cy="178308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5" name="Shape 13"/>
          <p:cNvSpPr/>
          <p:nvPr/>
        </p:nvSpPr>
        <p:spPr>
          <a:xfrm>
            <a:off x="320040" y="3017520"/>
            <a:ext cx="4160520" cy="365760"/>
          </a:xfrm>
          <a:prstGeom prst="roundRect">
            <a:avLst>
              <a:gd name="adj" fmla="val 25000"/>
            </a:avLst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6" name="Shape 14"/>
          <p:cNvSpPr/>
          <p:nvPr/>
        </p:nvSpPr>
        <p:spPr>
          <a:xfrm>
            <a:off x="320040" y="3218688"/>
            <a:ext cx="4160520" cy="164592"/>
          </a:xfrm>
          <a:prstGeom prst="rect">
            <a:avLst/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7" name="Text 15"/>
          <p:cNvSpPr/>
          <p:nvPr/>
        </p:nvSpPr>
        <p:spPr>
          <a:xfrm>
            <a:off x="457200" y="306324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Specialized Talent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457200" y="3429000"/>
            <a:ext cx="3886200" cy="1298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demand for bilingual engineers (Spanish/English)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North/Bajío: electrical engineers &amp; Li-battery specialists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Aerospace (QRO/BC): precision technicians with certifications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Guadalajara: hardware design, software &amp; supply chain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competition for scarce technical profiles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4754880" y="3017520"/>
            <a:ext cx="4160520" cy="178308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0" name="Shape 18"/>
          <p:cNvSpPr/>
          <p:nvPr/>
        </p:nvSpPr>
        <p:spPr>
          <a:xfrm>
            <a:off x="4754880" y="3017520"/>
            <a:ext cx="4160520" cy="36576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1" name="Shape 19"/>
          <p:cNvSpPr/>
          <p:nvPr/>
        </p:nvSpPr>
        <p:spPr>
          <a:xfrm>
            <a:off x="4754880" y="3218688"/>
            <a:ext cx="4160520" cy="164592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2" name="Text 20"/>
          <p:cNvSpPr/>
          <p:nvPr/>
        </p:nvSpPr>
        <p:spPr>
          <a:xfrm>
            <a:off x="4892040" y="306324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Cargo Security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892040" y="3429000"/>
            <a:ext cx="3886200" cy="12984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Mexico: 15% of global truck cargo thefts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 of incidents in 10 states (Q1-2026)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Estado de México (19%) &amp; Puebla (13%) lead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Methods: road blocks, GPS jamming, driver kidnapping</a:t>
            </a:r>
            <a:endParaRPr lang="en-US" sz="9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95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Jalisco: critical risk due to road/rail/port convergence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B2B3C"/>
          </a:solidFill>
          <a:ln w="12700">
            <a:solidFill>
              <a:srgbClr val="1B2B3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4124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  CHANCAY MEGAPORT &amp; BIOCEANIC CORRIDORS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320040" y="1097280"/>
            <a:ext cx="4114800" cy="3749040"/>
          </a:xfrm>
          <a:prstGeom prst="roundRect">
            <a:avLst>
              <a:gd name="adj" fmla="val 2439"/>
            </a:avLst>
          </a:prstGeom>
          <a:solidFill>
            <a:srgbClr val="162434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5" name="Text 3"/>
          <p:cNvSpPr/>
          <p:nvPr/>
        </p:nvSpPr>
        <p:spPr>
          <a:xfrm>
            <a:off x="457200" y="1170432"/>
            <a:ext cx="3840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Chancay Port (Peru)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57200" y="1554480"/>
            <a:ext cx="384048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Financed by COSCO Shipping (China); 18m draft → Post-Panamax vessels (18,000-24,000 TEUs)</a:t>
            </a:r>
            <a:endParaRPr lang="en-US" sz="10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transpacific redistribution hub for South America's west coast; displaces San Antonio &amp; Valparaíso</a:t>
            </a:r>
            <a:endParaRPr lang="en-US" sz="10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Reduces transit time to Asia by 10-17 days vs. traditional routes</a:t>
            </a:r>
            <a:endParaRPr lang="en-US" sz="10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Sovereignty controversy: excluded from Peruvian customs oversight (Feb 2026 court ruling)</a:t>
            </a:r>
            <a:endParaRPr lang="en-US" sz="10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U.S. suspects espionage via ZPMC cranes &amp; Nuctech scanners; granted $1.5B to Peru's Navy as counterweight</a:t>
            </a:r>
            <a:endParaRPr lang="en-US" sz="10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COFCO (China) invested $486M in Santos terminal (Brazil): 14.5M tons of grain/year from 2026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4709160" y="1097280"/>
            <a:ext cx="4114800" cy="3749040"/>
          </a:xfrm>
          <a:prstGeom prst="roundRect">
            <a:avLst>
              <a:gd name="adj" fmla="val 2439"/>
            </a:avLst>
          </a:prstGeom>
          <a:solidFill>
            <a:srgbClr val="162434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8" name="Text 6"/>
          <p:cNvSpPr/>
          <p:nvPr/>
        </p:nvSpPr>
        <p:spPr>
          <a:xfrm>
            <a:off x="4846320" y="1170432"/>
            <a:ext cx="38404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6B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Bioceanic Railway Corridor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846320" y="1554480"/>
            <a:ext cx="384048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Brazil-Peru project: &gt;4,000 km rail link connecting Santos to Chancay</a:t>
            </a:r>
            <a:endParaRPr lang="en-US" sz="10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MT, GO, BA, RO &amp; AC states exported $22.4B to China in 2025 — justifying the investment</a:t>
            </a:r>
            <a:endParaRPr lang="en-US" sz="10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Projected to cut delivery time to China by 10 days vs. Atlantic + Panama Canal route</a:t>
            </a:r>
            <a:endParaRPr lang="en-US" sz="10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Strong environmental opposition: crosses Amazon, Manu National Park &amp; indigenous communities</a:t>
            </a:r>
            <a:endParaRPr lang="en-US" sz="10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Brazil scrapped the Cruzeiro do Sul (Acre) segment due to irreversible ecological impact</a:t>
            </a:r>
            <a:endParaRPr lang="en-US" sz="10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Deforestation risk in MATOPIBA biomes and AMACRO region (Amazonas, Acre, Rondônia)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  SUPPLY CHAIN SECURITY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320040" y="1078992"/>
            <a:ext cx="1965960" cy="1143000"/>
          </a:xfrm>
          <a:prstGeom prst="roundRect">
            <a:avLst>
              <a:gd name="adj" fmla="val 8000"/>
            </a:avLst>
          </a:prstGeom>
          <a:solidFill>
            <a:srgbClr val="FFF1F0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5" name="Text 3"/>
          <p:cNvSpPr/>
          <p:nvPr/>
        </p:nvSpPr>
        <p:spPr>
          <a:xfrm>
            <a:off x="365760" y="1143000"/>
            <a:ext cx="18745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530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365760" y="1645920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Criminal incidents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via road in LATAM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2468880" y="1078992"/>
            <a:ext cx="1965960" cy="1143000"/>
          </a:xfrm>
          <a:prstGeom prst="roundRect">
            <a:avLst>
              <a:gd name="adj" fmla="val 8000"/>
            </a:avLst>
          </a:prstGeom>
          <a:solidFill>
            <a:srgbClr val="FFF1F0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8" name="Text 6"/>
          <p:cNvSpPr/>
          <p:nvPr/>
        </p:nvSpPr>
        <p:spPr>
          <a:xfrm>
            <a:off x="2514600" y="1143000"/>
            <a:ext cx="18745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530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22%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2514600" y="1645920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cargo thefts: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Brazil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4617720" y="1078992"/>
            <a:ext cx="1965960" cy="1143000"/>
          </a:xfrm>
          <a:prstGeom prst="roundRect">
            <a:avLst>
              <a:gd name="adj" fmla="val 8000"/>
            </a:avLst>
          </a:prstGeom>
          <a:solidFill>
            <a:srgbClr val="FFF1F0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1" name="Text 9"/>
          <p:cNvSpPr/>
          <p:nvPr/>
        </p:nvSpPr>
        <p:spPr>
          <a:xfrm>
            <a:off x="4663440" y="1143000"/>
            <a:ext cx="18745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530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4663440" y="1645920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cargo thefts: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Mexico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6766560" y="1078992"/>
            <a:ext cx="1965960" cy="1143000"/>
          </a:xfrm>
          <a:prstGeom prst="roundRect">
            <a:avLst>
              <a:gd name="adj" fmla="val 8000"/>
            </a:avLst>
          </a:prstGeom>
          <a:solidFill>
            <a:srgbClr val="FFF1F0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4" name="Text 12"/>
          <p:cNvSpPr/>
          <p:nvPr/>
        </p:nvSpPr>
        <p:spPr>
          <a:xfrm>
            <a:off x="6812280" y="1143000"/>
            <a:ext cx="1874520" cy="5303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530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+500%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6812280" y="1645920"/>
            <a:ext cx="18745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Cocaine production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S. America (last decade)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320040" y="2340864"/>
            <a:ext cx="4114800" cy="256032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7" name="Text 15"/>
          <p:cNvSpPr/>
          <p:nvPr/>
        </p:nvSpPr>
        <p:spPr>
          <a:xfrm>
            <a:off x="457200" y="2414016"/>
            <a:ext cx="3840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530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Road Cargo Theft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457200" y="2706624"/>
            <a:ext cx="822960" cy="36576"/>
          </a:xfrm>
          <a:prstGeom prst="rect">
            <a:avLst/>
          </a:prstGeom>
          <a:solidFill>
            <a:srgbClr val="C53030"/>
          </a:solidFill>
          <a:ln w="12700">
            <a:solidFill>
              <a:srgbClr val="C53030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9" name="Text 17"/>
          <p:cNvSpPr/>
          <p:nvPr/>
        </p:nvSpPr>
        <p:spPr>
          <a:xfrm>
            <a:off x="457200" y="2779776"/>
            <a:ext cx="379476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Brazil: SP (35.7%) &amp; RJ (30.5%) lead incidents; 85% of attacks are armed road assaults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Mexico: Jalisco, Puebla &amp; Estado de México account for &gt;82% of national incidents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Methods: road blockades with heavy vehicles + GPS jamming equipment + driver kidnapping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trend: identity theft / impersonation of legitimate freight companies to steal loads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targeted goods: cosmetics, perfume, alcoholic beverages, frozen seafood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709160" y="2340864"/>
            <a:ext cx="4114800" cy="2560320"/>
          </a:xfrm>
          <a:prstGeom prst="roundRect">
            <a:avLst>
              <a:gd name="adj" fmla="val 3571"/>
            </a:avLst>
          </a:prstGeom>
          <a:solidFill>
            <a:srgbClr val="FFFFFF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1" name="Text 19"/>
          <p:cNvSpPr/>
          <p:nvPr/>
        </p:nvSpPr>
        <p:spPr>
          <a:xfrm>
            <a:off x="4846320" y="2414016"/>
            <a:ext cx="3840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C5303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Port Container Contamination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4846320" y="2706624"/>
            <a:ext cx="1554480" cy="36576"/>
          </a:xfrm>
          <a:prstGeom prst="rect">
            <a:avLst/>
          </a:prstGeom>
          <a:solidFill>
            <a:srgbClr val="C53030"/>
          </a:solidFill>
          <a:ln w="12700">
            <a:solidFill>
              <a:srgbClr val="C53030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23" name="Text 21"/>
          <p:cNvSpPr/>
          <p:nvPr/>
        </p:nvSpPr>
        <p:spPr>
          <a:xfrm>
            <a:off x="4846320" y="2779776"/>
            <a:ext cx="379476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Historic cocaine surplus: production +500% in a decade (Colombia, Peru, Bolivia)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Ports of Guayaquil, Esmeraldas, Panama &amp; Colombia: platforms for contaminating legitimate containers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'Rip-off' method: cocaine concealed inside banana, shrimp &amp; canned goods containers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Antwerp &amp; Rotterdam: massive seizures confirm use of regular maritime trade as drug highway</a:t>
            </a:r>
            <a:endParaRPr lang="en-US" sz="10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00" dirty="0">
                <a:solidFill>
                  <a:srgbClr val="2D37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Ecuador &amp; Chile: criminal infiltration of customs raises regional maritime insurance premiums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1B2B3C"/>
          </a:solidFill>
          <a:ln w="12700">
            <a:solidFill>
              <a:srgbClr val="1B2B3C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4124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  GREEN LOGISTICS &amp; DECARBONIZATION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320040" y="1078992"/>
            <a:ext cx="8503920" cy="658368"/>
          </a:xfrm>
          <a:prstGeom prst="roundRect">
            <a:avLst>
              <a:gd name="adj" fmla="val 13889"/>
            </a:avLst>
          </a:prstGeom>
          <a:solidFill>
            <a:srgbClr val="0A3D30"/>
          </a:solidFill>
          <a:ln/>
        </p:spPr>
        <p:txBody>
          <a:bodyPr/>
          <a:lstStyle/>
          <a:p>
            <a:endParaRPr lang="es-MX"/>
          </a:p>
        </p:txBody>
      </p:sp>
      <p:sp>
        <p:nvSpPr>
          <p:cNvPr id="5" name="Text 3"/>
          <p:cNvSpPr/>
          <p:nvPr/>
        </p:nvSpPr>
        <p:spPr>
          <a:xfrm>
            <a:off x="502920" y="1152144"/>
            <a:ext cx="822960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Freight accounts for ~8% of global CO₂ emissions. Multinationals now audit Scope 3 emissions from 3PL providers — compliance is a prerequisite to qualify as an approved vendor.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320040" y="1856232"/>
            <a:ext cx="2724912" cy="2962656"/>
          </a:xfrm>
          <a:prstGeom prst="roundRect">
            <a:avLst>
              <a:gd name="adj" fmla="val 3356"/>
            </a:avLst>
          </a:prstGeom>
          <a:solidFill>
            <a:srgbClr val="162434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7" name="Text 5"/>
          <p:cNvSpPr/>
          <p:nvPr/>
        </p:nvSpPr>
        <p:spPr>
          <a:xfrm>
            <a:off x="429768" y="1938528"/>
            <a:ext cx="250545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Road Transport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429768" y="2258568"/>
            <a:ext cx="731520" cy="36576"/>
          </a:xfrm>
          <a:prstGeom prst="rect">
            <a:avLst/>
          </a:prstGeom>
          <a:solidFill>
            <a:srgbClr val="FF6B35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9" name="Text 7"/>
          <p:cNvSpPr/>
          <p:nvPr/>
        </p:nvSpPr>
        <p:spPr>
          <a:xfrm>
            <a:off x="429768" y="2359152"/>
            <a:ext cx="2505456" cy="23408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Maersk deployed heavy electric Volvo trucks in 14 LATAM countries (January 2026)</a:t>
            </a:r>
            <a:endParaRPr lang="en-US" sz="10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route optimization reduces diesel consumption by up to 15%</a:t>
            </a:r>
            <a:endParaRPr lang="en-US" sz="10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Real-time analysis of congestion, capacity and unscheduled stops</a:t>
            </a:r>
            <a:endParaRPr lang="en-US" sz="10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Limitations: scarce charging infrastructure and high acquisition cost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172968" y="1856232"/>
            <a:ext cx="2724912" cy="2962656"/>
          </a:xfrm>
          <a:prstGeom prst="roundRect">
            <a:avLst>
              <a:gd name="adj" fmla="val 3356"/>
            </a:avLst>
          </a:prstGeom>
          <a:solidFill>
            <a:srgbClr val="162434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1" name="Text 9"/>
          <p:cNvSpPr/>
          <p:nvPr/>
        </p:nvSpPr>
        <p:spPr>
          <a:xfrm>
            <a:off x="3282696" y="1938528"/>
            <a:ext cx="250545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Ocean Freight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282696" y="2258568"/>
            <a:ext cx="731520" cy="36576"/>
          </a:xfrm>
          <a:prstGeom prst="rect">
            <a:avLst/>
          </a:prstGeom>
          <a:solidFill>
            <a:srgbClr val="FF6B35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3" name="Text 11"/>
          <p:cNvSpPr/>
          <p:nvPr/>
        </p:nvSpPr>
        <p:spPr>
          <a:xfrm>
            <a:off x="3282696" y="2359152"/>
            <a:ext cx="2505456" cy="23408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Growing adoption of LNG, methanol &amp; ammonia-powered vessels on main trade lanes</a:t>
            </a:r>
            <a:endParaRPr lang="en-US" sz="10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Compliance with IMO Carbon Intensity Indicator (CII) requirements</a:t>
            </a:r>
            <a:endParaRPr lang="en-US" sz="10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Slow-steaming strategy to reduce fuel consumption on the high seas</a:t>
            </a:r>
            <a:endParaRPr lang="en-US" sz="10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CII pressure forcing fleet renewal ahead of 2030 deadlines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6025896" y="1856232"/>
            <a:ext cx="2724912" cy="2962656"/>
          </a:xfrm>
          <a:prstGeom prst="roundRect">
            <a:avLst>
              <a:gd name="adj" fmla="val 3356"/>
            </a:avLst>
          </a:prstGeom>
          <a:solidFill>
            <a:srgbClr val="162434"/>
          </a:solidFill>
          <a:ln/>
          <a:effectLst>
            <a:outerShdw blurRad="101600" dist="3810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5" name="Text 13"/>
          <p:cNvSpPr/>
          <p:nvPr/>
        </p:nvSpPr>
        <p:spPr>
          <a:xfrm>
            <a:off x="6135624" y="1938528"/>
            <a:ext cx="2505456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C9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 Cargo — LATAM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6135624" y="2258568"/>
            <a:ext cx="731520" cy="36576"/>
          </a:xfrm>
          <a:prstGeom prst="rect">
            <a:avLst/>
          </a:prstGeom>
          <a:solidFill>
            <a:srgbClr val="FF6B35"/>
          </a:solidFill>
          <a:ln w="12700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es-MX"/>
          </a:p>
        </p:txBody>
      </p:sp>
      <p:sp>
        <p:nvSpPr>
          <p:cNvPr id="17" name="Text 15"/>
          <p:cNvSpPr/>
          <p:nvPr/>
        </p:nvSpPr>
        <p:spPr>
          <a:xfrm>
            <a:off x="6135624" y="2359152"/>
            <a:ext cx="2505456" cy="23408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LATAM: only 2.9% of global air cargo demand (CTK)</a:t>
            </a:r>
            <a:endParaRPr lang="en-US" sz="10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-2.8% year-on-year vs. +4% globally</a:t>
            </a:r>
            <a:endParaRPr lang="en-US" sz="10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Cross-border e-commerce (Temu, Shein, Alibaba) drives global routes</a:t>
            </a:r>
            <a:endParaRPr lang="en-US" sz="10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00" dirty="0">
                <a:solidFill>
                  <a:srgbClr val="D0D7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LATAM air cargo load factor: 37.4% — lowest of any region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BDDFDC9697124E893E9C133630C126" ma:contentTypeVersion="15" ma:contentTypeDescription="Create a new document." ma:contentTypeScope="" ma:versionID="b508b96e3e2fb1bae2a949a82368ba2d">
  <xsd:schema xmlns:xsd="http://www.w3.org/2001/XMLSchema" xmlns:xs="http://www.w3.org/2001/XMLSchema" xmlns:p="http://schemas.microsoft.com/office/2006/metadata/properties" xmlns:ns2="41c5b9d7-b815-42ee-984f-43d52b4d6c23" xmlns:ns3="5d66f359-c1cc-4ef7-a61b-58d0b0f63dff" targetNamespace="http://schemas.microsoft.com/office/2006/metadata/properties" ma:root="true" ma:fieldsID="149d8adf8431fcef575e6d0185f1ba60" ns2:_="" ns3:_="">
    <xsd:import namespace="41c5b9d7-b815-42ee-984f-43d52b4d6c23"/>
    <xsd:import namespace="5d66f359-c1cc-4ef7-a61b-58d0b0f63df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5b9d7-b815-42ee-984f-43d52b4d6c2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b6c67c7-3800-4887-8484-6082c082a2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6f359-c1cc-4ef7-a61b-58d0b0f63df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1292ca2-422e-4288-a412-cc58c8ce98c0}" ma:internalName="TaxCatchAll" ma:showField="CatchAllData" ma:web="5d66f359-c1cc-4ef7-a61b-58d0b0f63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c5b9d7-b815-42ee-984f-43d52b4d6c23">
      <Terms xmlns="http://schemas.microsoft.com/office/infopath/2007/PartnerControls"/>
    </lcf76f155ced4ddcb4097134ff3c332f>
    <TaxCatchAll xmlns="5d66f359-c1cc-4ef7-a61b-58d0b0f63dff" xsi:nil="true"/>
  </documentManagement>
</p:properties>
</file>

<file path=customXml/itemProps1.xml><?xml version="1.0" encoding="utf-8"?>
<ds:datastoreItem xmlns:ds="http://schemas.openxmlformats.org/officeDocument/2006/customXml" ds:itemID="{93E59745-5A91-491B-89B7-F284F985A21A}"/>
</file>

<file path=customXml/itemProps2.xml><?xml version="1.0" encoding="utf-8"?>
<ds:datastoreItem xmlns:ds="http://schemas.openxmlformats.org/officeDocument/2006/customXml" ds:itemID="{90183F1C-EA7F-44D0-A794-E40C103DE7B6}"/>
</file>

<file path=customXml/itemProps3.xml><?xml version="1.0" encoding="utf-8"?>
<ds:datastoreItem xmlns:ds="http://schemas.openxmlformats.org/officeDocument/2006/customXml" ds:itemID="{17B89A7F-8DAC-4FBD-8C64-D844CE58BAED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1747</Words>
  <Application>Microsoft Macintosh PowerPoint</Application>
  <PresentationFormat>On-screen Show (16:9)</PresentationFormat>
  <Paragraphs>190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Logistics Opportunities &amp; Challenges in Latin America 2026</dc:title>
  <dc:subject>PptxGenJS Presentation</dc:subject>
  <dc:creator>PptxGenJS</dc:creator>
  <cp:lastModifiedBy>Creating</cp:lastModifiedBy>
  <cp:revision>3</cp:revision>
  <dcterms:created xsi:type="dcterms:W3CDTF">2026-06-29T15:18:07Z</dcterms:created>
  <dcterms:modified xsi:type="dcterms:W3CDTF">2026-07-01T13:43:26Z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0x01010040BDDFDC9697124E893E9C133630C126</vt:lpwstr>
  </property>
</Properties>
</file>